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83" r:id="rId3"/>
    <p:sldId id="284" r:id="rId4"/>
    <p:sldId id="294" r:id="rId5"/>
    <p:sldId id="285" r:id="rId6"/>
    <p:sldId id="287" r:id="rId7"/>
    <p:sldId id="259" r:id="rId8"/>
    <p:sldId id="260" r:id="rId9"/>
    <p:sldId id="261" r:id="rId10"/>
    <p:sldId id="297" r:id="rId11"/>
    <p:sldId id="263" r:id="rId12"/>
    <p:sldId id="264" r:id="rId13"/>
    <p:sldId id="265" r:id="rId14"/>
    <p:sldId id="289" r:id="rId15"/>
    <p:sldId id="290" r:id="rId16"/>
    <p:sldId id="266" r:id="rId17"/>
    <p:sldId id="292" r:id="rId18"/>
    <p:sldId id="267" r:id="rId19"/>
    <p:sldId id="278" r:id="rId20"/>
    <p:sldId id="279" r:id="rId21"/>
    <p:sldId id="280" r:id="rId22"/>
    <p:sldId id="281" r:id="rId23"/>
    <p:sldId id="273" r:id="rId24"/>
    <p:sldId id="276" r:id="rId25"/>
    <p:sldId id="275" r:id="rId26"/>
    <p:sldId id="277" r:id="rId27"/>
    <p:sldId id="271" r:id="rId28"/>
    <p:sldId id="293" r:id="rId29"/>
    <p:sldId id="270" r:id="rId30"/>
    <p:sldId id="288" r:id="rId31"/>
    <p:sldId id="27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985" autoAdjust="0"/>
  </p:normalViewPr>
  <p:slideViewPr>
    <p:cSldViewPr>
      <p:cViewPr varScale="1">
        <p:scale>
          <a:sx n="91" d="100"/>
          <a:sy n="91" d="100"/>
        </p:scale>
        <p:origin x="-24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15394E-D81D-4B57-B5CA-204D2F3C1720}" type="datetimeFigureOut">
              <a:rPr lang="en-US" smtClean="0"/>
              <a:t>7/22/2016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0DF7E4-18E4-487F-AAF4-02604D923FFB}" type="slidenum">
              <a:rPr lang="en-US" smtClean="0"/>
              <a:t>‹#›</a:t>
            </a:fld>
            <a:endParaRPr lang="en-US"/>
          </a:p>
        </p:txBody>
      </p:sp>
    </p:spTree>
    <p:extLst>
      <p:ext uri="{BB962C8B-B14F-4D97-AF65-F5344CB8AC3E}">
        <p14:creationId xmlns:p14="http://schemas.microsoft.com/office/powerpoint/2010/main" val="2526676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0DF7E4-18E4-487F-AAF4-02604D923FFB}" type="slidenum">
              <a:rPr lang="en-US" smtClean="0"/>
              <a:t>16</a:t>
            </a:fld>
            <a:endParaRPr lang="en-US"/>
          </a:p>
        </p:txBody>
      </p:sp>
    </p:spTree>
    <p:extLst>
      <p:ext uri="{BB962C8B-B14F-4D97-AF65-F5344CB8AC3E}">
        <p14:creationId xmlns:p14="http://schemas.microsoft.com/office/powerpoint/2010/main" val="3750863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0DF7E4-18E4-487F-AAF4-02604D923FFB}" type="slidenum">
              <a:rPr lang="en-US" smtClean="0"/>
              <a:t>27</a:t>
            </a:fld>
            <a:endParaRPr lang="en-US"/>
          </a:p>
        </p:txBody>
      </p:sp>
    </p:spTree>
    <p:extLst>
      <p:ext uri="{BB962C8B-B14F-4D97-AF65-F5344CB8AC3E}">
        <p14:creationId xmlns:p14="http://schemas.microsoft.com/office/powerpoint/2010/main" val="1362768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0DF7E4-18E4-487F-AAF4-02604D923FFB}" type="slidenum">
              <a:rPr lang="en-US" smtClean="0"/>
              <a:t>29</a:t>
            </a:fld>
            <a:endParaRPr lang="en-US"/>
          </a:p>
        </p:txBody>
      </p:sp>
    </p:spTree>
    <p:extLst>
      <p:ext uri="{BB962C8B-B14F-4D97-AF65-F5344CB8AC3E}">
        <p14:creationId xmlns:p14="http://schemas.microsoft.com/office/powerpoint/2010/main" val="1314061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21C23C-C79B-436D-B3B8-2AE610CF21DE}"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1539688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21C23C-C79B-436D-B3B8-2AE610CF21DE}"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180571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21C23C-C79B-436D-B3B8-2AE610CF21DE}"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177220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21C23C-C79B-436D-B3B8-2AE610CF21DE}"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476767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21C23C-C79B-436D-B3B8-2AE610CF21DE}"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1878391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21C23C-C79B-436D-B3B8-2AE610CF21DE}"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322666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21C23C-C79B-436D-B3B8-2AE610CF21DE}" type="datetimeFigureOut">
              <a:rPr lang="en-US" smtClean="0"/>
              <a:t>7/22/2016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683217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21C23C-C79B-436D-B3B8-2AE610CF21DE}" type="datetimeFigureOut">
              <a:rPr lang="en-US" smtClean="0"/>
              <a:t>7/22/2016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330493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21C23C-C79B-436D-B3B8-2AE610CF21DE}" type="datetimeFigureOut">
              <a:rPr lang="en-US" smtClean="0"/>
              <a:t>7/22/2016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1659348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21C23C-C79B-436D-B3B8-2AE610CF21DE}"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241172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21C23C-C79B-436D-B3B8-2AE610CF21DE}"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46971-E3D4-4AF1-BD52-2189CA583F3E}" type="slidenum">
              <a:rPr lang="en-US" smtClean="0"/>
              <a:t>‹#›</a:t>
            </a:fld>
            <a:endParaRPr lang="en-US"/>
          </a:p>
        </p:txBody>
      </p:sp>
    </p:spTree>
    <p:extLst>
      <p:ext uri="{BB962C8B-B14F-4D97-AF65-F5344CB8AC3E}">
        <p14:creationId xmlns:p14="http://schemas.microsoft.com/office/powerpoint/2010/main" val="1836953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1C23C-C79B-436D-B3B8-2AE610CF21DE}" type="datetimeFigureOut">
              <a:rPr lang="en-US" smtClean="0"/>
              <a:t>7/22/2016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46971-E3D4-4AF1-BD52-2189CA583F3E}" type="slidenum">
              <a:rPr lang="en-US" smtClean="0"/>
              <a:t>‹#›</a:t>
            </a:fld>
            <a:endParaRPr lang="en-US"/>
          </a:p>
        </p:txBody>
      </p:sp>
    </p:spTree>
    <p:extLst>
      <p:ext uri="{BB962C8B-B14F-4D97-AF65-F5344CB8AC3E}">
        <p14:creationId xmlns:p14="http://schemas.microsoft.com/office/powerpoint/2010/main" val="3938164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3.wmf"/><Relationship Id="rId11" Type="http://schemas.openxmlformats.org/officeDocument/2006/relationships/oleObject" Target="../embeddings/oleObject14.bin"/><Relationship Id="rId5" Type="http://schemas.openxmlformats.org/officeDocument/2006/relationships/oleObject" Target="../embeddings/oleObject11.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3.bin"/><Relationship Id="rId14" Type="http://schemas.openxmlformats.org/officeDocument/2006/relationships/image" Target="../media/image17.wmf"/></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8.wmf"/><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21.wmf"/><Relationship Id="rId4" Type="http://schemas.openxmlformats.org/officeDocument/2006/relationships/oleObject" Target="../embeddings/oleObject17.bin"/></Relationships>
</file>

<file path=ppt/slides/_rels/slide1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2.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9.wmf"/><Relationship Id="rId3" Type="http://schemas.openxmlformats.org/officeDocument/2006/relationships/oleObject" Target="../embeddings/oleObject3.bin"/><Relationship Id="rId7" Type="http://schemas.openxmlformats.org/officeDocument/2006/relationships/image" Target="../media/image6.wmf"/><Relationship Id="rId12" Type="http://schemas.openxmlformats.org/officeDocument/2006/relationships/oleObject" Target="../embeddings/oleObject7.bin"/><Relationship Id="rId17" Type="http://schemas.openxmlformats.org/officeDocument/2006/relationships/image" Target="../media/image11.wmf"/><Relationship Id="rId2" Type="http://schemas.openxmlformats.org/officeDocument/2006/relationships/slideLayout" Target="../slideLayouts/slideLayout7.xml"/><Relationship Id="rId16" Type="http://schemas.openxmlformats.org/officeDocument/2006/relationships/oleObject" Target="../embeddings/oleObject9.bin"/><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8.wmf"/><Relationship Id="rId5" Type="http://schemas.openxmlformats.org/officeDocument/2006/relationships/image" Target="../media/image12.png"/><Relationship Id="rId15" Type="http://schemas.openxmlformats.org/officeDocument/2006/relationships/image" Target="../media/image10.wmf"/><Relationship Id="rId10" Type="http://schemas.openxmlformats.org/officeDocument/2006/relationships/oleObject" Target="../embeddings/oleObject6.bin"/><Relationship Id="rId4" Type="http://schemas.openxmlformats.org/officeDocument/2006/relationships/image" Target="../media/image5.wmf"/><Relationship Id="rId9" Type="http://schemas.openxmlformats.org/officeDocument/2006/relationships/image" Target="../media/image7.wmf"/><Relationship Id="rId1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066800"/>
            <a:ext cx="8001000" cy="3816429"/>
          </a:xfrm>
          <a:prstGeom prst="rect">
            <a:avLst/>
          </a:prstGeom>
          <a:noFill/>
        </p:spPr>
        <p:txBody>
          <a:bodyPr wrap="square" rtlCol="0">
            <a:spAutoFit/>
          </a:bodyPr>
          <a:lstStyle/>
          <a:p>
            <a:pPr algn="ctr"/>
            <a:r>
              <a:rPr lang="en-US" altLang="ja-JP" sz="2400" b="1" dirty="0" smtClean="0">
                <a:ea typeface="ＭＳ Ｐゴシック" pitchFamily="34" charset="-128"/>
              </a:rPr>
              <a:t>VERSATILE TESTS FOR COMPARING SURVIVAL CURVES BASED ON WEIGHTED LOG-RANK STATISTICS</a:t>
            </a:r>
          </a:p>
          <a:p>
            <a:pPr algn="ctr"/>
            <a:endParaRPr lang="en-US" altLang="en-US" b="1" dirty="0">
              <a:solidFill>
                <a:srgbClr val="C00000"/>
              </a:solidFill>
              <a:effectLst>
                <a:outerShdw blurRad="38100" dist="38100" dir="2700000" algn="tl">
                  <a:srgbClr val="C0C0C0"/>
                </a:outerShdw>
              </a:effectLst>
              <a:ea typeface="ＭＳ Ｐゴシック" pitchFamily="34" charset="-128"/>
            </a:endParaRPr>
          </a:p>
          <a:p>
            <a:pPr algn="ctr"/>
            <a:r>
              <a:rPr lang="en-US" altLang="en-US" sz="2000" dirty="0" smtClean="0">
                <a:solidFill>
                  <a:srgbClr val="C00000"/>
                </a:solidFill>
                <a:ea typeface="ＭＳ Ｐゴシック" pitchFamily="34" charset="-128"/>
              </a:rPr>
              <a:t>Theodore Karrison</a:t>
            </a:r>
            <a:endParaRPr lang="en-US" altLang="en-US" sz="2000" dirty="0">
              <a:solidFill>
                <a:srgbClr val="C00000"/>
              </a:solidFill>
              <a:ea typeface="ＭＳ Ｐゴシック" pitchFamily="34" charset="-128"/>
            </a:endParaRPr>
          </a:p>
          <a:p>
            <a:pPr algn="ctr"/>
            <a:r>
              <a:rPr lang="en-US" altLang="en-US" sz="2000" dirty="0" smtClean="0">
                <a:solidFill>
                  <a:srgbClr val="C00000"/>
                </a:solidFill>
                <a:ea typeface="ＭＳ Ｐゴシック" pitchFamily="34" charset="-128"/>
              </a:rPr>
              <a:t>Department of Public Health Sciences</a:t>
            </a:r>
          </a:p>
          <a:p>
            <a:pPr algn="ctr"/>
            <a:r>
              <a:rPr lang="en-US" altLang="en-US" sz="2000" dirty="0">
                <a:solidFill>
                  <a:srgbClr val="C00000"/>
                </a:solidFill>
                <a:ea typeface="ＭＳ Ｐゴシック" pitchFamily="34" charset="-128"/>
              </a:rPr>
              <a:t>University of Chicago</a:t>
            </a:r>
          </a:p>
          <a:p>
            <a:pPr algn="ctr"/>
            <a:endParaRPr lang="en-US" altLang="en-US" sz="2000" dirty="0" smtClean="0">
              <a:solidFill>
                <a:srgbClr val="C00000"/>
              </a:solidFill>
            </a:endParaRPr>
          </a:p>
          <a:p>
            <a:pPr algn="ctr"/>
            <a:endParaRPr lang="en-US" altLang="en-US" sz="2000" dirty="0" smtClean="0"/>
          </a:p>
          <a:p>
            <a:pPr algn="ctr"/>
            <a:endParaRPr lang="en-US" altLang="en-US" sz="2000" dirty="0" smtClean="0"/>
          </a:p>
          <a:p>
            <a:pPr algn="ctr"/>
            <a:endParaRPr lang="en-US" altLang="en-US" sz="2000" dirty="0" smtClean="0"/>
          </a:p>
          <a:p>
            <a:pPr algn="ctr"/>
            <a:r>
              <a:rPr lang="en-US" dirty="0" smtClean="0">
                <a:solidFill>
                  <a:schemeClr val="tx2"/>
                </a:solidFill>
              </a:rPr>
              <a:t>Presented at the Stata Conference</a:t>
            </a:r>
          </a:p>
          <a:p>
            <a:pPr algn="ctr"/>
            <a:r>
              <a:rPr lang="en-US" dirty="0" smtClean="0">
                <a:solidFill>
                  <a:schemeClr val="tx2"/>
                </a:solidFill>
              </a:rPr>
              <a:t>Chicago 2016</a:t>
            </a:r>
          </a:p>
        </p:txBody>
      </p:sp>
    </p:spTree>
    <p:extLst>
      <p:ext uri="{BB962C8B-B14F-4D97-AF65-F5344CB8AC3E}">
        <p14:creationId xmlns:p14="http://schemas.microsoft.com/office/powerpoint/2010/main" val="402641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7553" y="1269831"/>
            <a:ext cx="8610600" cy="1015663"/>
          </a:xfrm>
          <a:prstGeom prst="rect">
            <a:avLst/>
          </a:prstGeom>
          <a:noFill/>
        </p:spPr>
        <p:txBody>
          <a:bodyPr wrap="square" rtlCol="0">
            <a:spAutoFit/>
          </a:bodyPr>
          <a:lstStyle/>
          <a:p>
            <a:pPr>
              <a:spcBef>
                <a:spcPct val="50000"/>
              </a:spcBef>
              <a:spcAft>
                <a:spcPts val="1200"/>
              </a:spcAft>
            </a:pPr>
            <a:r>
              <a:rPr lang="en-US" altLang="ja-JP" sz="2000" dirty="0" smtClean="0">
                <a:ea typeface="ＭＳ Ｐゴシック" pitchFamily="34" charset="-128"/>
              </a:rPr>
              <a:t>G</a:t>
            </a:r>
            <a:r>
              <a:rPr lang="en-US" altLang="ja-JP" sz="2000" baseline="30000" dirty="0" smtClean="0">
                <a:ea typeface="ＭＳ Ｐゴシック" pitchFamily="34" charset="-128"/>
              </a:rPr>
              <a:t>1,0</a:t>
            </a:r>
            <a:r>
              <a:rPr lang="en-US" altLang="ja-JP" sz="2000" dirty="0" smtClean="0">
                <a:ea typeface="ＭＳ Ｐゴシック" pitchFamily="34" charset="-128"/>
              </a:rPr>
              <a:t> corresponds to                             :  </a:t>
            </a:r>
            <a:r>
              <a:rPr lang="en-US" altLang="ja-JP" sz="2000" dirty="0">
                <a:ea typeface="ＭＳ Ｐゴシック" pitchFamily="34" charset="-128"/>
              </a:rPr>
              <a:t>G</a:t>
            </a:r>
            <a:r>
              <a:rPr lang="en-US" altLang="ja-JP" sz="2000" dirty="0" smtClean="0">
                <a:ea typeface="ＭＳ Ｐゴシック" pitchFamily="34" charset="-128"/>
              </a:rPr>
              <a:t>reater weight at early time points                                                </a:t>
            </a:r>
          </a:p>
          <a:p>
            <a:pPr>
              <a:spcBef>
                <a:spcPct val="50000"/>
              </a:spcBef>
            </a:pPr>
            <a:r>
              <a:rPr lang="en-US" altLang="ja-JP" sz="2000" dirty="0" smtClean="0">
                <a:ea typeface="ＭＳ Ｐゴシック" pitchFamily="34" charset="-128"/>
              </a:rPr>
              <a:t>G</a:t>
            </a:r>
            <a:r>
              <a:rPr lang="en-US" altLang="ja-JP" sz="2000" baseline="30000" dirty="0" smtClean="0">
                <a:ea typeface="ＭＳ Ｐゴシック" pitchFamily="34" charset="-128"/>
              </a:rPr>
              <a:t>0,1</a:t>
            </a:r>
            <a:r>
              <a:rPr lang="en-US" altLang="ja-JP" sz="2000" dirty="0" smtClean="0">
                <a:ea typeface="ＭＳ Ｐゴシック" pitchFamily="34" charset="-128"/>
              </a:rPr>
              <a:t> corresponds to                                  :  Greater weight at later time points</a:t>
            </a:r>
            <a:endParaRPr lang="en-US"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3694389494"/>
              </p:ext>
            </p:extLst>
          </p:nvPr>
        </p:nvGraphicFramePr>
        <p:xfrm>
          <a:off x="2514600" y="1219200"/>
          <a:ext cx="1600200" cy="477015"/>
        </p:xfrm>
        <a:graphic>
          <a:graphicData uri="http://schemas.openxmlformats.org/presentationml/2006/ole">
            <mc:AlternateContent xmlns:mc="http://schemas.openxmlformats.org/markup-compatibility/2006">
              <mc:Choice xmlns:v="urn:schemas-microsoft-com:vml" Requires="v">
                <p:oleObj spid="_x0000_s11757" name="Equation" r:id="rId3" imgW="850680" imgH="253800" progId="Equation.3">
                  <p:embed/>
                </p:oleObj>
              </mc:Choice>
              <mc:Fallback>
                <p:oleObj name="Equation" r:id="rId3" imgW="850680" imgH="253800" progId="Equation.3">
                  <p:embed/>
                  <p:pic>
                    <p:nvPicPr>
                      <p:cNvPr id="0" name=""/>
                      <p:cNvPicPr>
                        <a:picLocks noChangeAspect="1" noChangeArrowheads="1"/>
                      </p:cNvPicPr>
                      <p:nvPr/>
                    </p:nvPicPr>
                    <p:blipFill>
                      <a:blip r:embed="rId4"/>
                      <a:srcRect/>
                      <a:stretch>
                        <a:fillRect/>
                      </a:stretch>
                    </p:blipFill>
                    <p:spPr bwMode="auto">
                      <a:xfrm>
                        <a:off x="2514600" y="1219200"/>
                        <a:ext cx="1600200" cy="477015"/>
                      </a:xfrm>
                      <a:prstGeom prst="rect">
                        <a:avLst/>
                      </a:prstGeom>
                      <a:noFill/>
                      <a:ln>
                        <a:noFill/>
                      </a:ln>
                      <a:effectLs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364746494"/>
              </p:ext>
            </p:extLst>
          </p:nvPr>
        </p:nvGraphicFramePr>
        <p:xfrm>
          <a:off x="2478350" y="1802894"/>
          <a:ext cx="1957387" cy="482600"/>
        </p:xfrm>
        <a:graphic>
          <a:graphicData uri="http://schemas.openxmlformats.org/presentationml/2006/ole">
            <mc:AlternateContent xmlns:mc="http://schemas.openxmlformats.org/markup-compatibility/2006">
              <mc:Choice xmlns:v="urn:schemas-microsoft-com:vml" Requires="v">
                <p:oleObj spid="_x0000_s11758" name="Equation" r:id="rId5" imgW="1028254" imgH="253890" progId="Equation.3">
                  <p:embed/>
                </p:oleObj>
              </mc:Choice>
              <mc:Fallback>
                <p:oleObj name="Equation" r:id="rId5" imgW="1028254" imgH="25389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8350" y="1802894"/>
                        <a:ext cx="1957387"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0" y="2819400"/>
            <a:ext cx="8610600" cy="707886"/>
          </a:xfrm>
          <a:prstGeom prst="rect">
            <a:avLst/>
          </a:prstGeom>
          <a:noFill/>
        </p:spPr>
        <p:txBody>
          <a:bodyPr wrap="square" rtlCol="0">
            <a:spAutoFit/>
          </a:bodyPr>
          <a:lstStyle/>
          <a:p>
            <a:r>
              <a:rPr lang="en-US" altLang="ja-JP" sz="2000" dirty="0">
                <a:ea typeface="ＭＳ Ｐゴシック" pitchFamily="34" charset="-128"/>
              </a:rPr>
              <a:t>T</a:t>
            </a:r>
            <a:r>
              <a:rPr lang="en-US" altLang="ja-JP" sz="2000" dirty="0" smtClean="0">
                <a:ea typeface="ＭＳ Ｐゴシック" pitchFamily="34" charset="-128"/>
              </a:rPr>
              <a:t>he covariance between                  and                  is</a:t>
            </a:r>
          </a:p>
          <a:p>
            <a:endParaRPr lang="en-US" sz="2000" dirty="0"/>
          </a:p>
        </p:txBody>
      </p:sp>
      <p:graphicFrame>
        <p:nvGraphicFramePr>
          <p:cNvPr id="9" name="Object 8"/>
          <p:cNvGraphicFramePr>
            <a:graphicFrameLocks noChangeAspect="1"/>
          </p:cNvGraphicFramePr>
          <p:nvPr>
            <p:extLst>
              <p:ext uri="{D42A27DB-BD31-4B8C-83A1-F6EECF244321}">
                <p14:modId xmlns:p14="http://schemas.microsoft.com/office/powerpoint/2010/main" val="3095816173"/>
              </p:ext>
            </p:extLst>
          </p:nvPr>
        </p:nvGraphicFramePr>
        <p:xfrm>
          <a:off x="2667000" y="2784438"/>
          <a:ext cx="893763" cy="500063"/>
        </p:xfrm>
        <a:graphic>
          <a:graphicData uri="http://schemas.openxmlformats.org/presentationml/2006/ole">
            <mc:AlternateContent xmlns:mc="http://schemas.openxmlformats.org/markup-compatibility/2006">
              <mc:Choice xmlns:v="urn:schemas-microsoft-com:vml" Requires="v">
                <p:oleObj spid="_x0000_s11759" name="Equation" r:id="rId7" imgW="431640" imgH="241200" progId="Equation.3">
                  <p:embed/>
                </p:oleObj>
              </mc:Choice>
              <mc:Fallback>
                <p:oleObj name="Equation" r:id="rId7" imgW="431640" imgH="241200" progId="Equation.3">
                  <p:embed/>
                  <p:pic>
                    <p:nvPicPr>
                      <p:cNvPr id="0" name=""/>
                      <p:cNvPicPr>
                        <a:picLocks noChangeAspect="1" noChangeArrowheads="1"/>
                      </p:cNvPicPr>
                      <p:nvPr/>
                    </p:nvPicPr>
                    <p:blipFill>
                      <a:blip r:embed="rId8"/>
                      <a:srcRect/>
                      <a:stretch>
                        <a:fillRect/>
                      </a:stretch>
                    </p:blipFill>
                    <p:spPr bwMode="auto">
                      <a:xfrm>
                        <a:off x="2667000" y="2784438"/>
                        <a:ext cx="893763" cy="500063"/>
                      </a:xfrm>
                      <a:prstGeom prst="rect">
                        <a:avLst/>
                      </a:prstGeom>
                      <a:noFill/>
                      <a:ln>
                        <a:noFill/>
                      </a:ln>
                      <a:effectLs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985971194"/>
              </p:ext>
            </p:extLst>
          </p:nvPr>
        </p:nvGraphicFramePr>
        <p:xfrm>
          <a:off x="4038600" y="2805953"/>
          <a:ext cx="946150" cy="500063"/>
        </p:xfrm>
        <a:graphic>
          <a:graphicData uri="http://schemas.openxmlformats.org/presentationml/2006/ole">
            <mc:AlternateContent xmlns:mc="http://schemas.openxmlformats.org/markup-compatibility/2006">
              <mc:Choice xmlns:v="urn:schemas-microsoft-com:vml" Requires="v">
                <p:oleObj spid="_x0000_s11760" name="Equation" r:id="rId9" imgW="457200" imgH="241200" progId="Equation.3">
                  <p:embed/>
                </p:oleObj>
              </mc:Choice>
              <mc:Fallback>
                <p:oleObj name="Equation" r:id="rId9" imgW="457200" imgH="241200" progId="Equation.3">
                  <p:embed/>
                  <p:pic>
                    <p:nvPicPr>
                      <p:cNvPr id="0" name=""/>
                      <p:cNvPicPr>
                        <a:picLocks noChangeAspect="1" noChangeArrowheads="1"/>
                      </p:cNvPicPr>
                      <p:nvPr/>
                    </p:nvPicPr>
                    <p:blipFill>
                      <a:blip r:embed="rId10"/>
                      <a:srcRect/>
                      <a:stretch>
                        <a:fillRect/>
                      </a:stretch>
                    </p:blipFill>
                    <p:spPr bwMode="auto">
                      <a:xfrm>
                        <a:off x="4038600" y="2805953"/>
                        <a:ext cx="946150" cy="500063"/>
                      </a:xfrm>
                      <a:prstGeom prst="rect">
                        <a:avLst/>
                      </a:prstGeom>
                      <a:noFill/>
                      <a:ln>
                        <a:noFill/>
                      </a:ln>
                      <a:effec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843609911"/>
              </p:ext>
            </p:extLst>
          </p:nvPr>
        </p:nvGraphicFramePr>
        <p:xfrm>
          <a:off x="21515" y="3657600"/>
          <a:ext cx="8589085" cy="837909"/>
        </p:xfrm>
        <a:graphic>
          <a:graphicData uri="http://schemas.openxmlformats.org/presentationml/2006/ole">
            <mc:AlternateContent xmlns:mc="http://schemas.openxmlformats.org/markup-compatibility/2006">
              <mc:Choice xmlns:v="urn:schemas-microsoft-com:vml" Requires="v">
                <p:oleObj spid="_x0000_s11761" name="Equation" r:id="rId11" imgW="5054400" imgH="482400" progId="Equation.3">
                  <p:embed/>
                </p:oleObj>
              </mc:Choice>
              <mc:Fallback>
                <p:oleObj name="Equation" r:id="rId11" imgW="5054400" imgH="482400" progId="Equation.3">
                  <p:embed/>
                  <p:pic>
                    <p:nvPicPr>
                      <p:cNvPr id="0" name=""/>
                      <p:cNvPicPr>
                        <a:picLocks noChangeAspect="1" noChangeArrowheads="1"/>
                      </p:cNvPicPr>
                      <p:nvPr/>
                    </p:nvPicPr>
                    <p:blipFill>
                      <a:blip r:embed="rId12"/>
                      <a:srcRect/>
                      <a:stretch>
                        <a:fillRect/>
                      </a:stretch>
                    </p:blipFill>
                    <p:spPr bwMode="auto">
                      <a:xfrm>
                        <a:off x="21515" y="3657600"/>
                        <a:ext cx="8589085" cy="837909"/>
                      </a:xfrm>
                      <a:prstGeom prst="rect">
                        <a:avLst/>
                      </a:prstGeom>
                      <a:noFill/>
                      <a:ln>
                        <a:noFill/>
                      </a:ln>
                      <a:effectLst/>
                    </p:spPr>
                  </p:pic>
                </p:oleObj>
              </mc:Fallback>
            </mc:AlternateContent>
          </a:graphicData>
        </a:graphic>
      </p:graphicFrame>
      <p:sp>
        <p:nvSpPr>
          <p:cNvPr id="3" name="TextBox 2"/>
          <p:cNvSpPr txBox="1"/>
          <p:nvPr/>
        </p:nvSpPr>
        <p:spPr>
          <a:xfrm>
            <a:off x="260425" y="561945"/>
            <a:ext cx="8229600" cy="707886"/>
          </a:xfrm>
          <a:prstGeom prst="rect">
            <a:avLst/>
          </a:prstGeom>
          <a:noFill/>
        </p:spPr>
        <p:txBody>
          <a:bodyPr wrap="square" rtlCol="0">
            <a:spAutoFit/>
          </a:bodyPr>
          <a:lstStyle/>
          <a:p>
            <a:r>
              <a:rPr lang="en-US" altLang="ja-JP" sz="2000" dirty="0" smtClean="0">
                <a:ea typeface="ＭＳ Ｐゴシック" pitchFamily="34" charset="-128"/>
              </a:rPr>
              <a:t>  G</a:t>
            </a:r>
            <a:r>
              <a:rPr lang="en-US" altLang="ja-JP" sz="2000" baseline="30000" dirty="0" smtClean="0">
                <a:ea typeface="ＭＳ Ｐゴシック" pitchFamily="34" charset="-128"/>
              </a:rPr>
              <a:t>0,0</a:t>
            </a:r>
            <a:r>
              <a:rPr lang="en-US" altLang="ja-JP" sz="2000" dirty="0" smtClean="0">
                <a:ea typeface="ＭＳ Ｐゴシック" pitchFamily="34" charset="-128"/>
              </a:rPr>
              <a:t> </a:t>
            </a:r>
            <a:r>
              <a:rPr lang="en-US" altLang="ja-JP" sz="2000" dirty="0">
                <a:ea typeface="ＭＳ Ｐゴシック" pitchFamily="34" charset="-128"/>
              </a:rPr>
              <a:t>corresponds to                  </a:t>
            </a:r>
            <a:r>
              <a:rPr lang="en-US" altLang="ja-JP" sz="2000" dirty="0" smtClean="0">
                <a:ea typeface="ＭＳ Ｐゴシック" pitchFamily="34" charset="-128"/>
              </a:rPr>
              <a:t>:  </a:t>
            </a:r>
            <a:r>
              <a:rPr lang="en-US" altLang="ja-JP" sz="2000" dirty="0">
                <a:ea typeface="ＭＳ Ｐゴシック" pitchFamily="34" charset="-128"/>
              </a:rPr>
              <a:t>E</a:t>
            </a:r>
            <a:r>
              <a:rPr lang="en-US" altLang="ja-JP" sz="2000" dirty="0" smtClean="0">
                <a:ea typeface="ＭＳ Ｐゴシック" pitchFamily="34" charset="-128"/>
              </a:rPr>
              <a:t>qual </a:t>
            </a:r>
            <a:r>
              <a:rPr lang="en-US" altLang="ja-JP" sz="2000" dirty="0">
                <a:ea typeface="ＭＳ Ｐゴシック" pitchFamily="34" charset="-128"/>
              </a:rPr>
              <a:t>weights</a:t>
            </a:r>
          </a:p>
          <a:p>
            <a:endParaRPr lang="en-US" sz="2000" dirty="0"/>
          </a:p>
        </p:txBody>
      </p:sp>
      <p:graphicFrame>
        <p:nvGraphicFramePr>
          <p:cNvPr id="10" name="Object 9"/>
          <p:cNvGraphicFramePr>
            <a:graphicFrameLocks noChangeAspect="1"/>
          </p:cNvGraphicFramePr>
          <p:nvPr>
            <p:extLst>
              <p:ext uri="{D42A27DB-BD31-4B8C-83A1-F6EECF244321}">
                <p14:modId xmlns:p14="http://schemas.microsoft.com/office/powerpoint/2010/main" val="1232674138"/>
              </p:ext>
            </p:extLst>
          </p:nvPr>
        </p:nvGraphicFramePr>
        <p:xfrm>
          <a:off x="2514600" y="587943"/>
          <a:ext cx="974725" cy="400050"/>
        </p:xfrm>
        <a:graphic>
          <a:graphicData uri="http://schemas.openxmlformats.org/presentationml/2006/ole">
            <mc:AlternateContent xmlns:mc="http://schemas.openxmlformats.org/markup-compatibility/2006">
              <mc:Choice xmlns:v="urn:schemas-microsoft-com:vml" Requires="v">
                <p:oleObj spid="_x0000_s11762" name="Equation" r:id="rId13" imgW="558800" imgH="228600" progId="Equation.3">
                  <p:embed/>
                </p:oleObj>
              </mc:Choice>
              <mc:Fallback>
                <p:oleObj name="Equation" r:id="rId13" imgW="558800" imgH="228600" progId="Equation.3">
                  <p:embed/>
                  <p:pic>
                    <p:nvPicPr>
                      <p:cNvPr id="0" name="Object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14600" y="587943"/>
                        <a:ext cx="9747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Box 5"/>
          <p:cNvSpPr txBox="1"/>
          <p:nvPr/>
        </p:nvSpPr>
        <p:spPr>
          <a:xfrm>
            <a:off x="8610600" y="3833308"/>
            <a:ext cx="870025" cy="400110"/>
          </a:xfrm>
          <a:prstGeom prst="rect">
            <a:avLst/>
          </a:prstGeom>
          <a:noFill/>
        </p:spPr>
        <p:txBody>
          <a:bodyPr wrap="square" rtlCol="0">
            <a:spAutoFit/>
          </a:bodyPr>
          <a:lstStyle/>
          <a:p>
            <a:r>
              <a:rPr lang="en-US" sz="2000" dirty="0" smtClean="0"/>
              <a:t>(2)</a:t>
            </a:r>
            <a:endParaRPr lang="en-US" sz="2000" dirty="0"/>
          </a:p>
        </p:txBody>
      </p:sp>
    </p:spTree>
    <p:extLst>
      <p:ext uri="{BB962C8B-B14F-4D97-AF65-F5344CB8AC3E}">
        <p14:creationId xmlns:p14="http://schemas.microsoft.com/office/powerpoint/2010/main" val="248554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4790" y="304800"/>
                <a:ext cx="8686800" cy="6060633"/>
              </a:xfrm>
              <a:prstGeom prst="rect">
                <a:avLst/>
              </a:prstGeom>
              <a:noFill/>
            </p:spPr>
            <p:txBody>
              <a:bodyPr wrap="square" rtlCol="0">
                <a:spAutoFit/>
              </a:bodyPr>
              <a:lstStyle/>
              <a:p>
                <a:pPr>
                  <a:spcBef>
                    <a:spcPct val="50000"/>
                  </a:spcBef>
                </a:pPr>
                <a:r>
                  <a:rPr lang="en-US" altLang="ja-JP" sz="2000" dirty="0" smtClean="0">
                    <a:ea typeface="ＭＳ Ｐゴシック" pitchFamily="34" charset="-128"/>
                  </a:rPr>
                  <a:t>Covariance formula (2) is convenient because </a:t>
                </a:r>
              </a:p>
              <a:p>
                <a:pPr>
                  <a:spcBef>
                    <a:spcPct val="50000"/>
                  </a:spcBef>
                </a:pPr>
                <a:r>
                  <a:rPr lang="en-US" altLang="ja-JP" sz="2000" i="1" dirty="0">
                    <a:ea typeface="ＭＳ Ｐゴシック" pitchFamily="34" charset="-128"/>
                  </a:rPr>
                  <a:t> </a:t>
                </a:r>
                <a:r>
                  <a:rPr lang="en-US" altLang="ja-JP" sz="2000" i="1" dirty="0" smtClean="0">
                    <a:ea typeface="ＭＳ Ｐゴシック" pitchFamily="34" charset="-128"/>
                  </a:rPr>
                  <a:t>                                </a:t>
                </a:r>
                <a:r>
                  <a:rPr lang="en-US" altLang="ja-JP" sz="2000" i="1" dirty="0" err="1" smtClean="0">
                    <a:ea typeface="ＭＳ Ｐゴシック" pitchFamily="34" charset="-128"/>
                  </a:rPr>
                  <a:t>Cov</a:t>
                </a:r>
                <a:r>
                  <a:rPr lang="en-US" altLang="ja-JP" sz="2000" i="1" dirty="0" smtClean="0">
                    <a:ea typeface="ＭＳ Ｐゴシック" pitchFamily="34" charset="-128"/>
                  </a:rPr>
                  <a:t> </a:t>
                </a:r>
                <a:r>
                  <a:rPr lang="en-US" altLang="ja-JP" sz="2000" dirty="0" smtClean="0">
                    <a:ea typeface="ＭＳ Ｐゴシック" pitchFamily="34" charset="-128"/>
                  </a:rPr>
                  <a:t>(G</a:t>
                </a:r>
                <a:r>
                  <a:rPr lang="en-US" altLang="ja-JP" sz="2000" baseline="30000" dirty="0" smtClean="0">
                    <a:ea typeface="ＭＳ Ｐゴシック" pitchFamily="34" charset="-128"/>
                  </a:rPr>
                  <a:t>0,0</a:t>
                </a:r>
                <a:r>
                  <a:rPr lang="en-US" altLang="ja-JP" sz="2000" dirty="0" smtClean="0">
                    <a:ea typeface="ＭＳ Ｐゴシック" pitchFamily="34" charset="-128"/>
                  </a:rPr>
                  <a:t>,G</a:t>
                </a:r>
                <a:r>
                  <a:rPr lang="en-US" altLang="ja-JP" sz="2000" baseline="30000" dirty="0" smtClean="0">
                    <a:ea typeface="ＭＳ Ｐゴシック" pitchFamily="34" charset="-128"/>
                  </a:rPr>
                  <a:t>1,0</a:t>
                </a:r>
                <a:r>
                  <a:rPr lang="en-US" altLang="ja-JP" sz="2000" dirty="0" smtClean="0">
                    <a:ea typeface="ＭＳ Ｐゴシック" pitchFamily="34" charset="-128"/>
                  </a:rPr>
                  <a:t>) = </a:t>
                </a:r>
                <a:r>
                  <a:rPr lang="en-US" altLang="ja-JP" sz="2000" i="1" dirty="0" err="1" smtClean="0">
                    <a:ea typeface="ＭＳ Ｐゴシック" pitchFamily="34" charset="-128"/>
                  </a:rPr>
                  <a:t>Var</a:t>
                </a:r>
                <a:r>
                  <a:rPr lang="en-US" altLang="ja-JP" sz="2000" i="1" dirty="0" smtClean="0">
                    <a:ea typeface="ＭＳ Ｐゴシック" pitchFamily="34" charset="-128"/>
                  </a:rPr>
                  <a:t> </a:t>
                </a:r>
                <a:r>
                  <a:rPr lang="en-US" altLang="ja-JP" sz="2000" dirty="0" smtClean="0">
                    <a:ea typeface="ＭＳ Ｐゴシック" pitchFamily="34" charset="-128"/>
                  </a:rPr>
                  <a:t>(G</a:t>
                </a:r>
                <a:r>
                  <a:rPr lang="en-US" altLang="ja-JP" sz="2000" baseline="30000" dirty="0" smtClean="0">
                    <a:ea typeface="ＭＳ Ｐゴシック" pitchFamily="34" charset="-128"/>
                  </a:rPr>
                  <a:t>1/2,0</a:t>
                </a:r>
                <a:r>
                  <a:rPr lang="en-US" altLang="ja-JP" sz="2000" dirty="0" smtClean="0">
                    <a:ea typeface="ＭＳ Ｐゴシック" pitchFamily="34" charset="-128"/>
                  </a:rPr>
                  <a:t>)</a:t>
                </a:r>
              </a:p>
              <a:p>
                <a:pPr>
                  <a:spcBef>
                    <a:spcPct val="50000"/>
                  </a:spcBef>
                </a:pPr>
                <a:r>
                  <a:rPr lang="en-US" altLang="ja-JP" sz="2000" dirty="0">
                    <a:ea typeface="ＭＳ Ｐゴシック" pitchFamily="34" charset="-128"/>
                  </a:rPr>
                  <a:t> </a:t>
                </a:r>
                <a:r>
                  <a:rPr lang="en-US" altLang="ja-JP" sz="2000" dirty="0" smtClean="0">
                    <a:ea typeface="ＭＳ Ｐゴシック" pitchFamily="34" charset="-128"/>
                  </a:rPr>
                  <a:t>                                </a:t>
                </a:r>
                <a:r>
                  <a:rPr lang="en-US" altLang="ja-JP" sz="2000" i="1" dirty="0" err="1" smtClean="0">
                    <a:ea typeface="ＭＳ Ｐゴシック" pitchFamily="34" charset="-128"/>
                  </a:rPr>
                  <a:t>Cov</a:t>
                </a:r>
                <a:r>
                  <a:rPr lang="en-US" altLang="ja-JP" sz="2000" i="1" dirty="0" smtClean="0">
                    <a:ea typeface="ＭＳ Ｐゴシック" pitchFamily="34" charset="-128"/>
                  </a:rPr>
                  <a:t> </a:t>
                </a:r>
                <a:r>
                  <a:rPr lang="en-US" altLang="ja-JP" sz="2000" dirty="0" smtClean="0">
                    <a:ea typeface="ＭＳ Ｐゴシック" pitchFamily="34" charset="-128"/>
                  </a:rPr>
                  <a:t>(G</a:t>
                </a:r>
                <a:r>
                  <a:rPr lang="en-US" altLang="ja-JP" sz="2000" baseline="30000" dirty="0" smtClean="0">
                    <a:ea typeface="ＭＳ Ｐゴシック" pitchFamily="34" charset="-128"/>
                  </a:rPr>
                  <a:t>0,0</a:t>
                </a:r>
                <a:r>
                  <a:rPr lang="en-US" altLang="ja-JP" sz="2000" dirty="0" smtClean="0">
                    <a:ea typeface="ＭＳ Ｐゴシック" pitchFamily="34" charset="-128"/>
                  </a:rPr>
                  <a:t>,G</a:t>
                </a:r>
                <a:r>
                  <a:rPr lang="en-US" altLang="ja-JP" sz="2000" baseline="30000" dirty="0" smtClean="0">
                    <a:ea typeface="ＭＳ Ｐゴシック" pitchFamily="34" charset="-128"/>
                  </a:rPr>
                  <a:t>0,1</a:t>
                </a:r>
                <a:r>
                  <a:rPr lang="en-US" altLang="ja-JP" sz="2000" dirty="0" smtClean="0">
                    <a:ea typeface="ＭＳ Ｐゴシック" pitchFamily="34" charset="-128"/>
                  </a:rPr>
                  <a:t>) = </a:t>
                </a:r>
                <a:r>
                  <a:rPr lang="en-US" altLang="ja-JP" sz="2000" i="1" dirty="0" err="1" smtClean="0">
                    <a:ea typeface="ＭＳ Ｐゴシック" pitchFamily="34" charset="-128"/>
                  </a:rPr>
                  <a:t>Var</a:t>
                </a:r>
                <a:r>
                  <a:rPr lang="en-US" altLang="ja-JP" sz="2000" i="1" dirty="0" smtClean="0">
                    <a:ea typeface="ＭＳ Ｐゴシック" pitchFamily="34" charset="-128"/>
                  </a:rPr>
                  <a:t> </a:t>
                </a:r>
                <a:r>
                  <a:rPr lang="en-US" altLang="ja-JP" sz="2000" dirty="0" smtClean="0">
                    <a:ea typeface="ＭＳ Ｐゴシック" pitchFamily="34" charset="-128"/>
                  </a:rPr>
                  <a:t>(G</a:t>
                </a:r>
                <a:r>
                  <a:rPr lang="en-US" altLang="ja-JP" sz="2000" baseline="30000" dirty="0" smtClean="0">
                    <a:ea typeface="ＭＳ Ｐゴシック" pitchFamily="34" charset="-128"/>
                  </a:rPr>
                  <a:t>0,1/2</a:t>
                </a:r>
                <a:r>
                  <a:rPr lang="en-US" altLang="ja-JP" sz="2000" dirty="0" smtClean="0">
                    <a:ea typeface="ＭＳ Ｐゴシック" pitchFamily="34" charset="-128"/>
                  </a:rPr>
                  <a:t>)</a:t>
                </a:r>
              </a:p>
              <a:p>
                <a:pPr>
                  <a:spcBef>
                    <a:spcPct val="50000"/>
                  </a:spcBef>
                </a:pPr>
                <a:r>
                  <a:rPr lang="en-US" altLang="ja-JP" sz="2000" i="1" dirty="0">
                    <a:ea typeface="ＭＳ Ｐゴシック" pitchFamily="34" charset="-128"/>
                  </a:rPr>
                  <a:t> </a:t>
                </a:r>
                <a:r>
                  <a:rPr lang="en-US" altLang="ja-JP" sz="2000" i="1" dirty="0" smtClean="0">
                    <a:ea typeface="ＭＳ Ｐゴシック" pitchFamily="34" charset="-128"/>
                  </a:rPr>
                  <a:t>                                </a:t>
                </a:r>
                <a:r>
                  <a:rPr lang="en-US" altLang="ja-JP" sz="2000" i="1" dirty="0" err="1" smtClean="0">
                    <a:ea typeface="ＭＳ Ｐゴシック" pitchFamily="34" charset="-128"/>
                  </a:rPr>
                  <a:t>Cov</a:t>
                </a:r>
                <a:r>
                  <a:rPr lang="en-US" altLang="ja-JP" sz="2000" i="1" dirty="0" smtClean="0">
                    <a:ea typeface="ＭＳ Ｐゴシック" pitchFamily="34" charset="-128"/>
                  </a:rPr>
                  <a:t> </a:t>
                </a:r>
                <a:r>
                  <a:rPr lang="en-US" altLang="ja-JP" sz="2000" dirty="0" smtClean="0">
                    <a:ea typeface="ＭＳ Ｐゴシック" pitchFamily="34" charset="-128"/>
                  </a:rPr>
                  <a:t>(G</a:t>
                </a:r>
                <a:r>
                  <a:rPr lang="en-US" altLang="ja-JP" sz="2000" baseline="30000" dirty="0" smtClean="0">
                    <a:ea typeface="ＭＳ Ｐゴシック" pitchFamily="34" charset="-128"/>
                  </a:rPr>
                  <a:t>1,0</a:t>
                </a:r>
                <a:r>
                  <a:rPr lang="en-US" altLang="ja-JP" sz="2000" dirty="0" smtClean="0">
                    <a:ea typeface="ＭＳ Ｐゴシック" pitchFamily="34" charset="-128"/>
                  </a:rPr>
                  <a:t>,G</a:t>
                </a:r>
                <a:r>
                  <a:rPr lang="en-US" altLang="ja-JP" sz="2000" baseline="30000" dirty="0" smtClean="0">
                    <a:ea typeface="ＭＳ Ｐゴシック" pitchFamily="34" charset="-128"/>
                  </a:rPr>
                  <a:t>0,1</a:t>
                </a:r>
                <a:r>
                  <a:rPr lang="en-US" altLang="ja-JP" sz="2000" dirty="0" smtClean="0">
                    <a:ea typeface="ＭＳ Ｐゴシック" pitchFamily="34" charset="-128"/>
                  </a:rPr>
                  <a:t>) = </a:t>
                </a:r>
                <a:r>
                  <a:rPr lang="en-US" altLang="ja-JP" sz="2000" i="1" dirty="0" err="1" smtClean="0">
                    <a:ea typeface="ＭＳ Ｐゴシック" pitchFamily="34" charset="-128"/>
                  </a:rPr>
                  <a:t>Var</a:t>
                </a:r>
                <a:r>
                  <a:rPr lang="en-US" altLang="ja-JP" sz="2000" i="1" dirty="0" smtClean="0">
                    <a:ea typeface="ＭＳ Ｐゴシック" pitchFamily="34" charset="-128"/>
                  </a:rPr>
                  <a:t> </a:t>
                </a:r>
                <a:r>
                  <a:rPr lang="en-US" altLang="ja-JP" sz="2000" dirty="0" smtClean="0">
                    <a:ea typeface="ＭＳ Ｐゴシック" pitchFamily="34" charset="-128"/>
                  </a:rPr>
                  <a:t>(G</a:t>
                </a:r>
                <a:r>
                  <a:rPr lang="en-US" altLang="ja-JP" sz="2000" baseline="30000" dirty="0" smtClean="0">
                    <a:ea typeface="ＭＳ Ｐゴシック" pitchFamily="34" charset="-128"/>
                  </a:rPr>
                  <a:t>1/2,1/2</a:t>
                </a:r>
                <a:r>
                  <a:rPr lang="en-US" altLang="ja-JP" sz="2000" dirty="0" smtClean="0">
                    <a:ea typeface="ＭＳ Ｐゴシック" pitchFamily="34" charset="-128"/>
                  </a:rPr>
                  <a:t>)</a:t>
                </a:r>
              </a:p>
              <a:p>
                <a:pPr>
                  <a:spcBef>
                    <a:spcPct val="50000"/>
                  </a:spcBef>
                </a:pPr>
                <a:r>
                  <a:rPr lang="en-US" altLang="ja-JP" sz="2000" dirty="0" smtClean="0">
                    <a:ea typeface="ＭＳ Ｐゴシック" pitchFamily="34" charset="-128"/>
                  </a:rPr>
                  <a:t>In general,</a:t>
                </a:r>
              </a:p>
              <a:p>
                <a:pPr>
                  <a:spcBef>
                    <a:spcPct val="50000"/>
                  </a:spcBef>
                </a:pPr>
                <a14:m>
                  <m:oMathPara xmlns:m="http://schemas.openxmlformats.org/officeDocument/2006/math">
                    <m:oMathParaPr>
                      <m:jc m:val="centerGroup"/>
                    </m:oMathParaPr>
                    <m:oMath xmlns:m="http://schemas.openxmlformats.org/officeDocument/2006/math">
                      <m:r>
                        <a:rPr lang="en-US" sz="2000" i="1">
                          <a:latin typeface="Cambria Math"/>
                        </a:rPr>
                        <m:t>𝐶𝑜𝑣</m:t>
                      </m:r>
                      <m:d>
                        <m:dPr>
                          <m:ctrlPr>
                            <a:rPr lang="en-US" sz="2000" i="1">
                              <a:latin typeface="Cambria Math"/>
                            </a:rPr>
                          </m:ctrlPr>
                        </m:dPr>
                        <m:e>
                          <m:sSup>
                            <m:sSupPr>
                              <m:ctrlPr>
                                <a:rPr lang="en-US" sz="2000" i="1">
                                  <a:latin typeface="Cambria Math"/>
                                </a:rPr>
                              </m:ctrlPr>
                            </m:sSupPr>
                            <m:e>
                              <m:r>
                                <a:rPr lang="en-US" sz="2000" i="1">
                                  <a:latin typeface="Cambria Math"/>
                                </a:rPr>
                                <m:t>𝐺</m:t>
                              </m:r>
                            </m:e>
                            <m:sup>
                              <m:sSub>
                                <m:sSubPr>
                                  <m:ctrlPr>
                                    <a:rPr lang="en-US" sz="2000" i="1">
                                      <a:latin typeface="Cambria Math"/>
                                    </a:rPr>
                                  </m:ctrlPr>
                                </m:sSubPr>
                                <m:e>
                                  <m:r>
                                    <a:rPr lang="en-US" sz="2000" i="1">
                                      <a:latin typeface="Cambria Math"/>
                                    </a:rPr>
                                    <m:t>𝜌</m:t>
                                  </m:r>
                                </m:e>
                                <m:sub>
                                  <m:r>
                                    <a:rPr lang="en-US" sz="2000" i="1">
                                      <a:latin typeface="Cambria Math"/>
                                    </a:rPr>
                                    <m:t>1</m:t>
                                  </m:r>
                                </m:sub>
                              </m:sSub>
                              <m:sSub>
                                <m:sSubPr>
                                  <m:ctrlPr>
                                    <a:rPr lang="en-US" sz="2000" i="1">
                                      <a:latin typeface="Cambria Math"/>
                                    </a:rPr>
                                  </m:ctrlPr>
                                </m:sSubPr>
                                <m:e>
                                  <m:r>
                                    <a:rPr lang="en-US" sz="2000" i="1">
                                      <a:latin typeface="Cambria Math"/>
                                    </a:rPr>
                                    <m:t>,</m:t>
                                  </m:r>
                                  <m:r>
                                    <a:rPr lang="en-US" sz="2000" i="1">
                                      <a:latin typeface="Cambria Math"/>
                                    </a:rPr>
                                    <m:t>𝛾</m:t>
                                  </m:r>
                                </m:e>
                                <m:sub>
                                  <m:r>
                                    <a:rPr lang="en-US" sz="2000" i="1">
                                      <a:latin typeface="Cambria Math"/>
                                    </a:rPr>
                                    <m:t>1</m:t>
                                  </m:r>
                                </m:sub>
                              </m:sSub>
                            </m:sup>
                          </m:sSup>
                          <m:r>
                            <a:rPr lang="en-US" sz="2000" i="1">
                              <a:latin typeface="Cambria Math"/>
                            </a:rPr>
                            <m:t>,</m:t>
                          </m:r>
                          <m:sSup>
                            <m:sSupPr>
                              <m:ctrlPr>
                                <a:rPr lang="en-US" sz="2000" i="1">
                                  <a:latin typeface="Cambria Math"/>
                                </a:rPr>
                              </m:ctrlPr>
                            </m:sSupPr>
                            <m:e>
                              <m:r>
                                <a:rPr lang="en-US" sz="2000" i="1">
                                  <a:latin typeface="Cambria Math"/>
                                </a:rPr>
                                <m:t>𝐺</m:t>
                              </m:r>
                            </m:e>
                            <m:sup>
                              <m:sSub>
                                <m:sSubPr>
                                  <m:ctrlPr>
                                    <a:rPr lang="en-US" sz="2000" i="1">
                                      <a:latin typeface="Cambria Math"/>
                                    </a:rPr>
                                  </m:ctrlPr>
                                </m:sSubPr>
                                <m:e>
                                  <m:r>
                                    <a:rPr lang="en-US" sz="2000" i="1">
                                      <a:latin typeface="Cambria Math"/>
                                    </a:rPr>
                                    <m:t>𝜌</m:t>
                                  </m:r>
                                </m:e>
                                <m:sub>
                                  <m:r>
                                    <a:rPr lang="en-US" sz="2000" i="1">
                                      <a:latin typeface="Cambria Math"/>
                                    </a:rPr>
                                    <m:t>2</m:t>
                                  </m:r>
                                </m:sub>
                              </m:sSub>
                              <m:sSub>
                                <m:sSubPr>
                                  <m:ctrlPr>
                                    <a:rPr lang="en-US" sz="2000" i="1">
                                      <a:latin typeface="Cambria Math"/>
                                    </a:rPr>
                                  </m:ctrlPr>
                                </m:sSubPr>
                                <m:e>
                                  <m:r>
                                    <a:rPr lang="en-US" sz="2000" i="1">
                                      <a:latin typeface="Cambria Math"/>
                                    </a:rPr>
                                    <m:t>,</m:t>
                                  </m:r>
                                  <m:r>
                                    <a:rPr lang="en-US" sz="2000" i="1">
                                      <a:latin typeface="Cambria Math"/>
                                    </a:rPr>
                                    <m:t>𝛾</m:t>
                                  </m:r>
                                </m:e>
                                <m:sub>
                                  <m:r>
                                    <a:rPr lang="en-US" sz="2000" i="1">
                                      <a:latin typeface="Cambria Math"/>
                                    </a:rPr>
                                    <m:t>2</m:t>
                                  </m:r>
                                </m:sub>
                              </m:sSub>
                            </m:sup>
                          </m:sSup>
                        </m:e>
                      </m:d>
                      <m:r>
                        <a:rPr lang="en-US" sz="2000" i="1">
                          <a:latin typeface="Cambria Math"/>
                        </a:rPr>
                        <m:t>=</m:t>
                      </m:r>
                      <m:r>
                        <a:rPr lang="en-US" sz="2000" i="1">
                          <a:latin typeface="Cambria Math"/>
                        </a:rPr>
                        <m:t>𝑉𝑎𝑟</m:t>
                      </m:r>
                      <m:r>
                        <a:rPr lang="en-US" sz="2000" i="1">
                          <a:latin typeface="Cambria Math"/>
                        </a:rPr>
                        <m:t>(</m:t>
                      </m:r>
                      <m:sSup>
                        <m:sSupPr>
                          <m:ctrlPr>
                            <a:rPr lang="en-US" sz="2000" i="1">
                              <a:latin typeface="Cambria Math"/>
                            </a:rPr>
                          </m:ctrlPr>
                        </m:sSupPr>
                        <m:e>
                          <m:r>
                            <a:rPr lang="en-US" sz="2000" i="1">
                              <a:latin typeface="Cambria Math"/>
                            </a:rPr>
                            <m:t>𝐺</m:t>
                          </m:r>
                        </m:e>
                        <m:sup>
                          <m:r>
                            <a:rPr lang="en-US" sz="2000" i="1">
                              <a:latin typeface="Cambria Math"/>
                            </a:rPr>
                            <m:t>(</m:t>
                          </m:r>
                          <m:sSub>
                            <m:sSubPr>
                              <m:ctrlPr>
                                <a:rPr lang="en-US" sz="2000" i="1">
                                  <a:latin typeface="Cambria Math"/>
                                </a:rPr>
                              </m:ctrlPr>
                            </m:sSubPr>
                            <m:e>
                              <m:r>
                                <a:rPr lang="en-US" sz="2000" i="1">
                                  <a:latin typeface="Cambria Math"/>
                                </a:rPr>
                                <m:t>𝜌</m:t>
                              </m:r>
                            </m:e>
                            <m:sub>
                              <m:r>
                                <a:rPr lang="en-US" sz="2000" i="1">
                                  <a:latin typeface="Cambria Math"/>
                                </a:rPr>
                                <m:t>1</m:t>
                              </m:r>
                            </m:sub>
                          </m:sSub>
                          <m:r>
                            <a:rPr lang="en-US" sz="2000" i="1">
                              <a:latin typeface="Cambria Math"/>
                            </a:rPr>
                            <m:t>+</m:t>
                          </m:r>
                          <m:sSub>
                            <m:sSubPr>
                              <m:ctrlPr>
                                <a:rPr lang="en-US" sz="2000" i="1">
                                  <a:latin typeface="Cambria Math"/>
                                </a:rPr>
                              </m:ctrlPr>
                            </m:sSubPr>
                            <m:e>
                              <m:r>
                                <a:rPr lang="en-US" sz="2000" i="1">
                                  <a:latin typeface="Cambria Math"/>
                                </a:rPr>
                                <m:t>𝜌</m:t>
                              </m:r>
                            </m:e>
                            <m:sub>
                              <m:r>
                                <a:rPr lang="en-US" sz="2000" i="1">
                                  <a:latin typeface="Cambria Math"/>
                                </a:rPr>
                                <m:t>2</m:t>
                              </m:r>
                            </m:sub>
                          </m:sSub>
                          <m:r>
                            <a:rPr lang="en-US" sz="2000" i="1">
                              <a:latin typeface="Cambria Math"/>
                            </a:rPr>
                            <m:t>)/2,  (</m:t>
                          </m:r>
                          <m:sSub>
                            <m:sSubPr>
                              <m:ctrlPr>
                                <a:rPr lang="en-US" sz="2000" i="1">
                                  <a:latin typeface="Cambria Math"/>
                                </a:rPr>
                              </m:ctrlPr>
                            </m:sSubPr>
                            <m:e>
                              <m:r>
                                <a:rPr lang="en-US" sz="2000" i="1">
                                  <a:latin typeface="Cambria Math"/>
                                </a:rPr>
                                <m:t>𝛾</m:t>
                              </m:r>
                            </m:e>
                            <m:sub>
                              <m:r>
                                <a:rPr lang="en-US" sz="2000" i="1">
                                  <a:latin typeface="Cambria Math"/>
                                </a:rPr>
                                <m:t>1</m:t>
                              </m:r>
                            </m:sub>
                          </m:sSub>
                          <m:r>
                            <a:rPr lang="en-US" sz="2000" i="1">
                              <a:latin typeface="Cambria Math"/>
                            </a:rPr>
                            <m:t>+</m:t>
                          </m:r>
                          <m:sSub>
                            <m:sSubPr>
                              <m:ctrlPr>
                                <a:rPr lang="en-US" sz="2000" i="1">
                                  <a:latin typeface="Cambria Math"/>
                                </a:rPr>
                              </m:ctrlPr>
                            </m:sSubPr>
                            <m:e>
                              <m:r>
                                <a:rPr lang="en-US" sz="2000" i="1">
                                  <a:latin typeface="Cambria Math"/>
                                </a:rPr>
                                <m:t>𝛾</m:t>
                              </m:r>
                            </m:e>
                            <m:sub>
                              <m:r>
                                <a:rPr lang="en-US" sz="2000" i="1">
                                  <a:latin typeface="Cambria Math"/>
                                </a:rPr>
                                <m:t>2</m:t>
                              </m:r>
                            </m:sub>
                          </m:sSub>
                          <m:r>
                            <a:rPr lang="en-US" sz="2000" i="1">
                              <a:latin typeface="Cambria Math"/>
                            </a:rPr>
                            <m:t>)/2</m:t>
                          </m:r>
                        </m:sup>
                      </m:sSup>
                      <m:r>
                        <a:rPr lang="en-US" sz="2000" i="1" smtClean="0">
                          <a:latin typeface="Cambria Math"/>
                        </a:rPr>
                        <m:t>)</m:t>
                      </m:r>
                    </m:oMath>
                  </m:oMathPara>
                </a14:m>
                <a:endParaRPr lang="en-US" altLang="ja-JP" sz="2000" dirty="0" smtClean="0">
                  <a:ea typeface="ＭＳ Ｐゴシック" pitchFamily="34" charset="-128"/>
                </a:endParaRPr>
              </a:p>
              <a:p>
                <a:endParaRPr lang="en-US" altLang="ja-JP" sz="2000" dirty="0" smtClean="0">
                  <a:ea typeface="ＭＳ Ｐゴシック" pitchFamily="34" charset="-128"/>
                </a:endParaRPr>
              </a:p>
              <a:p>
                <a:r>
                  <a:rPr lang="en-US" altLang="ja-JP" sz="2000" dirty="0" smtClean="0">
                    <a:ea typeface="ＭＳ Ｐゴシック" pitchFamily="34" charset="-128"/>
                  </a:rPr>
                  <a:t>Therefore software routines that compute</a:t>
                </a:r>
                <a:r>
                  <a:rPr lang="en-US" altLang="ja-JP" sz="2000" dirty="0" smtClean="0">
                    <a:ea typeface="ＭＳ Ｐゴシック" pitchFamily="34" charset="-128"/>
                    <a:cs typeface="Arial" charset="0"/>
                    <a:sym typeface="Symbol" pitchFamily="18" charset="2"/>
                  </a:rPr>
                  <a:t> the variance of </a:t>
                </a:r>
                <a:r>
                  <a:rPr lang="en-US" altLang="ja-JP" sz="2000" dirty="0" smtClean="0">
                    <a:ea typeface="ＭＳ Ｐゴシック" pitchFamily="34" charset="-128"/>
                  </a:rPr>
                  <a:t>G</a:t>
                </a:r>
                <a:r>
                  <a:rPr lang="el-GR" altLang="ja-JP" sz="2000" baseline="30000" dirty="0" smtClean="0"/>
                  <a:t>ρ</a:t>
                </a:r>
                <a:r>
                  <a:rPr lang="en-US" altLang="ja-JP" sz="2000" baseline="30000" dirty="0" smtClean="0">
                    <a:ea typeface="ＭＳ Ｐゴシック" pitchFamily="34" charset="-128"/>
                  </a:rPr>
                  <a:t>,</a:t>
                </a:r>
                <a:r>
                  <a:rPr lang="en-US" altLang="ja-JP" sz="2000" baseline="30000" dirty="0" smtClean="0">
                    <a:ea typeface="ＭＳ Ｐゴシック" pitchFamily="34" charset="-128"/>
                    <a:sym typeface="Symbol" pitchFamily="18" charset="2"/>
                  </a:rPr>
                  <a:t> </a:t>
                </a:r>
                <a:r>
                  <a:rPr lang="en-US" altLang="ja-JP" sz="2000" dirty="0" smtClean="0">
                    <a:ea typeface="ＭＳ Ｐゴシック" pitchFamily="34" charset="-128"/>
                    <a:sym typeface="Symbol" pitchFamily="18" charset="2"/>
                  </a:rPr>
                  <a:t> statistics and save the result can be used to calculate these covariance terms.  </a:t>
                </a:r>
              </a:p>
              <a:p>
                <a:pPr>
                  <a:spcBef>
                    <a:spcPct val="50000"/>
                  </a:spcBef>
                  <a:spcAft>
                    <a:spcPts val="1200"/>
                  </a:spcAft>
                </a:pPr>
                <a:r>
                  <a:rPr lang="en-US" altLang="ja-JP" sz="2000" dirty="0" smtClean="0">
                    <a:ea typeface="ＭＳ Ｐゴシック" pitchFamily="34" charset="-128"/>
                    <a:sym typeface="Symbol" pitchFamily="18" charset="2"/>
                  </a:rPr>
                  <a:t>For example, Stata: </a:t>
                </a:r>
              </a:p>
              <a:p>
                <a:pPr>
                  <a:spcAft>
                    <a:spcPts val="1200"/>
                  </a:spcAft>
                </a:pPr>
                <a:r>
                  <a:rPr lang="en-US" altLang="ja-JP" sz="2000" dirty="0" smtClean="0">
                    <a:ea typeface="ＭＳ Ｐゴシック" pitchFamily="34" charset="-128"/>
                    <a:sym typeface="Symbol" pitchFamily="18" charset="2"/>
                  </a:rPr>
                  <a:t>                               </a:t>
                </a:r>
                <a:r>
                  <a:rPr lang="en-US" altLang="ja-JP" sz="2000" dirty="0" err="1" smtClean="0">
                    <a:ea typeface="ＭＳ Ｐゴシック" pitchFamily="34" charset="-128"/>
                    <a:sym typeface="Symbol" pitchFamily="18" charset="2"/>
                  </a:rPr>
                  <a:t>sts</a:t>
                </a:r>
                <a:r>
                  <a:rPr lang="en-US" altLang="ja-JP" sz="2000" dirty="0" smtClean="0">
                    <a:ea typeface="ＭＳ Ｐゴシック" pitchFamily="34" charset="-128"/>
                    <a:sym typeface="Symbol" pitchFamily="18" charset="2"/>
                  </a:rPr>
                  <a:t> test treatment, </a:t>
                </a:r>
                <a:r>
                  <a:rPr lang="en-US" altLang="ja-JP" sz="2000" dirty="0" err="1" smtClean="0">
                    <a:ea typeface="ＭＳ Ｐゴシック" pitchFamily="34" charset="-128"/>
                    <a:sym typeface="Symbol" pitchFamily="18" charset="2"/>
                  </a:rPr>
                  <a:t>fh</a:t>
                </a:r>
                <a:r>
                  <a:rPr lang="en-US" altLang="ja-JP" sz="2000" dirty="0" smtClean="0">
                    <a:ea typeface="ＭＳ Ｐゴシック" pitchFamily="34" charset="-128"/>
                    <a:sym typeface="Symbol" pitchFamily="18" charset="2"/>
                  </a:rPr>
                  <a:t>(0.5,0) mat(u v)            </a:t>
                </a:r>
              </a:p>
              <a:p>
                <a:endParaRPr lang="en-US" sz="2000" b="1" i="1" dirty="0" smtClean="0"/>
              </a:p>
              <a:p>
                <a:r>
                  <a:rPr lang="en-US" sz="2000" b="1" i="1" dirty="0" smtClean="0"/>
                  <a:t>Z</a:t>
                </a:r>
                <a:r>
                  <a:rPr lang="en-US" sz="2000" dirty="0" smtClean="0"/>
                  <a:t> =                   has </a:t>
                </a:r>
                <a:r>
                  <a:rPr lang="en-US" sz="2000" dirty="0"/>
                  <a:t>an asymptotic, </a:t>
                </a:r>
                <a:r>
                  <a:rPr lang="en-US" sz="2000" dirty="0" err="1"/>
                  <a:t>trivariate</a:t>
                </a:r>
                <a:r>
                  <a:rPr lang="en-US" sz="2000" dirty="0"/>
                  <a:t> normal </a:t>
                </a:r>
                <a:r>
                  <a:rPr lang="en-US" sz="2000" dirty="0" smtClean="0"/>
                  <a:t>distribution.</a:t>
                </a:r>
                <a:endParaRPr lang="en-US" altLang="ja-JP" sz="2000" dirty="0" smtClean="0">
                  <a:ea typeface="ＭＳ Ｐゴシック" pitchFamily="34" charset="-128"/>
                </a:endParaRPr>
              </a:p>
              <a:p>
                <a:pPr>
                  <a:spcBef>
                    <a:spcPct val="85000"/>
                  </a:spcBef>
                </a:pPr>
                <a:r>
                  <a:rPr lang="en-US" altLang="ja-JP" sz="2000" dirty="0" smtClean="0">
                    <a:ea typeface="ＭＳ Ｐゴシック" pitchFamily="34" charset="-128"/>
                  </a:rPr>
                  <a:t>The p-value for </a:t>
                </a:r>
                <a:r>
                  <a:rPr lang="en-US" altLang="ja-JP" sz="2000" dirty="0" err="1" smtClean="0">
                    <a:ea typeface="ＭＳ Ｐゴシック" pitchFamily="34" charset="-128"/>
                  </a:rPr>
                  <a:t>Z</a:t>
                </a:r>
                <a:r>
                  <a:rPr lang="en-US" altLang="ja-JP" sz="2000" baseline="-25000" dirty="0" err="1" smtClean="0">
                    <a:ea typeface="ＭＳ Ｐゴシック" pitchFamily="34" charset="-128"/>
                  </a:rPr>
                  <a:t>m</a:t>
                </a:r>
                <a:r>
                  <a:rPr lang="en-US" altLang="ja-JP" sz="2000" dirty="0" smtClean="0">
                    <a:ea typeface="ＭＳ Ｐゴシック" pitchFamily="34" charset="-128"/>
                  </a:rPr>
                  <a:t> can be obtained by integrating under the </a:t>
                </a:r>
                <a:r>
                  <a:rPr lang="en-US" altLang="ja-JP" sz="2000" dirty="0" err="1" smtClean="0">
                    <a:ea typeface="ＭＳ Ｐゴシック" pitchFamily="34" charset="-128"/>
                  </a:rPr>
                  <a:t>trivariate</a:t>
                </a:r>
                <a:r>
                  <a:rPr lang="en-US" altLang="ja-JP" sz="2000" dirty="0" smtClean="0">
                    <a:ea typeface="ＭＳ Ｐゴシック" pitchFamily="34" charset="-128"/>
                  </a:rPr>
                  <a:t> normal density (</a:t>
                </a:r>
                <a:r>
                  <a:rPr lang="en-US" altLang="en-US" sz="2000" dirty="0" err="1" smtClean="0"/>
                  <a:t>Drezner</a:t>
                </a:r>
                <a:r>
                  <a:rPr lang="en-US" altLang="en-US" sz="2000" dirty="0" smtClean="0"/>
                  <a:t>, 1994).</a:t>
                </a:r>
                <a:endParaRPr lang="en-US" sz="2000" dirty="0"/>
              </a:p>
            </p:txBody>
          </p:sp>
        </mc:Choice>
        <mc:Fallback xmlns="">
          <p:sp>
            <p:nvSpPr>
              <p:cNvPr id="2" name="TextBox 1"/>
              <p:cNvSpPr txBox="1">
                <a:spLocks noRot="1" noChangeAspect="1" noMove="1" noResize="1" noEditPoints="1" noAdjustHandles="1" noChangeArrowheads="1" noChangeShapeType="1" noTextEdit="1"/>
              </p:cNvSpPr>
              <p:nvPr/>
            </p:nvSpPr>
            <p:spPr>
              <a:xfrm>
                <a:off x="224790" y="304800"/>
                <a:ext cx="8686800" cy="6060633"/>
              </a:xfrm>
              <a:prstGeom prst="rect">
                <a:avLst/>
              </a:prstGeom>
              <a:blipFill rotWithShape="1">
                <a:blip r:embed="rId3"/>
                <a:stretch>
                  <a:fillRect l="-772" t="-503" b="-905"/>
                </a:stretch>
              </a:blipFill>
            </p:spPr>
            <p:txBody>
              <a:bodyPr/>
              <a:lstStyle/>
              <a:p>
                <a:r>
                  <a:rPr lang="en-US">
                    <a:noFill/>
                  </a:rPr>
                  <a:t> </a:t>
                </a:r>
              </a:p>
            </p:txBody>
          </p:sp>
        </mc:Fallback>
      </mc:AlternateContent>
      <p:graphicFrame>
        <p:nvGraphicFramePr>
          <p:cNvPr id="3" name="Object 2"/>
          <p:cNvGraphicFramePr>
            <a:graphicFrameLocks noChangeAspect="1"/>
          </p:cNvGraphicFramePr>
          <p:nvPr>
            <p:extLst>
              <p:ext uri="{D42A27DB-BD31-4B8C-83A1-F6EECF244321}">
                <p14:modId xmlns:p14="http://schemas.microsoft.com/office/powerpoint/2010/main" val="1845045436"/>
              </p:ext>
            </p:extLst>
          </p:nvPr>
        </p:nvGraphicFramePr>
        <p:xfrm>
          <a:off x="701675" y="5105400"/>
          <a:ext cx="931863" cy="304800"/>
        </p:xfrm>
        <a:graphic>
          <a:graphicData uri="http://schemas.openxmlformats.org/presentationml/2006/ole">
            <mc:AlternateContent xmlns:mc="http://schemas.openxmlformats.org/markup-compatibility/2006">
              <mc:Choice xmlns:v="urn:schemas-microsoft-com:vml" Requires="v">
                <p:oleObj spid="_x0000_s6279" name="Equation" r:id="rId4" imgW="698400" imgH="228600" progId="Equation.3">
                  <p:embed/>
                </p:oleObj>
              </mc:Choice>
              <mc:Fallback>
                <p:oleObj name="Equation" r:id="rId4" imgW="698400" imgH="228600" progId="Equation.3">
                  <p:embed/>
                  <p:pic>
                    <p:nvPicPr>
                      <p:cNvPr id="0" name=""/>
                      <p:cNvPicPr/>
                      <p:nvPr/>
                    </p:nvPicPr>
                    <p:blipFill>
                      <a:blip r:embed="rId5"/>
                      <a:stretch>
                        <a:fillRect/>
                      </a:stretch>
                    </p:blipFill>
                    <p:spPr>
                      <a:xfrm>
                        <a:off x="701675" y="5105400"/>
                        <a:ext cx="931863" cy="304800"/>
                      </a:xfrm>
                      <a:prstGeom prst="rect">
                        <a:avLst/>
                      </a:prstGeom>
                    </p:spPr>
                  </p:pic>
                </p:oleObj>
              </mc:Fallback>
            </mc:AlternateContent>
          </a:graphicData>
        </a:graphic>
      </p:graphicFrame>
    </p:spTree>
    <p:extLst>
      <p:ext uri="{BB962C8B-B14F-4D97-AF65-F5344CB8AC3E}">
        <p14:creationId xmlns:p14="http://schemas.microsoft.com/office/powerpoint/2010/main" val="2453775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57503"/>
            <a:ext cx="8610600" cy="6647974"/>
          </a:xfrm>
          <a:prstGeom prst="rect">
            <a:avLst/>
          </a:prstGeom>
          <a:noFill/>
        </p:spPr>
        <p:txBody>
          <a:bodyPr wrap="square" rtlCol="0">
            <a:spAutoFit/>
          </a:bodyPr>
          <a:lstStyle/>
          <a:p>
            <a:r>
              <a:rPr lang="en-US" sz="2000" b="1" dirty="0" err="1" smtClean="0"/>
              <a:t>verswlr</a:t>
            </a:r>
            <a:r>
              <a:rPr lang="en-US" sz="2000" b="1" dirty="0" smtClean="0"/>
              <a:t> </a:t>
            </a:r>
            <a:r>
              <a:rPr lang="en-US" sz="2000" dirty="0" smtClean="0"/>
              <a:t>command:</a:t>
            </a:r>
          </a:p>
          <a:p>
            <a:endParaRPr lang="en-US" sz="2000" dirty="0"/>
          </a:p>
          <a:p>
            <a:r>
              <a:rPr lang="en-US" sz="2000" dirty="0"/>
              <a:t> </a:t>
            </a:r>
            <a:r>
              <a:rPr lang="en-US" sz="2000" dirty="0" smtClean="0"/>
              <a:t>                   </a:t>
            </a:r>
            <a:r>
              <a:rPr lang="en-US" sz="2000" b="1" dirty="0" err="1" smtClean="0"/>
              <a:t>stset</a:t>
            </a:r>
            <a:r>
              <a:rPr lang="en-US" sz="2000" dirty="0" smtClean="0"/>
              <a:t>  </a:t>
            </a:r>
            <a:r>
              <a:rPr lang="en-US" sz="2000" i="1" dirty="0" err="1" smtClean="0"/>
              <a:t>failure_time</a:t>
            </a:r>
            <a:r>
              <a:rPr lang="en-US" sz="2000" dirty="0" smtClean="0"/>
              <a:t>, failure (</a:t>
            </a:r>
            <a:r>
              <a:rPr lang="en-US" sz="2000" i="1" dirty="0" err="1" smtClean="0"/>
              <a:t>indicator_var</a:t>
            </a:r>
            <a:r>
              <a:rPr lang="en-US" sz="2000" dirty="0" smtClean="0"/>
              <a:t>)</a:t>
            </a:r>
            <a:endParaRPr lang="en-US" sz="2000" dirty="0"/>
          </a:p>
          <a:p>
            <a:r>
              <a:rPr lang="en-US" sz="2000" b="1" dirty="0" smtClean="0"/>
              <a:t>                    </a:t>
            </a:r>
            <a:r>
              <a:rPr lang="en-US" sz="2000" b="1" dirty="0" err="1" smtClean="0"/>
              <a:t>verswlr</a:t>
            </a:r>
            <a:r>
              <a:rPr lang="en-US" sz="2000" dirty="0" smtClean="0"/>
              <a:t>  </a:t>
            </a:r>
            <a:r>
              <a:rPr lang="en-US" sz="2000" i="1" dirty="0" err="1" smtClean="0"/>
              <a:t>varname</a:t>
            </a:r>
            <a:r>
              <a:rPr lang="en-US" sz="2000" i="1" dirty="0" smtClean="0"/>
              <a:t>  </a:t>
            </a:r>
            <a:r>
              <a:rPr lang="en-US" sz="2000" i="1" dirty="0"/>
              <a:t>[if]  [in] </a:t>
            </a:r>
            <a:r>
              <a:rPr lang="en-US" sz="2000" dirty="0"/>
              <a:t> [, </a:t>
            </a:r>
            <a:r>
              <a:rPr lang="en-US" sz="2000" i="1" dirty="0"/>
              <a:t>options</a:t>
            </a:r>
            <a:r>
              <a:rPr lang="en-US" sz="2000" dirty="0"/>
              <a:t>]</a:t>
            </a:r>
          </a:p>
          <a:p>
            <a:endParaRPr lang="en-US" sz="2000" dirty="0"/>
          </a:p>
          <a:p>
            <a:pPr>
              <a:spcAft>
                <a:spcPts val="600"/>
              </a:spcAft>
            </a:pPr>
            <a:r>
              <a:rPr lang="en-US" sz="2000" dirty="0"/>
              <a:t> </a:t>
            </a:r>
            <a:r>
              <a:rPr lang="en-US" sz="2000" i="1" dirty="0" smtClean="0"/>
              <a:t>Options</a:t>
            </a:r>
            <a:endParaRPr lang="en-US" sz="2000" dirty="0"/>
          </a:p>
          <a:p>
            <a:r>
              <a:rPr lang="en-US" sz="2000" dirty="0"/>
              <a:t>    </a:t>
            </a:r>
            <a:r>
              <a:rPr lang="en-US" sz="2000" dirty="0" smtClean="0"/>
              <a:t>  </a:t>
            </a:r>
            <a:r>
              <a:rPr lang="en-US" dirty="0" smtClean="0"/>
              <a:t>rho1</a:t>
            </a:r>
            <a:r>
              <a:rPr lang="en-US" dirty="0"/>
              <a:t>(#) gamma1(#) -- Weights for first test</a:t>
            </a:r>
          </a:p>
          <a:p>
            <a:r>
              <a:rPr lang="en-US" dirty="0"/>
              <a:t>   </a:t>
            </a:r>
            <a:r>
              <a:rPr lang="en-US" dirty="0" smtClean="0"/>
              <a:t>    </a:t>
            </a:r>
            <a:r>
              <a:rPr lang="en-US" dirty="0"/>
              <a:t>rho2(#) gamma2(#) -- Weights for second test</a:t>
            </a:r>
          </a:p>
          <a:p>
            <a:r>
              <a:rPr lang="en-US" dirty="0"/>
              <a:t>    </a:t>
            </a:r>
            <a:r>
              <a:rPr lang="en-US" dirty="0" smtClean="0"/>
              <a:t>   rho3</a:t>
            </a:r>
            <a:r>
              <a:rPr lang="en-US" dirty="0"/>
              <a:t>(#) gamma3(#) -- Weights for third </a:t>
            </a:r>
            <a:r>
              <a:rPr lang="en-US" dirty="0" smtClean="0"/>
              <a:t>test</a:t>
            </a:r>
          </a:p>
          <a:p>
            <a:endParaRPr lang="en-US" sz="2000" dirty="0"/>
          </a:p>
          <a:p>
            <a:r>
              <a:rPr lang="en-US" sz="2000" dirty="0"/>
              <a:t>    </a:t>
            </a:r>
            <a:r>
              <a:rPr lang="en-US" sz="2000" dirty="0" smtClean="0"/>
              <a:t> Default </a:t>
            </a:r>
            <a:r>
              <a:rPr lang="en-US" sz="2000" dirty="0"/>
              <a:t>values are (0 0), (1 0), and (0 1), respectively.</a:t>
            </a:r>
          </a:p>
          <a:p>
            <a:r>
              <a:rPr lang="en-US" sz="2000" dirty="0"/>
              <a:t> </a:t>
            </a:r>
          </a:p>
          <a:p>
            <a:r>
              <a:rPr lang="en-US" sz="2000" i="1" dirty="0" smtClean="0"/>
              <a:t>Examples</a:t>
            </a:r>
            <a:endParaRPr lang="en-US" sz="2000" i="1" dirty="0"/>
          </a:p>
          <a:p>
            <a:r>
              <a:rPr lang="en-US" sz="2000" dirty="0"/>
              <a:t> </a:t>
            </a:r>
          </a:p>
          <a:p>
            <a:r>
              <a:rPr lang="en-US" sz="2000" dirty="0"/>
              <a:t>    </a:t>
            </a:r>
            <a:r>
              <a:rPr lang="en-US" sz="2000" dirty="0" smtClean="0"/>
              <a:t>   </a:t>
            </a:r>
            <a:r>
              <a:rPr lang="en-US" sz="2000" b="1" dirty="0" err="1" smtClean="0"/>
              <a:t>verswlr</a:t>
            </a:r>
            <a:r>
              <a:rPr lang="en-US" sz="2000" dirty="0" smtClean="0"/>
              <a:t>  treatment</a:t>
            </a:r>
          </a:p>
          <a:p>
            <a:r>
              <a:rPr lang="en-US" sz="2000" dirty="0"/>
              <a:t> </a:t>
            </a:r>
            <a:r>
              <a:rPr lang="en-US" sz="2000" dirty="0" smtClean="0"/>
              <a:t>                                   - constructs </a:t>
            </a:r>
            <a:r>
              <a:rPr lang="en-US" sz="2000" i="1" dirty="0" smtClean="0"/>
              <a:t>max</a:t>
            </a:r>
            <a:r>
              <a:rPr lang="en-US" sz="2000" dirty="0" smtClean="0"/>
              <a:t>(</a:t>
            </a:r>
            <a:r>
              <a:rPr lang="en-US" altLang="ja-JP" sz="2000" dirty="0" smtClean="0">
                <a:ea typeface="ＭＳ Ｐゴシック" pitchFamily="34" charset="-128"/>
              </a:rPr>
              <a:t>G</a:t>
            </a:r>
            <a:r>
              <a:rPr lang="en-US" altLang="ja-JP" sz="2000" baseline="30000" dirty="0" smtClean="0">
                <a:ea typeface="ＭＳ Ｐゴシック" pitchFamily="34" charset="-128"/>
              </a:rPr>
              <a:t>0,0</a:t>
            </a:r>
            <a:r>
              <a:rPr lang="en-US" altLang="ja-JP" sz="2000" dirty="0">
                <a:ea typeface="ＭＳ Ｐゴシック" pitchFamily="34" charset="-128"/>
              </a:rPr>
              <a:t>, G</a:t>
            </a:r>
            <a:r>
              <a:rPr lang="en-US" altLang="ja-JP" sz="2000" baseline="30000" dirty="0">
                <a:ea typeface="ＭＳ Ｐゴシック" pitchFamily="34" charset="-128"/>
              </a:rPr>
              <a:t>1,0</a:t>
            </a:r>
            <a:r>
              <a:rPr lang="en-US" altLang="ja-JP" sz="2000" dirty="0">
                <a:ea typeface="ＭＳ Ｐゴシック" pitchFamily="34" charset="-128"/>
              </a:rPr>
              <a:t>, and </a:t>
            </a:r>
            <a:r>
              <a:rPr lang="en-US" altLang="ja-JP" sz="2000" dirty="0" smtClean="0">
                <a:ea typeface="ＭＳ Ｐゴシック" pitchFamily="34" charset="-128"/>
              </a:rPr>
              <a:t>G</a:t>
            </a:r>
            <a:r>
              <a:rPr lang="en-US" altLang="ja-JP" sz="2000" baseline="30000" dirty="0" smtClean="0">
                <a:ea typeface="ＭＳ Ｐゴシック" pitchFamily="34" charset="-128"/>
              </a:rPr>
              <a:t>0,1</a:t>
            </a:r>
            <a:r>
              <a:rPr lang="en-US" sz="2000" dirty="0" smtClean="0"/>
              <a:t>)  </a:t>
            </a:r>
            <a:endParaRPr lang="en-US" altLang="ja-JP" sz="2000" dirty="0">
              <a:ea typeface="ＭＳ Ｐゴシック" pitchFamily="34" charset="-128"/>
            </a:endParaRPr>
          </a:p>
          <a:p>
            <a:endParaRPr lang="en-US" sz="2000" dirty="0"/>
          </a:p>
          <a:p>
            <a:r>
              <a:rPr lang="en-US" sz="2000" dirty="0"/>
              <a:t>    </a:t>
            </a:r>
            <a:r>
              <a:rPr lang="en-US" sz="2000" dirty="0" smtClean="0"/>
              <a:t>   </a:t>
            </a:r>
            <a:r>
              <a:rPr lang="en-US" sz="2000" b="1" dirty="0" err="1" smtClean="0"/>
              <a:t>verswlr</a:t>
            </a:r>
            <a:r>
              <a:rPr lang="en-US" sz="2000" dirty="0" smtClean="0"/>
              <a:t>  treatment</a:t>
            </a:r>
            <a:r>
              <a:rPr lang="en-US" sz="2000" dirty="0"/>
              <a:t>, rho2(2</a:t>
            </a:r>
            <a:r>
              <a:rPr lang="en-US" sz="2000" dirty="0" smtClean="0"/>
              <a:t>) gamma3(2)</a:t>
            </a:r>
          </a:p>
          <a:p>
            <a:r>
              <a:rPr lang="en-US" altLang="ja-JP" sz="2000" dirty="0" smtClean="0">
                <a:ea typeface="ＭＳ Ｐゴシック" pitchFamily="34" charset="-128"/>
              </a:rPr>
              <a:t>                                    - constructs </a:t>
            </a:r>
            <a:r>
              <a:rPr lang="en-US" altLang="ja-JP" sz="2000" i="1" dirty="0" smtClean="0">
                <a:ea typeface="ＭＳ Ｐゴシック" pitchFamily="34" charset="-128"/>
              </a:rPr>
              <a:t>max</a:t>
            </a:r>
            <a:r>
              <a:rPr lang="en-US" altLang="ja-JP" sz="2000" dirty="0" smtClean="0">
                <a:ea typeface="ＭＳ Ｐゴシック" pitchFamily="34" charset="-128"/>
              </a:rPr>
              <a:t>(G</a:t>
            </a:r>
            <a:r>
              <a:rPr lang="en-US" altLang="ja-JP" sz="2000" baseline="30000" dirty="0" smtClean="0">
                <a:ea typeface="ＭＳ Ｐゴシック" pitchFamily="34" charset="-128"/>
              </a:rPr>
              <a:t>0,0</a:t>
            </a:r>
            <a:r>
              <a:rPr lang="en-US" altLang="ja-JP" sz="2000" dirty="0">
                <a:ea typeface="ＭＳ Ｐゴシック" pitchFamily="34" charset="-128"/>
              </a:rPr>
              <a:t>, G</a:t>
            </a:r>
            <a:r>
              <a:rPr lang="en-US" altLang="ja-JP" sz="2000" baseline="30000" dirty="0">
                <a:ea typeface="ＭＳ Ｐゴシック" pitchFamily="34" charset="-128"/>
              </a:rPr>
              <a:t>2,0</a:t>
            </a:r>
            <a:r>
              <a:rPr lang="en-US" altLang="ja-JP" sz="2000" dirty="0">
                <a:ea typeface="ＭＳ Ｐゴシック" pitchFamily="34" charset="-128"/>
              </a:rPr>
              <a:t>, and </a:t>
            </a:r>
            <a:r>
              <a:rPr lang="en-US" altLang="ja-JP" sz="2000" dirty="0" smtClean="0">
                <a:ea typeface="ＭＳ Ｐゴシック" pitchFamily="34" charset="-128"/>
              </a:rPr>
              <a:t>G</a:t>
            </a:r>
            <a:r>
              <a:rPr lang="en-US" altLang="ja-JP" sz="2000" baseline="30000" dirty="0" smtClean="0">
                <a:ea typeface="ＭＳ Ｐゴシック" pitchFamily="34" charset="-128"/>
              </a:rPr>
              <a:t>0,2</a:t>
            </a:r>
            <a:r>
              <a:rPr lang="en-US" altLang="ja-JP" sz="2000" dirty="0" smtClean="0">
                <a:ea typeface="ＭＳ Ｐゴシック" pitchFamily="34" charset="-128"/>
              </a:rPr>
              <a:t>)</a:t>
            </a:r>
            <a:r>
              <a:rPr lang="en-US" sz="2000" dirty="0"/>
              <a:t/>
            </a:r>
            <a:br>
              <a:rPr lang="en-US" sz="2000" dirty="0"/>
            </a:br>
            <a:endParaRPr lang="en-US" sz="2000" dirty="0"/>
          </a:p>
          <a:p>
            <a:endParaRPr lang="en-US" sz="2000" dirty="0"/>
          </a:p>
        </p:txBody>
      </p:sp>
    </p:spTree>
    <p:extLst>
      <p:ext uri="{BB962C8B-B14F-4D97-AF65-F5344CB8AC3E}">
        <p14:creationId xmlns:p14="http://schemas.microsoft.com/office/powerpoint/2010/main" val="210651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9899" y="682156"/>
            <a:ext cx="8686800" cy="6555641"/>
          </a:xfrm>
          <a:prstGeom prst="rect">
            <a:avLst/>
          </a:prstGeom>
          <a:noFill/>
        </p:spPr>
        <p:txBody>
          <a:bodyPr wrap="square" rtlCol="0">
            <a:spAutoFit/>
          </a:bodyPr>
          <a:lstStyle/>
          <a:p>
            <a:pPr>
              <a:spcBef>
                <a:spcPct val="50000"/>
              </a:spcBef>
            </a:pPr>
            <a:endParaRPr lang="en-US" altLang="ja-JP" sz="2000" dirty="0" smtClean="0">
              <a:ea typeface="ＭＳ Ｐゴシック" pitchFamily="34" charset="-128"/>
            </a:endParaRPr>
          </a:p>
          <a:p>
            <a:pPr>
              <a:spcBef>
                <a:spcPct val="50000"/>
              </a:spcBef>
            </a:pPr>
            <a:endParaRPr lang="en-US" altLang="ja-JP" sz="2000" dirty="0" smtClean="0">
              <a:ea typeface="ＭＳ Ｐゴシック" pitchFamily="34" charset="-128"/>
            </a:endParaRPr>
          </a:p>
          <a:p>
            <a:pPr>
              <a:spcBef>
                <a:spcPct val="50000"/>
              </a:spcBef>
            </a:pPr>
            <a:endParaRPr lang="en-US" altLang="ja-JP" sz="2000" dirty="0" smtClean="0">
              <a:ea typeface="ＭＳ Ｐゴシック" pitchFamily="34" charset="-128"/>
            </a:endParaRPr>
          </a:p>
          <a:p>
            <a:pPr>
              <a:spcBef>
                <a:spcPct val="50000"/>
              </a:spcBef>
            </a:pPr>
            <a:r>
              <a:rPr lang="en-US" altLang="ja-JP" sz="2000" dirty="0" smtClean="0">
                <a:ea typeface="ＭＳ Ｐゴシック" pitchFamily="34" charset="-128"/>
              </a:rPr>
              <a:t>                                                                             	                                               LR:   p=.251</a:t>
            </a:r>
          </a:p>
          <a:p>
            <a:pPr>
              <a:spcBef>
                <a:spcPct val="50000"/>
              </a:spcBef>
            </a:pPr>
            <a:r>
              <a:rPr lang="en-US" altLang="ja-JP" sz="2000" dirty="0" smtClean="0">
                <a:ea typeface="ＭＳ Ｐゴシック" pitchFamily="34" charset="-128"/>
              </a:rPr>
              <a:t>					       	                               G</a:t>
            </a:r>
            <a:r>
              <a:rPr lang="en-US" altLang="ja-JP" sz="2000" baseline="30000" dirty="0" smtClean="0">
                <a:ea typeface="ＭＳ Ｐゴシック" pitchFamily="34" charset="-128"/>
              </a:rPr>
              <a:t>1,0</a:t>
            </a:r>
            <a:r>
              <a:rPr lang="en-US" altLang="ja-JP" sz="2000" dirty="0" smtClean="0">
                <a:ea typeface="ＭＳ Ｐゴシック" pitchFamily="34" charset="-128"/>
              </a:rPr>
              <a:t>: p=.030</a:t>
            </a:r>
          </a:p>
          <a:p>
            <a:pPr>
              <a:spcBef>
                <a:spcPct val="50000"/>
              </a:spcBef>
            </a:pPr>
            <a:r>
              <a:rPr lang="en-US" altLang="ja-JP" sz="2000" dirty="0" smtClean="0">
                <a:ea typeface="ＭＳ Ｐゴシック" pitchFamily="34" charset="-128"/>
              </a:rPr>
              <a:t>					                                               G</a:t>
            </a:r>
            <a:r>
              <a:rPr lang="en-US" altLang="ja-JP" sz="2000" baseline="30000" dirty="0" smtClean="0">
                <a:ea typeface="ＭＳ Ｐゴシック" pitchFamily="34" charset="-128"/>
              </a:rPr>
              <a:t>0,1</a:t>
            </a:r>
            <a:r>
              <a:rPr lang="en-US" altLang="ja-JP" sz="2000" dirty="0" smtClean="0">
                <a:ea typeface="ＭＳ Ｐゴシック" pitchFamily="34" charset="-128"/>
              </a:rPr>
              <a:t>: p=.606</a:t>
            </a:r>
          </a:p>
          <a:p>
            <a:pPr>
              <a:spcBef>
                <a:spcPct val="50000"/>
              </a:spcBef>
            </a:pPr>
            <a:r>
              <a:rPr lang="en-US" altLang="ja-JP" sz="2000" dirty="0" smtClean="0">
                <a:ea typeface="ＭＳ Ｐゴシック" pitchFamily="34" charset="-128"/>
              </a:rPr>
              <a:t>					                    	               </a:t>
            </a:r>
            <a:r>
              <a:rPr lang="en-US" altLang="ja-JP" sz="2000" dirty="0" err="1" smtClean="0">
                <a:ea typeface="ＭＳ Ｐゴシック" pitchFamily="34" charset="-128"/>
              </a:rPr>
              <a:t>Z</a:t>
            </a:r>
            <a:r>
              <a:rPr lang="en-US" altLang="ja-JP" sz="2000" baseline="-25000" dirty="0" err="1" smtClean="0">
                <a:ea typeface="ＭＳ Ｐゴシック" pitchFamily="34" charset="-128"/>
              </a:rPr>
              <a:t>m</a:t>
            </a:r>
            <a:r>
              <a:rPr lang="en-US" altLang="ja-JP" sz="2000" dirty="0" smtClean="0">
                <a:ea typeface="ＭＳ Ｐゴシック" pitchFamily="34" charset="-128"/>
              </a:rPr>
              <a:t>:   p=.056</a:t>
            </a:r>
          </a:p>
          <a:p>
            <a:pPr>
              <a:spcBef>
                <a:spcPct val="50000"/>
              </a:spcBef>
            </a:pPr>
            <a:endParaRPr lang="en-US" altLang="ja-JP" sz="2000" dirty="0" smtClean="0">
              <a:ea typeface="ＭＳ Ｐゴシック" pitchFamily="34" charset="-128"/>
            </a:endParaRPr>
          </a:p>
          <a:p>
            <a:pPr>
              <a:spcBef>
                <a:spcPct val="50000"/>
              </a:spcBef>
            </a:pPr>
            <a:endParaRPr lang="en-US" altLang="ja-JP" sz="2000" dirty="0" smtClean="0">
              <a:ea typeface="ＭＳ Ｐゴシック" pitchFamily="34" charset="-128"/>
            </a:endParaRPr>
          </a:p>
          <a:p>
            <a:pPr>
              <a:spcBef>
                <a:spcPct val="50000"/>
              </a:spcBef>
            </a:pPr>
            <a:endParaRPr lang="en-US" altLang="ja-JP" sz="2000" dirty="0" smtClean="0">
              <a:ea typeface="ＭＳ Ｐゴシック" pitchFamily="34" charset="-128"/>
            </a:endParaRPr>
          </a:p>
          <a:p>
            <a:pPr>
              <a:spcBef>
                <a:spcPct val="50000"/>
              </a:spcBef>
            </a:pPr>
            <a:endParaRPr lang="en-US" altLang="ja-JP" sz="2000" dirty="0" smtClean="0">
              <a:ea typeface="ＭＳ Ｐゴシック" pitchFamily="34" charset="-128"/>
            </a:endParaRPr>
          </a:p>
          <a:p>
            <a:pPr>
              <a:spcBef>
                <a:spcPct val="50000"/>
              </a:spcBef>
            </a:pPr>
            <a:endParaRPr lang="en-US" altLang="ja-JP" sz="2000" dirty="0" smtClean="0">
              <a:ea typeface="ＭＳ Ｐゴシック" pitchFamily="34" charset="-128"/>
            </a:endParaRPr>
          </a:p>
          <a:p>
            <a:pPr>
              <a:spcBef>
                <a:spcPct val="50000"/>
              </a:spcBef>
            </a:pPr>
            <a:r>
              <a:rPr lang="en-US" altLang="ja-JP" sz="2000" dirty="0" smtClean="0">
                <a:ea typeface="ＭＳ Ｐゴシック" pitchFamily="34" charset="-128"/>
              </a:rPr>
              <a:t>Blue: </a:t>
            </a:r>
            <a:r>
              <a:rPr lang="en-US" altLang="ja-JP" sz="2000" dirty="0" err="1" smtClean="0">
                <a:ea typeface="ＭＳ Ｐゴシック" pitchFamily="34" charset="-128"/>
              </a:rPr>
              <a:t>Chemo+RT</a:t>
            </a:r>
            <a:r>
              <a:rPr lang="en-US" altLang="ja-JP" sz="2000" dirty="0" smtClean="0">
                <a:ea typeface="ＭＳ Ｐゴシック" pitchFamily="34" charset="-128"/>
              </a:rPr>
              <a:t> (n=45)     Red: Chemo (n=45) </a:t>
            </a:r>
            <a:r>
              <a:rPr lang="en-US" altLang="ja-JP" sz="2000" dirty="0">
                <a:ea typeface="ＭＳ Ｐゴシック" pitchFamily="34" charset="-128"/>
              </a:rPr>
              <a:t>	</a:t>
            </a:r>
            <a:r>
              <a:rPr lang="en-US" altLang="ja-JP" sz="2000" dirty="0" smtClean="0">
                <a:ea typeface="ＭＳ Ｐゴシック" pitchFamily="34" charset="-128"/>
              </a:rPr>
              <a:t>						         	</a:t>
            </a:r>
          </a:p>
          <a:p>
            <a:endParaRPr lang="en-US" sz="2000" dirty="0"/>
          </a:p>
        </p:txBody>
      </p:sp>
      <p:pic>
        <p:nvPicPr>
          <p:cNvPr id="3" name="Picture 449" descr="Stable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1" y="1022163"/>
            <a:ext cx="7086600" cy="515347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7362" y="20437"/>
            <a:ext cx="8794931" cy="1323439"/>
          </a:xfrm>
          <a:prstGeom prst="rect">
            <a:avLst/>
          </a:prstGeom>
          <a:noFill/>
        </p:spPr>
        <p:txBody>
          <a:bodyPr wrap="square" rtlCol="0">
            <a:spAutoFit/>
          </a:bodyPr>
          <a:lstStyle/>
          <a:p>
            <a:r>
              <a:rPr lang="en-US" sz="2000" dirty="0" smtClean="0">
                <a:solidFill>
                  <a:srgbClr val="C00000"/>
                </a:solidFill>
              </a:rPr>
              <a:t> EXAMPLES</a:t>
            </a:r>
          </a:p>
          <a:p>
            <a:endParaRPr lang="en-US" sz="2000" dirty="0" smtClean="0">
              <a:solidFill>
                <a:srgbClr val="C00000"/>
              </a:solidFill>
            </a:endParaRPr>
          </a:p>
          <a:p>
            <a:r>
              <a:rPr lang="en-US" sz="2000" dirty="0" smtClean="0"/>
              <a:t>     Example 1:</a:t>
            </a:r>
            <a:r>
              <a:rPr lang="en-US" sz="2000" dirty="0" smtClean="0">
                <a:solidFill>
                  <a:srgbClr val="C00000"/>
                </a:solidFill>
              </a:rPr>
              <a:t>  </a:t>
            </a:r>
            <a:r>
              <a:rPr lang="en-US" altLang="ja-JP" sz="2000" dirty="0">
                <a:ea typeface="ＭＳ Ｐゴシック" pitchFamily="34" charset="-128"/>
              </a:rPr>
              <a:t>GTSG </a:t>
            </a:r>
            <a:r>
              <a:rPr lang="en-US" altLang="ja-JP" sz="2000" dirty="0" smtClean="0">
                <a:ea typeface="ＭＳ Ｐゴシック" pitchFamily="34" charset="-128"/>
              </a:rPr>
              <a:t>Gastric Carcinoma Study </a:t>
            </a:r>
            <a:r>
              <a:rPr lang="en-US" altLang="ja-JP" sz="2000" dirty="0">
                <a:ea typeface="ＭＳ Ｐゴシック" pitchFamily="34" charset="-128"/>
              </a:rPr>
              <a:t>(</a:t>
            </a:r>
            <a:r>
              <a:rPr lang="en-US" altLang="ja-JP" sz="2000" dirty="0" err="1">
                <a:ea typeface="ＭＳ Ｐゴシック" pitchFamily="34" charset="-128"/>
              </a:rPr>
              <a:t>Stablein</a:t>
            </a:r>
            <a:r>
              <a:rPr lang="en-US" altLang="ja-JP" sz="2000" dirty="0">
                <a:ea typeface="ＭＳ Ｐゴシック" pitchFamily="34" charset="-128"/>
              </a:rPr>
              <a:t> et al., </a:t>
            </a:r>
            <a:r>
              <a:rPr lang="en-US" altLang="ja-JP" sz="2000" dirty="0" smtClean="0">
                <a:ea typeface="ＭＳ Ｐゴシック" pitchFamily="34" charset="-128"/>
              </a:rPr>
              <a:t>1981</a:t>
            </a:r>
            <a:r>
              <a:rPr lang="en-US" altLang="ja-JP" sz="2000" dirty="0">
                <a:ea typeface="ＭＳ Ｐゴシック" pitchFamily="34" charset="-128"/>
              </a:rPr>
              <a:t>)</a:t>
            </a:r>
          </a:p>
          <a:p>
            <a:endParaRPr lang="en-US" sz="2000" dirty="0">
              <a:solidFill>
                <a:srgbClr val="C00000"/>
              </a:solidFill>
            </a:endParaRPr>
          </a:p>
        </p:txBody>
      </p:sp>
    </p:spTree>
    <p:extLst>
      <p:ext uri="{BB962C8B-B14F-4D97-AF65-F5344CB8AC3E}">
        <p14:creationId xmlns:p14="http://schemas.microsoft.com/office/powerpoint/2010/main" val="602365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85690"/>
            <a:ext cx="8458200" cy="400110"/>
          </a:xfrm>
          <a:prstGeom prst="rect">
            <a:avLst/>
          </a:prstGeom>
          <a:noFill/>
        </p:spPr>
        <p:txBody>
          <a:bodyPr wrap="square" rtlCol="0">
            <a:spAutoFit/>
          </a:bodyPr>
          <a:lstStyle/>
          <a:p>
            <a:r>
              <a:rPr lang="en-US" sz="2000" dirty="0" smtClean="0"/>
              <a:t>Example 2:    NCOG Head-and-Neck </a:t>
            </a:r>
            <a:r>
              <a:rPr lang="en-US" sz="2000" dirty="0"/>
              <a:t>C</a:t>
            </a:r>
            <a:r>
              <a:rPr lang="en-US" sz="2000" dirty="0" smtClean="0"/>
              <a:t>ancer Trial (</a:t>
            </a:r>
            <a:r>
              <a:rPr lang="en-US" sz="2000" dirty="0" err="1" smtClean="0"/>
              <a:t>Efron</a:t>
            </a:r>
            <a:r>
              <a:rPr lang="en-US" sz="2000" dirty="0" smtClean="0"/>
              <a:t>, 1988) </a:t>
            </a:r>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685800"/>
            <a:ext cx="7239000" cy="5264728"/>
          </a:xfrm>
          <a:prstGeom prst="rect">
            <a:avLst/>
          </a:prstGeom>
        </p:spPr>
      </p:pic>
      <p:sp>
        <p:nvSpPr>
          <p:cNvPr id="5" name="TextBox 4"/>
          <p:cNvSpPr txBox="1"/>
          <p:nvPr/>
        </p:nvSpPr>
        <p:spPr>
          <a:xfrm>
            <a:off x="228600" y="5982195"/>
            <a:ext cx="7467600" cy="677108"/>
          </a:xfrm>
          <a:prstGeom prst="rect">
            <a:avLst/>
          </a:prstGeom>
          <a:noFill/>
        </p:spPr>
        <p:txBody>
          <a:bodyPr wrap="square" rtlCol="0">
            <a:spAutoFit/>
          </a:bodyPr>
          <a:lstStyle/>
          <a:p>
            <a:r>
              <a:rPr lang="en-US" sz="2000" dirty="0" smtClean="0"/>
              <a:t>Blue:  </a:t>
            </a:r>
            <a:r>
              <a:rPr lang="en-US" sz="2000" dirty="0"/>
              <a:t>RT (n=51)  </a:t>
            </a:r>
            <a:r>
              <a:rPr lang="en-US" sz="2000" dirty="0" smtClean="0"/>
              <a:t>  Red: </a:t>
            </a:r>
            <a:r>
              <a:rPr lang="en-US" sz="2000" dirty="0" err="1"/>
              <a:t>Chemo+RT</a:t>
            </a:r>
            <a:r>
              <a:rPr lang="en-US" sz="2000" dirty="0"/>
              <a:t> (n=45)</a:t>
            </a:r>
          </a:p>
          <a:p>
            <a:endParaRPr lang="en-US" dirty="0"/>
          </a:p>
        </p:txBody>
      </p:sp>
      <p:sp>
        <p:nvSpPr>
          <p:cNvPr id="6" name="Rectangle 5"/>
          <p:cNvSpPr/>
          <p:nvPr/>
        </p:nvSpPr>
        <p:spPr>
          <a:xfrm>
            <a:off x="7467600" y="1676400"/>
            <a:ext cx="1644570" cy="2400657"/>
          </a:xfrm>
          <a:prstGeom prst="rect">
            <a:avLst/>
          </a:prstGeom>
        </p:spPr>
        <p:txBody>
          <a:bodyPr wrap="square">
            <a:spAutoFit/>
          </a:bodyPr>
          <a:lstStyle/>
          <a:p>
            <a:pPr>
              <a:spcBef>
                <a:spcPts val="600"/>
              </a:spcBef>
            </a:pPr>
            <a:r>
              <a:rPr lang="en-US" altLang="ja-JP" sz="2000" dirty="0">
                <a:ea typeface="ＭＳ Ｐゴシック" pitchFamily="34" charset="-128"/>
              </a:rPr>
              <a:t>LR:    </a:t>
            </a:r>
            <a:r>
              <a:rPr lang="en-US" altLang="ja-JP" sz="2000" dirty="0" smtClean="0">
                <a:ea typeface="ＭＳ Ｐゴシック" pitchFamily="34" charset="-128"/>
              </a:rPr>
              <a:t>p=.022</a:t>
            </a:r>
          </a:p>
          <a:p>
            <a:pPr>
              <a:spcBef>
                <a:spcPts val="600"/>
              </a:spcBef>
            </a:pPr>
            <a:r>
              <a:rPr lang="en-US" altLang="ja-JP" sz="2000" dirty="0" smtClean="0">
                <a:ea typeface="ＭＳ Ｐゴシック" pitchFamily="34" charset="-128"/>
              </a:rPr>
              <a:t>                   G</a:t>
            </a:r>
            <a:r>
              <a:rPr lang="en-US" altLang="ja-JP" sz="2000" baseline="30000" dirty="0" smtClean="0">
                <a:ea typeface="ＭＳ Ｐゴシック" pitchFamily="34" charset="-128"/>
              </a:rPr>
              <a:t>1,0</a:t>
            </a:r>
            <a:r>
              <a:rPr lang="en-US" altLang="ja-JP" sz="2000" dirty="0" smtClean="0">
                <a:ea typeface="ＭＳ Ｐゴシック" pitchFamily="34" charset="-128"/>
              </a:rPr>
              <a:t>:  p=.062	                                       G</a:t>
            </a:r>
            <a:r>
              <a:rPr lang="en-US" altLang="ja-JP" sz="2000" baseline="30000" dirty="0" smtClean="0">
                <a:ea typeface="ＭＳ Ｐゴシック" pitchFamily="34" charset="-128"/>
              </a:rPr>
              <a:t>0,1</a:t>
            </a:r>
            <a:r>
              <a:rPr lang="en-US" altLang="ja-JP" sz="2000" dirty="0" smtClean="0">
                <a:ea typeface="ＭＳ Ｐゴシック" pitchFamily="34" charset="-128"/>
              </a:rPr>
              <a:t>:  p=.015                 	       </a:t>
            </a:r>
            <a:r>
              <a:rPr lang="en-US" altLang="ja-JP" sz="2000" dirty="0" err="1" smtClean="0">
                <a:ea typeface="ＭＳ Ｐゴシック" pitchFamily="34" charset="-128"/>
              </a:rPr>
              <a:t>Z</a:t>
            </a:r>
            <a:r>
              <a:rPr lang="en-US" altLang="ja-JP" sz="2000" baseline="-25000" dirty="0" err="1" smtClean="0">
                <a:ea typeface="ＭＳ Ｐゴシック" pitchFamily="34" charset="-128"/>
              </a:rPr>
              <a:t>m</a:t>
            </a:r>
            <a:r>
              <a:rPr lang="en-US" altLang="ja-JP" sz="2000" dirty="0" smtClean="0">
                <a:ea typeface="ＭＳ Ｐゴシック" pitchFamily="34" charset="-128"/>
              </a:rPr>
              <a:t>:    p=.029</a:t>
            </a:r>
            <a:endParaRPr lang="en-US" altLang="ja-JP" sz="2000" dirty="0">
              <a:ea typeface="ＭＳ Ｐゴシック" pitchFamily="34" charset="-128"/>
            </a:endParaRPr>
          </a:p>
        </p:txBody>
      </p:sp>
    </p:spTree>
    <p:extLst>
      <p:ext uri="{BB962C8B-B14F-4D97-AF65-F5344CB8AC3E}">
        <p14:creationId xmlns:p14="http://schemas.microsoft.com/office/powerpoint/2010/main" val="3034265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6402" y="228600"/>
            <a:ext cx="8534400" cy="677108"/>
          </a:xfrm>
          <a:prstGeom prst="rect">
            <a:avLst/>
          </a:prstGeom>
          <a:noFill/>
        </p:spPr>
        <p:txBody>
          <a:bodyPr wrap="square" rtlCol="0">
            <a:spAutoFit/>
          </a:bodyPr>
          <a:lstStyle/>
          <a:p>
            <a:r>
              <a:rPr lang="en-US" sz="2000" dirty="0" smtClean="0"/>
              <a:t>Example  3:</a:t>
            </a:r>
            <a:r>
              <a:rPr lang="en-US" sz="2000" dirty="0" smtClean="0">
                <a:solidFill>
                  <a:srgbClr val="FF0000"/>
                </a:solidFill>
              </a:rPr>
              <a:t>    </a:t>
            </a:r>
            <a:r>
              <a:rPr lang="en-US" sz="2000" dirty="0" err="1" smtClean="0"/>
              <a:t>Cetuximab-Pemetrexed</a:t>
            </a:r>
            <a:r>
              <a:rPr lang="en-US" sz="2000" dirty="0" smtClean="0"/>
              <a:t> NSCLC Trial (Maitland et al., 2014)</a:t>
            </a:r>
          </a:p>
          <a:p>
            <a:endParaRPr lang="en-US" dirty="0"/>
          </a:p>
        </p:txBody>
      </p:sp>
      <p:sp>
        <p:nvSpPr>
          <p:cNvPr id="4" name="Rectangle 3"/>
          <p:cNvSpPr/>
          <p:nvPr/>
        </p:nvSpPr>
        <p:spPr>
          <a:xfrm>
            <a:off x="202870" y="6072928"/>
            <a:ext cx="7645729" cy="677108"/>
          </a:xfrm>
          <a:prstGeom prst="rect">
            <a:avLst/>
          </a:prstGeom>
        </p:spPr>
        <p:txBody>
          <a:bodyPr wrap="square">
            <a:spAutoFit/>
          </a:bodyPr>
          <a:lstStyle/>
          <a:p>
            <a:r>
              <a:rPr lang="en-US" sz="2000" dirty="0" smtClean="0"/>
              <a:t>Blue:  </a:t>
            </a:r>
            <a:r>
              <a:rPr lang="en-US" sz="2000" dirty="0" err="1"/>
              <a:t>Cetuximab</a:t>
            </a:r>
            <a:r>
              <a:rPr lang="en-US" sz="2000" dirty="0"/>
              <a:t> (n=20</a:t>
            </a:r>
            <a:r>
              <a:rPr lang="en-US" sz="2000" dirty="0" smtClean="0"/>
              <a:t>)    Red:  </a:t>
            </a:r>
            <a:r>
              <a:rPr lang="en-US" sz="2000" dirty="0" err="1"/>
              <a:t>Cetuximab</a:t>
            </a:r>
            <a:r>
              <a:rPr lang="en-US" sz="2000" dirty="0"/>
              <a:t> + </a:t>
            </a:r>
            <a:r>
              <a:rPr lang="en-US" sz="2000" dirty="0" err="1"/>
              <a:t>Pemetrexed</a:t>
            </a:r>
            <a:r>
              <a:rPr lang="en-US" sz="2000" dirty="0"/>
              <a:t>  (n=23)</a:t>
            </a:r>
          </a:p>
          <a:p>
            <a:endParaRPr lang="en-US" dirty="0"/>
          </a:p>
        </p:txBody>
      </p:sp>
      <p:sp>
        <p:nvSpPr>
          <p:cNvPr id="6" name="Rectangle 5"/>
          <p:cNvSpPr/>
          <p:nvPr/>
        </p:nvSpPr>
        <p:spPr>
          <a:xfrm>
            <a:off x="7587914" y="1752600"/>
            <a:ext cx="1600200" cy="2246769"/>
          </a:xfrm>
          <a:prstGeom prst="rect">
            <a:avLst/>
          </a:prstGeom>
        </p:spPr>
        <p:txBody>
          <a:bodyPr wrap="square">
            <a:spAutoFit/>
          </a:bodyPr>
          <a:lstStyle/>
          <a:p>
            <a:r>
              <a:rPr lang="en-US" altLang="ja-JP" sz="2000" dirty="0">
                <a:ea typeface="ＭＳ Ｐゴシック" pitchFamily="34" charset="-128"/>
              </a:rPr>
              <a:t>LR:    </a:t>
            </a:r>
            <a:r>
              <a:rPr lang="en-US" altLang="ja-JP" sz="2000" dirty="0" smtClean="0">
                <a:ea typeface="ＭＳ Ｐゴシック" pitchFamily="34" charset="-128"/>
              </a:rPr>
              <a:t>p=.190</a:t>
            </a:r>
            <a:r>
              <a:rPr lang="en-US" altLang="ja-JP" sz="2000" dirty="0">
                <a:ea typeface="ＭＳ Ｐゴシック" pitchFamily="34" charset="-128"/>
              </a:rPr>
              <a:t>	                       G</a:t>
            </a:r>
            <a:r>
              <a:rPr lang="en-US" altLang="ja-JP" sz="2000" baseline="30000" dirty="0">
                <a:ea typeface="ＭＳ Ｐゴシック" pitchFamily="34" charset="-128"/>
              </a:rPr>
              <a:t>1,0</a:t>
            </a:r>
            <a:r>
              <a:rPr lang="en-US" altLang="ja-JP" sz="2000" dirty="0">
                <a:ea typeface="ＭＳ Ｐゴシック" pitchFamily="34" charset="-128"/>
              </a:rPr>
              <a:t>:  </a:t>
            </a:r>
            <a:r>
              <a:rPr lang="en-US" altLang="ja-JP" sz="2000" dirty="0" smtClean="0">
                <a:ea typeface="ＭＳ Ｐゴシック" pitchFamily="34" charset="-128"/>
              </a:rPr>
              <a:t>p=.045</a:t>
            </a:r>
            <a:r>
              <a:rPr lang="en-US" altLang="ja-JP" sz="2000" dirty="0">
                <a:ea typeface="ＭＳ Ｐゴシック" pitchFamily="34" charset="-128"/>
              </a:rPr>
              <a:t>	                                       G</a:t>
            </a:r>
            <a:r>
              <a:rPr lang="en-US" altLang="ja-JP" sz="2000" baseline="30000" dirty="0">
                <a:ea typeface="ＭＳ Ｐゴシック" pitchFamily="34" charset="-128"/>
              </a:rPr>
              <a:t>0,1</a:t>
            </a:r>
            <a:r>
              <a:rPr lang="en-US" altLang="ja-JP" sz="2000" dirty="0">
                <a:ea typeface="ＭＳ Ｐゴシック" pitchFamily="34" charset="-128"/>
              </a:rPr>
              <a:t>:  </a:t>
            </a:r>
            <a:r>
              <a:rPr lang="en-US" altLang="ja-JP" sz="2000" dirty="0" smtClean="0">
                <a:ea typeface="ＭＳ Ｐゴシック" pitchFamily="34" charset="-128"/>
              </a:rPr>
              <a:t>p=.938                 </a:t>
            </a:r>
            <a:r>
              <a:rPr lang="en-US" altLang="ja-JP" sz="2000" dirty="0">
                <a:ea typeface="ＭＳ Ｐゴシック" pitchFamily="34" charset="-128"/>
              </a:rPr>
              <a:t>	       </a:t>
            </a:r>
            <a:r>
              <a:rPr lang="en-US" altLang="ja-JP" sz="2000" dirty="0" err="1">
                <a:ea typeface="ＭＳ Ｐゴシック" pitchFamily="34" charset="-128"/>
              </a:rPr>
              <a:t>Z</a:t>
            </a:r>
            <a:r>
              <a:rPr lang="en-US" altLang="ja-JP" sz="2000" baseline="-25000" dirty="0" err="1">
                <a:ea typeface="ＭＳ Ｐゴシック" pitchFamily="34" charset="-128"/>
              </a:rPr>
              <a:t>m</a:t>
            </a:r>
            <a:r>
              <a:rPr lang="en-US" altLang="ja-JP" sz="2000" dirty="0">
                <a:ea typeface="ＭＳ Ｐゴシック" pitchFamily="34" charset="-128"/>
              </a:rPr>
              <a:t>:    </a:t>
            </a:r>
            <a:r>
              <a:rPr lang="en-US" altLang="ja-JP" sz="2000" dirty="0" smtClean="0">
                <a:ea typeface="ＭＳ Ｐゴシック" pitchFamily="34" charset="-128"/>
              </a:rPr>
              <a:t>p=.082</a:t>
            </a:r>
            <a:endParaRPr lang="en-US" sz="2000"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580" y="697364"/>
            <a:ext cx="7391400" cy="5375564"/>
          </a:xfrm>
          <a:prstGeom prst="rect">
            <a:avLst/>
          </a:prstGeom>
        </p:spPr>
      </p:pic>
    </p:spTree>
    <p:extLst>
      <p:ext uri="{BB962C8B-B14F-4D97-AF65-F5344CB8AC3E}">
        <p14:creationId xmlns:p14="http://schemas.microsoft.com/office/powerpoint/2010/main" val="662235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5270" y="228600"/>
            <a:ext cx="4953000" cy="400110"/>
          </a:xfrm>
          <a:prstGeom prst="rect">
            <a:avLst/>
          </a:prstGeom>
          <a:noFill/>
        </p:spPr>
        <p:txBody>
          <a:bodyPr wrap="square" rtlCol="0">
            <a:spAutoFit/>
          </a:bodyPr>
          <a:lstStyle/>
          <a:p>
            <a:r>
              <a:rPr lang="en-US" sz="2000" dirty="0" smtClean="0">
                <a:solidFill>
                  <a:srgbClr val="C00000"/>
                </a:solidFill>
              </a:rPr>
              <a:t>SIMULATION STUDY</a:t>
            </a:r>
            <a:endParaRPr lang="en-US" sz="2000" dirty="0">
              <a:solidFill>
                <a:srgbClr val="C00000"/>
              </a:solidFill>
            </a:endParaRPr>
          </a:p>
        </p:txBody>
      </p:sp>
      <p:sp>
        <p:nvSpPr>
          <p:cNvPr id="3" name="TextBox 2"/>
          <p:cNvSpPr txBox="1"/>
          <p:nvPr/>
        </p:nvSpPr>
        <p:spPr>
          <a:xfrm>
            <a:off x="255270" y="914400"/>
            <a:ext cx="8507730" cy="4247317"/>
          </a:xfrm>
          <a:prstGeom prst="rect">
            <a:avLst/>
          </a:prstGeom>
          <a:noFill/>
        </p:spPr>
        <p:txBody>
          <a:bodyPr wrap="square" rtlCol="0">
            <a:spAutoFit/>
          </a:bodyPr>
          <a:lstStyle/>
          <a:p>
            <a:pPr>
              <a:spcBef>
                <a:spcPct val="50000"/>
              </a:spcBef>
            </a:pPr>
            <a:r>
              <a:rPr lang="en-US" altLang="ja-JP" sz="2000" dirty="0">
                <a:ea typeface="ＭＳ Ｐゴシック" pitchFamily="34" charset="-128"/>
              </a:rPr>
              <a:t>C</a:t>
            </a:r>
            <a:r>
              <a:rPr lang="en-US" altLang="ja-JP" sz="2000" dirty="0" smtClean="0">
                <a:ea typeface="ＭＳ Ｐゴシック" pitchFamily="34" charset="-128"/>
              </a:rPr>
              <a:t>ompare the performance of the versatile method based on </a:t>
            </a:r>
            <a:r>
              <a:rPr lang="en-US" altLang="ja-JP" sz="2000" dirty="0" err="1" smtClean="0">
                <a:ea typeface="ＭＳ Ｐゴシック" pitchFamily="34" charset="-128"/>
              </a:rPr>
              <a:t>Z</a:t>
            </a:r>
            <a:r>
              <a:rPr lang="en-US" altLang="ja-JP" sz="2000" baseline="-25000" dirty="0" err="1" smtClean="0">
                <a:ea typeface="ＭＳ Ｐゴシック" pitchFamily="34" charset="-128"/>
              </a:rPr>
              <a:t>m</a:t>
            </a:r>
            <a:r>
              <a:rPr lang="en-US" altLang="ja-JP" sz="2000" dirty="0" smtClean="0">
                <a:ea typeface="ＭＳ Ｐゴシック" pitchFamily="34" charset="-128"/>
              </a:rPr>
              <a:t> to the log-rank test and to the more “optimally” weighted test under the null hypothesis, PH, early difference, and late difference alternatives. </a:t>
            </a:r>
          </a:p>
          <a:p>
            <a:pPr>
              <a:spcBef>
                <a:spcPct val="50000"/>
              </a:spcBef>
            </a:pPr>
            <a:endParaRPr lang="en-US" altLang="ja-JP" sz="2000" dirty="0" smtClean="0">
              <a:ea typeface="ＭＳ Ｐゴシック" pitchFamily="34" charset="-128"/>
            </a:endParaRPr>
          </a:p>
          <a:p>
            <a:pPr>
              <a:spcBef>
                <a:spcPct val="50000"/>
              </a:spcBef>
            </a:pPr>
            <a:r>
              <a:rPr lang="en-US" altLang="ja-JP" sz="2000" dirty="0" smtClean="0">
                <a:ea typeface="ＭＳ Ｐゴシック" pitchFamily="34" charset="-128"/>
              </a:rPr>
              <a:t>Data generated from two Weibull distributions: </a:t>
            </a:r>
          </a:p>
          <a:p>
            <a:pPr>
              <a:spcBef>
                <a:spcPct val="50000"/>
              </a:spcBef>
            </a:pPr>
            <a:endParaRPr lang="en-US" altLang="ja-JP" sz="2000" dirty="0" smtClean="0">
              <a:ea typeface="ＭＳ Ｐゴシック" pitchFamily="34" charset="-128"/>
            </a:endParaRPr>
          </a:p>
          <a:p>
            <a:pPr>
              <a:spcBef>
                <a:spcPct val="50000"/>
              </a:spcBef>
            </a:pPr>
            <a:endParaRPr lang="en-US" altLang="ja-JP" sz="2000" dirty="0" smtClean="0">
              <a:ea typeface="ＭＳ Ｐゴシック" pitchFamily="34" charset="-128"/>
            </a:endParaRPr>
          </a:p>
          <a:p>
            <a:pPr>
              <a:spcBef>
                <a:spcPct val="50000"/>
              </a:spcBef>
            </a:pPr>
            <a:endParaRPr lang="en-US" altLang="ja-JP" sz="2000" dirty="0" smtClean="0">
              <a:ea typeface="ＭＳ Ｐゴシック" pitchFamily="34" charset="-128"/>
            </a:endParaRPr>
          </a:p>
          <a:p>
            <a:pPr>
              <a:spcBef>
                <a:spcPct val="50000"/>
              </a:spcBef>
            </a:pPr>
            <a:r>
              <a:rPr lang="en-US" altLang="ja-JP" sz="2000" dirty="0" smtClean="0">
                <a:ea typeface="ＭＳ Ｐゴシック" pitchFamily="34" charset="-128"/>
              </a:rPr>
              <a:t>Clinical trials were simulated with accrual period </a:t>
            </a:r>
            <a:r>
              <a:rPr lang="en-US" altLang="ja-JP" sz="2000" i="1" dirty="0" smtClean="0">
                <a:ea typeface="ＭＳ Ｐゴシック" pitchFamily="34" charset="-128"/>
              </a:rPr>
              <a:t>a </a:t>
            </a:r>
            <a:r>
              <a:rPr lang="en-US" altLang="ja-JP" sz="2000" dirty="0" smtClean="0">
                <a:ea typeface="ＭＳ Ｐゴシック" pitchFamily="34" charset="-128"/>
              </a:rPr>
              <a:t>and follow-up period </a:t>
            </a:r>
            <a:r>
              <a:rPr lang="en-US" altLang="ja-JP" sz="2000" i="1" dirty="0" smtClean="0">
                <a:ea typeface="ＭＳ Ｐゴシック" pitchFamily="34" charset="-128"/>
              </a:rPr>
              <a:t>f</a:t>
            </a:r>
            <a:r>
              <a:rPr lang="en-US" altLang="ja-JP" sz="2000" dirty="0" smtClean="0">
                <a:ea typeface="ＭＳ Ｐゴシック" pitchFamily="34" charset="-128"/>
              </a:rPr>
              <a:t>.                                     </a:t>
            </a:r>
          </a:p>
          <a:p>
            <a:pPr>
              <a:spcBef>
                <a:spcPct val="50000"/>
              </a:spcBef>
            </a:pPr>
            <a:r>
              <a:rPr lang="en-US" altLang="ja-JP" sz="2000" dirty="0" smtClean="0">
                <a:ea typeface="ＭＳ Ｐゴシック" pitchFamily="34" charset="-128"/>
              </a:rPr>
              <a:t> </a:t>
            </a:r>
            <a:endParaRPr lang="en-US"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337133431"/>
              </p:ext>
            </p:extLst>
          </p:nvPr>
        </p:nvGraphicFramePr>
        <p:xfrm>
          <a:off x="2032000" y="2971800"/>
          <a:ext cx="3738563" cy="609600"/>
        </p:xfrm>
        <a:graphic>
          <a:graphicData uri="http://schemas.openxmlformats.org/presentationml/2006/ole">
            <mc:AlternateContent xmlns:mc="http://schemas.openxmlformats.org/markup-compatibility/2006">
              <mc:Choice xmlns:v="urn:schemas-microsoft-com:vml" Requires="v">
                <p:oleObj spid="_x0000_s5286" name="Equation" r:id="rId4" imgW="1790640" imgH="291960" progId="Equation.3">
                  <p:embed/>
                </p:oleObj>
              </mc:Choice>
              <mc:Fallback>
                <p:oleObj name="Equation" r:id="rId4" imgW="1790640" imgH="291960" progId="Equation.3">
                  <p:embed/>
                  <p:pic>
                    <p:nvPicPr>
                      <p:cNvPr id="0" name="Object 448"/>
                      <p:cNvPicPr>
                        <a:picLocks noChangeAspect="1" noChangeArrowheads="1"/>
                      </p:cNvPicPr>
                      <p:nvPr/>
                    </p:nvPicPr>
                    <p:blipFill>
                      <a:blip r:embed="rId5"/>
                      <a:srcRect/>
                      <a:stretch>
                        <a:fillRect/>
                      </a:stretch>
                    </p:blipFill>
                    <p:spPr bwMode="auto">
                      <a:xfrm>
                        <a:off x="2032000" y="2971800"/>
                        <a:ext cx="3738563" cy="6096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5084676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94441" y="2459421"/>
                <a:ext cx="8686800" cy="4134915"/>
              </a:xfrm>
              <a:prstGeom prst="rect">
                <a:avLst/>
              </a:prstGeom>
            </p:spPr>
            <p:txBody>
              <a:bodyPr wrap="square">
                <a:spAutoFit/>
              </a:bodyPr>
              <a:lstStyle/>
              <a:p>
                <a:pPr>
                  <a:spcBef>
                    <a:spcPct val="50000"/>
                  </a:spcBef>
                </a:pPr>
                <a:r>
                  <a:rPr lang="en-US" sz="2000" dirty="0" smtClean="0"/>
                  <a:t>(3) Observed </a:t>
                </a:r>
                <a:r>
                  <a:rPr lang="en-US" sz="2000" dirty="0"/>
                  <a:t>survival time </a:t>
                </a:r>
                <a:r>
                  <a:rPr lang="en-US" sz="2000" dirty="0" smtClean="0"/>
                  <a:t>taken </a:t>
                </a:r>
                <a:r>
                  <a:rPr lang="en-US" sz="2000" dirty="0"/>
                  <a:t>as the minimum of randomly drawn survival and censoring </a:t>
                </a:r>
                <a:r>
                  <a:rPr lang="en-US" sz="2000" dirty="0" smtClean="0"/>
                  <a:t>times, </a:t>
                </a:r>
                <a:r>
                  <a:rPr lang="en-US" sz="2000" i="1" dirty="0" smtClean="0"/>
                  <a:t>min</a:t>
                </a:r>
                <a:r>
                  <a:rPr lang="en-US" sz="2000" dirty="0" smtClean="0"/>
                  <a:t>(</a:t>
                </a:r>
                <a:r>
                  <a:rPr lang="en-US" sz="2000" dirty="0" err="1" smtClean="0"/>
                  <a:t>t,c</a:t>
                </a:r>
                <a:r>
                  <a:rPr lang="en-US" sz="2000" dirty="0" smtClean="0"/>
                  <a:t>), </a:t>
                </a:r>
                <a:r>
                  <a:rPr lang="en-US" sz="2000" dirty="0"/>
                  <a:t>with indicator variable set equal to 1 or 0 accordingly.  </a:t>
                </a:r>
                <a:endParaRPr lang="en-US" sz="2000" dirty="0" smtClean="0"/>
              </a:p>
              <a:p>
                <a:pPr>
                  <a:spcBef>
                    <a:spcPct val="50000"/>
                  </a:spcBef>
                </a:pPr>
                <a:r>
                  <a:rPr lang="en-US" sz="2000" dirty="0" smtClean="0"/>
                  <a:t>(4) Repeat for </a:t>
                </a:r>
                <a14:m>
                  <m:oMath xmlns:m="http://schemas.openxmlformats.org/officeDocument/2006/math">
                    <m:sSub>
                      <m:sSubPr>
                        <m:ctrlPr>
                          <a:rPr lang="en-US" sz="2000" i="1" smtClean="0">
                            <a:latin typeface="Cambria Math"/>
                          </a:rPr>
                        </m:ctrlPr>
                      </m:sSubPr>
                      <m:e>
                        <m:r>
                          <a:rPr lang="en-US" sz="2000" b="0" i="1" smtClean="0">
                            <a:latin typeface="Cambria Math"/>
                          </a:rPr>
                          <m:t>𝑛</m:t>
                        </m:r>
                      </m:e>
                      <m:sub>
                        <m:r>
                          <a:rPr lang="en-US" sz="2000" b="0" i="1" smtClean="0">
                            <a:latin typeface="Cambria Math"/>
                          </a:rPr>
                          <m:t>1</m:t>
                        </m:r>
                      </m:sub>
                    </m:sSub>
                  </m:oMath>
                </a14:m>
                <a:r>
                  <a:rPr lang="en-US" sz="2000" dirty="0" smtClean="0"/>
                  <a:t> observations from </a:t>
                </a:r>
                <a14:m>
                  <m:oMath xmlns:m="http://schemas.openxmlformats.org/officeDocument/2006/math">
                    <m:sSub>
                      <m:sSubPr>
                        <m:ctrlPr>
                          <a:rPr lang="en-US" sz="2000" i="1" smtClean="0">
                            <a:latin typeface="Cambria Math"/>
                          </a:rPr>
                        </m:ctrlPr>
                      </m:sSubPr>
                      <m:e>
                        <m:r>
                          <a:rPr lang="en-US" sz="2000" b="0" i="1" smtClean="0">
                            <a:latin typeface="Cambria Math"/>
                          </a:rPr>
                          <m:t>𝑆</m:t>
                        </m:r>
                      </m:e>
                      <m:sub>
                        <m:r>
                          <a:rPr lang="en-US" sz="2000" b="0" i="1" smtClean="0">
                            <a:latin typeface="Cambria Math"/>
                          </a:rPr>
                          <m:t>1</m:t>
                        </m:r>
                      </m:sub>
                    </m:sSub>
                    <m:r>
                      <a:rPr lang="en-US" sz="2000" b="0" i="1" smtClean="0">
                        <a:latin typeface="Cambria Math"/>
                      </a:rPr>
                      <m:t>(</m:t>
                    </m:r>
                    <m:r>
                      <a:rPr lang="en-US" sz="2000" b="0" i="1" smtClean="0">
                        <a:latin typeface="Cambria Math"/>
                      </a:rPr>
                      <m:t>𝑡</m:t>
                    </m:r>
                    <m:r>
                      <a:rPr lang="en-US" sz="2000" b="0" i="1" smtClean="0">
                        <a:latin typeface="Cambria Math"/>
                      </a:rPr>
                      <m:t>)</m:t>
                    </m:r>
                  </m:oMath>
                </a14:m>
                <a:r>
                  <a:rPr lang="en-US" sz="2000" dirty="0" smtClean="0"/>
                  <a:t> and </a:t>
                </a:r>
                <a14:m>
                  <m:oMath xmlns:m="http://schemas.openxmlformats.org/officeDocument/2006/math">
                    <m:sSub>
                      <m:sSubPr>
                        <m:ctrlPr>
                          <a:rPr lang="en-US" sz="2000" i="1">
                            <a:latin typeface="Cambria Math"/>
                          </a:rPr>
                        </m:ctrlPr>
                      </m:sSubPr>
                      <m:e>
                        <m:r>
                          <a:rPr lang="en-US" sz="2000" i="1">
                            <a:latin typeface="Cambria Math"/>
                          </a:rPr>
                          <m:t>𝑛</m:t>
                        </m:r>
                      </m:e>
                      <m:sub>
                        <m:r>
                          <a:rPr lang="en-US" sz="2000" b="0" i="1" smtClean="0">
                            <a:latin typeface="Cambria Math"/>
                          </a:rPr>
                          <m:t>2</m:t>
                        </m:r>
                      </m:sub>
                    </m:sSub>
                  </m:oMath>
                </a14:m>
                <a:r>
                  <a:rPr lang="en-US" sz="2000" dirty="0"/>
                  <a:t> observations from </a:t>
                </a:r>
                <a14:m>
                  <m:oMath xmlns:m="http://schemas.openxmlformats.org/officeDocument/2006/math">
                    <m:sSub>
                      <m:sSubPr>
                        <m:ctrlPr>
                          <a:rPr lang="en-US" sz="2000" i="1">
                            <a:latin typeface="Cambria Math"/>
                          </a:rPr>
                        </m:ctrlPr>
                      </m:sSubPr>
                      <m:e>
                        <m:r>
                          <a:rPr lang="en-US" sz="2000" i="1">
                            <a:latin typeface="Cambria Math"/>
                          </a:rPr>
                          <m:t>𝑆</m:t>
                        </m:r>
                      </m:e>
                      <m:sub>
                        <m:r>
                          <a:rPr lang="en-US" sz="2000" b="0" i="1" smtClean="0">
                            <a:latin typeface="Cambria Math"/>
                          </a:rPr>
                          <m:t>2</m:t>
                        </m:r>
                      </m:sub>
                    </m:sSub>
                    <m:d>
                      <m:dPr>
                        <m:ctrlPr>
                          <a:rPr lang="en-US" sz="2000" b="0" i="1">
                            <a:latin typeface="Cambria Math"/>
                          </a:rPr>
                        </m:ctrlPr>
                      </m:dPr>
                      <m:e>
                        <m:r>
                          <a:rPr lang="en-US" sz="2000" i="1">
                            <a:latin typeface="Cambria Math"/>
                          </a:rPr>
                          <m:t>𝑡</m:t>
                        </m:r>
                      </m:e>
                    </m:d>
                    <m:r>
                      <a:rPr lang="en-US" sz="2000" b="0" i="1" smtClean="0">
                        <a:latin typeface="Cambria Math"/>
                      </a:rPr>
                      <m:t>.</m:t>
                    </m:r>
                  </m:oMath>
                </a14:m>
                <a:endParaRPr lang="en-US" sz="2000" dirty="0" smtClean="0"/>
              </a:p>
              <a:p>
                <a:pPr>
                  <a:spcBef>
                    <a:spcPct val="50000"/>
                  </a:spcBef>
                </a:pPr>
                <a:r>
                  <a:rPr lang="en-US" sz="2000" dirty="0" smtClean="0"/>
                  <a:t>(5) Derive test statistics.</a:t>
                </a:r>
              </a:p>
              <a:p>
                <a:pPr>
                  <a:spcBef>
                    <a:spcPct val="50000"/>
                  </a:spcBef>
                </a:pPr>
                <a:r>
                  <a:rPr lang="en-US" sz="2000" dirty="0" smtClean="0"/>
                  <a:t>(6) R=5,000 replications  </a:t>
                </a:r>
                <a:r>
                  <a:rPr lang="en-US" sz="2000" dirty="0" smtClean="0">
                    <a:ea typeface="ＭＳ Ｐゴシック" pitchFamily="34" charset="-128"/>
                  </a:rPr>
                  <a:t>(simulation </a:t>
                </a:r>
                <a:r>
                  <a:rPr lang="en-US" sz="2000" dirty="0">
                    <a:ea typeface="ＭＳ Ｐゴシック" pitchFamily="34" charset="-128"/>
                  </a:rPr>
                  <a:t>SE of </a:t>
                </a:r>
                <a:r>
                  <a:rPr lang="en-US" sz="2000" u="sng" dirty="0">
                    <a:ea typeface="ＭＳ Ｐゴシック" pitchFamily="34" charset="-128"/>
                  </a:rPr>
                  <a:t>&lt;</a:t>
                </a:r>
                <a:r>
                  <a:rPr lang="en-US" sz="2000" dirty="0">
                    <a:ea typeface="ＭＳ Ｐゴシック" pitchFamily="34" charset="-128"/>
                  </a:rPr>
                  <a:t> </a:t>
                </a:r>
                <a14:m>
                  <m:oMath xmlns:m="http://schemas.openxmlformats.org/officeDocument/2006/math">
                    <m:rad>
                      <m:radPr>
                        <m:degHide m:val="on"/>
                        <m:ctrlPr>
                          <a:rPr lang="en-US" i="1">
                            <a:latin typeface="Cambria Math"/>
                            <a:ea typeface="ＭＳ Ｐゴシック" pitchFamily="34" charset="-128"/>
                          </a:rPr>
                        </m:ctrlPr>
                      </m:radPr>
                      <m:deg/>
                      <m:e>
                        <m:f>
                          <m:fPr>
                            <m:type m:val="lin"/>
                            <m:ctrlPr>
                              <a:rPr lang="en-US" i="1">
                                <a:latin typeface="Cambria Math"/>
                                <a:ea typeface="ＭＳ Ｐゴシック" pitchFamily="34" charset="-128"/>
                              </a:rPr>
                            </m:ctrlPr>
                          </m:fPr>
                          <m:num>
                            <m:r>
                              <a:rPr lang="en-US" i="1">
                                <a:latin typeface="Cambria Math"/>
                                <a:ea typeface="ＭＳ Ｐゴシック" pitchFamily="34" charset="-128"/>
                              </a:rPr>
                              <m:t>.5(.5)</m:t>
                            </m:r>
                          </m:num>
                          <m:den>
                            <m:r>
                              <a:rPr lang="en-US" i="1">
                                <a:latin typeface="Cambria Math"/>
                                <a:ea typeface="ＭＳ Ｐゴシック" pitchFamily="34" charset="-128"/>
                              </a:rPr>
                              <m:t>5000</m:t>
                            </m:r>
                          </m:den>
                        </m:f>
                      </m:e>
                    </m:rad>
                    <m:r>
                      <a:rPr lang="en-US">
                        <a:latin typeface="Cambria Math"/>
                        <a:ea typeface="ＭＳ Ｐゴシック" pitchFamily="34" charset="-128"/>
                      </a:rPr>
                      <m:t>= .0071</m:t>
                    </m:r>
                  </m:oMath>
                </a14:m>
                <a:r>
                  <a:rPr lang="en-US" sz="2000" dirty="0" smtClean="0">
                    <a:ea typeface="ＭＳ Ｐゴシック" pitchFamily="34" charset="-128"/>
                  </a:rPr>
                  <a:t>).</a:t>
                </a:r>
                <a:endParaRPr lang="en-US" sz="2000" dirty="0" smtClean="0"/>
              </a:p>
              <a:p>
                <a:pPr>
                  <a:spcBef>
                    <a:spcPct val="50000"/>
                  </a:spcBef>
                </a:pPr>
                <a:r>
                  <a:rPr lang="en-US" altLang="ja-JP" sz="2000" dirty="0" smtClean="0"/>
                  <a:t>(7) </a:t>
                </a:r>
                <a:r>
                  <a:rPr lang="en-US" altLang="ja-JP" sz="2000" dirty="0" smtClean="0">
                    <a:ea typeface="ＭＳ Ｐゴシック" pitchFamily="34" charset="-128"/>
                  </a:rPr>
                  <a:t>Calculate </a:t>
                </a:r>
                <a:r>
                  <a:rPr lang="en-US" altLang="ja-JP" sz="2000" dirty="0">
                    <a:ea typeface="ＭＳ Ｐゴシック" pitchFamily="34" charset="-128"/>
                  </a:rPr>
                  <a:t>rejection rates </a:t>
                </a:r>
                <a:r>
                  <a:rPr lang="en-US" altLang="ja-JP" sz="2000" dirty="0" smtClean="0">
                    <a:ea typeface="ＭＳ Ｐゴシック" pitchFamily="34" charset="-128"/>
                  </a:rPr>
                  <a:t>or power </a:t>
                </a:r>
                <a:r>
                  <a:rPr lang="en-US" altLang="ja-JP" sz="2000" dirty="0">
                    <a:ea typeface="ＭＳ Ｐゴシック" pitchFamily="34" charset="-128"/>
                  </a:rPr>
                  <a:t>for </a:t>
                </a:r>
                <a:r>
                  <a:rPr lang="en-US" altLang="ja-JP" sz="2000" dirty="0" smtClean="0">
                    <a:ea typeface="ＭＳ Ｐゴシック" pitchFamily="34" charset="-128"/>
                  </a:rPr>
                  <a:t>LR</a:t>
                </a:r>
                <a:r>
                  <a:rPr lang="en-US" altLang="ja-JP" sz="2000" dirty="0">
                    <a:ea typeface="ＭＳ Ｐゴシック" pitchFamily="34" charset="-128"/>
                  </a:rPr>
                  <a:t>, G</a:t>
                </a:r>
                <a:r>
                  <a:rPr lang="en-US" altLang="ja-JP" sz="2000" baseline="30000" dirty="0">
                    <a:ea typeface="ＭＳ Ｐゴシック" pitchFamily="34" charset="-128"/>
                  </a:rPr>
                  <a:t>1,0</a:t>
                </a:r>
                <a:r>
                  <a:rPr lang="en-US" altLang="ja-JP" sz="2000" dirty="0">
                    <a:ea typeface="ＭＳ Ｐゴシック" pitchFamily="34" charset="-128"/>
                  </a:rPr>
                  <a:t>, G</a:t>
                </a:r>
                <a:r>
                  <a:rPr lang="en-US" altLang="ja-JP" sz="2000" baseline="30000" dirty="0">
                    <a:ea typeface="ＭＳ Ｐゴシック" pitchFamily="34" charset="-128"/>
                  </a:rPr>
                  <a:t>0,1</a:t>
                </a:r>
                <a:r>
                  <a:rPr lang="en-US" altLang="ja-JP" sz="2000" dirty="0">
                    <a:ea typeface="ＭＳ Ｐゴシック" pitchFamily="34" charset="-128"/>
                  </a:rPr>
                  <a:t> and </a:t>
                </a:r>
                <a:r>
                  <a:rPr lang="en-US" sz="2000" dirty="0"/>
                  <a:t> </a:t>
                </a:r>
                <a14:m>
                  <m:oMath xmlns:m="http://schemas.openxmlformats.org/officeDocument/2006/math">
                    <m:sSub>
                      <m:sSubPr>
                        <m:ctrlPr>
                          <a:rPr lang="en-US" sz="2000" i="1">
                            <a:latin typeface="Cambria Math"/>
                          </a:rPr>
                        </m:ctrlPr>
                      </m:sSubPr>
                      <m:e>
                        <m:r>
                          <a:rPr lang="en-US" sz="2000" i="1">
                            <a:latin typeface="Cambria Math"/>
                          </a:rPr>
                          <m:t>𝑍</m:t>
                        </m:r>
                      </m:e>
                      <m:sub>
                        <m:r>
                          <a:rPr lang="en-US" sz="2000" i="1">
                            <a:latin typeface="Cambria Math"/>
                          </a:rPr>
                          <m:t>𝑚</m:t>
                        </m:r>
                      </m:sub>
                    </m:sSub>
                  </m:oMath>
                </a14:m>
                <a:r>
                  <a:rPr lang="en-US" altLang="ja-JP" sz="2000" dirty="0" smtClean="0">
                    <a:ea typeface="ＭＳ Ｐゴシック" pitchFamily="34" charset="-128"/>
                  </a:rPr>
                  <a:t> tests.</a:t>
                </a:r>
                <a:endParaRPr lang="en-US" altLang="ja-JP" sz="2000" dirty="0">
                  <a:ea typeface="ＭＳ Ｐゴシック" pitchFamily="34" charset="-128"/>
                </a:endParaRPr>
              </a:p>
              <a:p>
                <a:pPr>
                  <a:spcBef>
                    <a:spcPct val="50000"/>
                  </a:spcBef>
                  <a:spcAft>
                    <a:spcPts val="600"/>
                  </a:spcAft>
                </a:pPr>
                <a:endParaRPr lang="en-US" sz="2000" dirty="0">
                  <a:ea typeface="ＭＳ Ｐゴシック" pitchFamily="34" charset="-128"/>
                </a:endParaRPr>
              </a:p>
              <a:p>
                <a:pPr>
                  <a:spcBef>
                    <a:spcPts val="600"/>
                  </a:spcBef>
                  <a:spcAft>
                    <a:spcPts val="600"/>
                  </a:spcAft>
                </a:pPr>
                <a:r>
                  <a:rPr lang="en-US" sz="2000" dirty="0" smtClean="0">
                    <a:ea typeface="ＭＳ Ｐゴシック" pitchFamily="34" charset="-128"/>
                  </a:rPr>
                  <a:t>Also </a:t>
                </a:r>
                <a:r>
                  <a:rPr lang="en-US" sz="2000" dirty="0">
                    <a:ea typeface="ＭＳ Ｐゴシック" pitchFamily="34" charset="-128"/>
                  </a:rPr>
                  <a:t>calculated rejection rate </a:t>
                </a:r>
                <a:r>
                  <a:rPr lang="en-US" sz="2000" dirty="0" smtClean="0">
                    <a:ea typeface="ＭＳ Ｐゴシック" pitchFamily="34" charset="-128"/>
                  </a:rPr>
                  <a:t>for </a:t>
                </a:r>
                <a:r>
                  <a:rPr lang="en-US" altLang="ja-JP" sz="2000" dirty="0" err="1" smtClean="0">
                    <a:ea typeface="ＭＳ Ｐゴシック" pitchFamily="34" charset="-128"/>
                  </a:rPr>
                  <a:t>Z</a:t>
                </a:r>
                <a:r>
                  <a:rPr lang="en-US" altLang="ja-JP" sz="2000" baseline="-25000" dirty="0" err="1" smtClean="0">
                    <a:ea typeface="ＭＳ Ｐゴシック" pitchFamily="34" charset="-128"/>
                  </a:rPr>
                  <a:t>m</a:t>
                </a:r>
                <a:r>
                  <a:rPr lang="en-US" altLang="ja-JP" sz="2000" dirty="0" smtClean="0">
                    <a:ea typeface="ＭＳ Ｐゴシック" pitchFamily="34" charset="-128"/>
                  </a:rPr>
                  <a:t>(u) </a:t>
                </a:r>
                <a:r>
                  <a:rPr lang="en-US" sz="2000" dirty="0" smtClean="0"/>
                  <a:t>(naive method ignoring </a:t>
                </a:r>
                <a:r>
                  <a:rPr lang="en-US" sz="2000" dirty="0"/>
                  <a:t>multiplicity</a:t>
                </a:r>
                <a:r>
                  <a:rPr lang="en-US" sz="2000" dirty="0" smtClean="0"/>
                  <a:t>):  </a:t>
                </a:r>
              </a:p>
              <a:p>
                <a:pPr>
                  <a:spcBef>
                    <a:spcPts val="600"/>
                  </a:spcBef>
                  <a:spcAft>
                    <a:spcPts val="600"/>
                  </a:spcAft>
                </a:pPr>
                <a:r>
                  <a:rPr lang="en-US" sz="2000" dirty="0" smtClean="0"/>
                  <a:t>Declare statistically significant difference if </a:t>
                </a:r>
                <a:r>
                  <a:rPr lang="en-US" sz="2000" i="1" dirty="0" smtClean="0"/>
                  <a:t>max</a:t>
                </a:r>
                <a:r>
                  <a:rPr lang="en-US" sz="2000" dirty="0"/>
                  <a:t>(|Z</a:t>
                </a:r>
                <a:r>
                  <a:rPr lang="en-US" sz="2000" baseline="-25000" dirty="0"/>
                  <a:t>1</a:t>
                </a:r>
                <a:r>
                  <a:rPr lang="en-US" sz="2000" dirty="0"/>
                  <a:t>|,|Z</a:t>
                </a:r>
                <a:r>
                  <a:rPr lang="en-US" sz="2000" baseline="-25000" dirty="0"/>
                  <a:t>2</a:t>
                </a:r>
                <a:r>
                  <a:rPr lang="en-US" sz="2000" dirty="0"/>
                  <a:t>|,|Z</a:t>
                </a:r>
                <a:r>
                  <a:rPr lang="en-US" sz="2000" baseline="-25000" dirty="0"/>
                  <a:t>3</a:t>
                </a:r>
                <a:r>
                  <a:rPr lang="en-US" sz="2000" dirty="0" smtClean="0"/>
                  <a:t>|) </a:t>
                </a:r>
                <a:r>
                  <a:rPr lang="en-US" sz="2000" u="sng" dirty="0" smtClean="0"/>
                  <a:t>&gt;</a:t>
                </a:r>
                <a:r>
                  <a:rPr lang="en-US" sz="2000" dirty="0" smtClean="0"/>
                  <a:t> 1.96. </a:t>
                </a:r>
                <a:endParaRPr lang="en-US" sz="2000" dirty="0"/>
              </a:p>
            </p:txBody>
          </p:sp>
        </mc:Choice>
        <mc:Fallback xmlns="">
          <p:sp>
            <p:nvSpPr>
              <p:cNvPr id="2" name="Rectangle 1"/>
              <p:cNvSpPr>
                <a:spLocks noRot="1" noChangeAspect="1" noMove="1" noResize="1" noEditPoints="1" noAdjustHandles="1" noChangeArrowheads="1" noChangeShapeType="1" noTextEdit="1"/>
              </p:cNvSpPr>
              <p:nvPr/>
            </p:nvSpPr>
            <p:spPr>
              <a:xfrm>
                <a:off x="194441" y="2459421"/>
                <a:ext cx="8686800" cy="4134915"/>
              </a:xfrm>
              <a:prstGeom prst="rect">
                <a:avLst/>
              </a:prstGeom>
              <a:blipFill rotWithShape="1">
                <a:blip r:embed="rId2"/>
                <a:stretch>
                  <a:fillRect l="-772" t="-736"/>
                </a:stretch>
              </a:blipFill>
            </p:spPr>
            <p:txBody>
              <a:bodyPr/>
              <a:lstStyle/>
              <a:p>
                <a:r>
                  <a:rPr lang="en-US">
                    <a:noFill/>
                  </a:rPr>
                  <a:t> </a:t>
                </a:r>
              </a:p>
            </p:txBody>
          </p:sp>
        </mc:Fallback>
      </mc:AlternateContent>
      <p:sp>
        <p:nvSpPr>
          <p:cNvPr id="3" name="Rectangle 2"/>
          <p:cNvSpPr/>
          <p:nvPr/>
        </p:nvSpPr>
        <p:spPr>
          <a:xfrm>
            <a:off x="194441" y="42915"/>
            <a:ext cx="8610600" cy="2062103"/>
          </a:xfrm>
          <a:prstGeom prst="rect">
            <a:avLst/>
          </a:prstGeom>
        </p:spPr>
        <p:txBody>
          <a:bodyPr wrap="square">
            <a:spAutoFit/>
          </a:bodyPr>
          <a:lstStyle/>
          <a:p>
            <a:pPr>
              <a:spcBef>
                <a:spcPct val="50000"/>
              </a:spcBef>
            </a:pPr>
            <a:r>
              <a:rPr lang="en-US" altLang="ja-JP" sz="2000" dirty="0" smtClean="0">
                <a:ea typeface="ＭＳ Ｐゴシック" pitchFamily="34" charset="-128"/>
              </a:rPr>
              <a:t>Steps:</a:t>
            </a:r>
          </a:p>
          <a:p>
            <a:pPr>
              <a:spcBef>
                <a:spcPct val="50000"/>
              </a:spcBef>
            </a:pPr>
            <a:r>
              <a:rPr lang="en-US" altLang="ja-JP" dirty="0" smtClean="0">
                <a:ea typeface="ＭＳ Ｐゴシック" pitchFamily="34" charset="-128"/>
              </a:rPr>
              <a:t>(1) Draw </a:t>
            </a:r>
            <a:r>
              <a:rPr lang="en-US" altLang="ja-JP" dirty="0">
                <a:ea typeface="ＭＳ Ｐゴシック" pitchFamily="34" charset="-128"/>
              </a:rPr>
              <a:t>random true survival time  from </a:t>
            </a:r>
            <a:r>
              <a:rPr lang="en-US" altLang="ja-JP" dirty="0" smtClean="0">
                <a:ea typeface="ＭＳ Ｐゴシック" pitchFamily="34" charset="-128"/>
              </a:rPr>
              <a:t>specified Weibull distribution.</a:t>
            </a:r>
          </a:p>
          <a:p>
            <a:pPr>
              <a:spcBef>
                <a:spcPct val="50000"/>
              </a:spcBef>
            </a:pPr>
            <a:r>
              <a:rPr lang="en-US" altLang="ja-JP" dirty="0" smtClean="0">
                <a:ea typeface="ＭＳ Ｐゴシック" pitchFamily="34" charset="-128"/>
              </a:rPr>
              <a:t>(2</a:t>
            </a:r>
            <a:r>
              <a:rPr lang="en-US" altLang="ja-JP" dirty="0">
                <a:ea typeface="ＭＳ Ｐゴシック" pitchFamily="34" charset="-128"/>
              </a:rPr>
              <a:t>) Draw random study entry time </a:t>
            </a:r>
            <a:r>
              <a:rPr lang="en-US" altLang="ja-JP" dirty="0" smtClean="0">
                <a:ea typeface="ＭＳ Ｐゴシック" pitchFamily="34" charset="-128"/>
              </a:rPr>
              <a:t>e </a:t>
            </a:r>
            <a:r>
              <a:rPr lang="en-US" altLang="ja-JP" dirty="0">
                <a:ea typeface="ＭＳ Ｐゴシック" pitchFamily="34" charset="-128"/>
              </a:rPr>
              <a:t>~ </a:t>
            </a:r>
            <a:r>
              <a:rPr lang="en-US" altLang="ja-JP" dirty="0" err="1">
                <a:ea typeface="ＭＳ Ｐゴシック" pitchFamily="34" charset="-128"/>
              </a:rPr>
              <a:t>Unif</a:t>
            </a:r>
            <a:r>
              <a:rPr lang="en-US" altLang="ja-JP" dirty="0">
                <a:ea typeface="ＭＳ Ｐゴシック" pitchFamily="34" charset="-128"/>
              </a:rPr>
              <a:t>(0,a), giving c= </a:t>
            </a:r>
            <a:r>
              <a:rPr lang="en-US" altLang="ja-JP" dirty="0" err="1" smtClean="0">
                <a:ea typeface="ＭＳ Ｐゴシック" pitchFamily="34" charset="-128"/>
              </a:rPr>
              <a:t>a-e+f</a:t>
            </a:r>
            <a:r>
              <a:rPr lang="en-US" altLang="ja-JP" dirty="0" smtClean="0">
                <a:ea typeface="ＭＳ Ｐゴシック" pitchFamily="34" charset="-128"/>
              </a:rPr>
              <a:t>.            </a:t>
            </a:r>
            <a:endParaRPr lang="en-US" altLang="ja-JP" dirty="0">
              <a:ea typeface="ＭＳ Ｐゴシック" pitchFamily="34" charset="-128"/>
            </a:endParaRPr>
          </a:p>
          <a:p>
            <a:pPr>
              <a:spcBef>
                <a:spcPct val="50000"/>
              </a:spcBef>
            </a:pPr>
            <a:r>
              <a:rPr lang="en-US" altLang="ja-JP" dirty="0" smtClean="0">
                <a:ea typeface="ＭＳ Ｐゴシック" pitchFamily="34" charset="-128"/>
              </a:rPr>
              <a:t>    ______________________________________________________</a:t>
            </a:r>
          </a:p>
          <a:p>
            <a:pPr>
              <a:spcBef>
                <a:spcPct val="50000"/>
              </a:spcBef>
            </a:pPr>
            <a:endParaRPr lang="en-US" altLang="ja-JP" dirty="0">
              <a:ea typeface="ＭＳ Ｐゴシック" pitchFamily="34" charset="-128"/>
            </a:endParaRPr>
          </a:p>
        </p:txBody>
      </p:sp>
      <p:sp>
        <p:nvSpPr>
          <p:cNvPr id="4" name="Freeform 3"/>
          <p:cNvSpPr/>
          <p:nvPr/>
        </p:nvSpPr>
        <p:spPr>
          <a:xfrm>
            <a:off x="457200" y="1600200"/>
            <a:ext cx="3854369" cy="405117"/>
          </a:xfrm>
          <a:custGeom>
            <a:avLst/>
            <a:gdLst>
              <a:gd name="connsiteX0" fmla="*/ 0 w 3854369"/>
              <a:gd name="connsiteY0" fmla="*/ 0 h 810234"/>
              <a:gd name="connsiteX1" fmla="*/ 2002420 w 3854369"/>
              <a:gd name="connsiteY1" fmla="*/ 810228 h 810234"/>
              <a:gd name="connsiteX2" fmla="*/ 3854369 w 3854369"/>
              <a:gd name="connsiteY2" fmla="*/ 11575 h 810234"/>
            </a:gdLst>
            <a:ahLst/>
            <a:cxnLst>
              <a:cxn ang="0">
                <a:pos x="connsiteX0" y="connsiteY0"/>
              </a:cxn>
              <a:cxn ang="0">
                <a:pos x="connsiteX1" y="connsiteY1"/>
              </a:cxn>
              <a:cxn ang="0">
                <a:pos x="connsiteX2" y="connsiteY2"/>
              </a:cxn>
            </a:cxnLst>
            <a:rect l="l" t="t" r="r" b="b"/>
            <a:pathLst>
              <a:path w="3854369" h="810234">
                <a:moveTo>
                  <a:pt x="0" y="0"/>
                </a:moveTo>
                <a:cubicBezTo>
                  <a:pt x="680012" y="404149"/>
                  <a:pt x="1360025" y="808299"/>
                  <a:pt x="2002420" y="810228"/>
                </a:cubicBezTo>
                <a:cubicBezTo>
                  <a:pt x="2644815" y="812157"/>
                  <a:pt x="3249592" y="411866"/>
                  <a:pt x="3854369" y="1157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4311569" y="1611775"/>
            <a:ext cx="2372810" cy="393542"/>
          </a:xfrm>
          <a:custGeom>
            <a:avLst/>
            <a:gdLst>
              <a:gd name="connsiteX0" fmla="*/ 0 w 2372810"/>
              <a:gd name="connsiteY0" fmla="*/ 0 h 740780"/>
              <a:gd name="connsiteX1" fmla="*/ 1145893 w 2372810"/>
              <a:gd name="connsiteY1" fmla="*/ 740780 h 740780"/>
              <a:gd name="connsiteX2" fmla="*/ 2372810 w 2372810"/>
              <a:gd name="connsiteY2" fmla="*/ 0 h 740780"/>
            </a:gdLst>
            <a:ahLst/>
            <a:cxnLst>
              <a:cxn ang="0">
                <a:pos x="connsiteX0" y="connsiteY0"/>
              </a:cxn>
              <a:cxn ang="0">
                <a:pos x="connsiteX1" y="connsiteY1"/>
              </a:cxn>
              <a:cxn ang="0">
                <a:pos x="connsiteX2" y="connsiteY2"/>
              </a:cxn>
            </a:cxnLst>
            <a:rect l="l" t="t" r="r" b="b"/>
            <a:pathLst>
              <a:path w="2372810" h="740780">
                <a:moveTo>
                  <a:pt x="0" y="0"/>
                </a:moveTo>
                <a:cubicBezTo>
                  <a:pt x="375212" y="370390"/>
                  <a:pt x="750425" y="740780"/>
                  <a:pt x="1145893" y="740780"/>
                </a:cubicBezTo>
                <a:cubicBezTo>
                  <a:pt x="1541361" y="740780"/>
                  <a:pt x="1957085" y="370390"/>
                  <a:pt x="237281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160153" y="1982137"/>
            <a:ext cx="304800" cy="380906"/>
          </a:xfrm>
          <a:prstGeom prst="rect">
            <a:avLst/>
          </a:prstGeom>
          <a:noFill/>
        </p:spPr>
        <p:txBody>
          <a:bodyPr wrap="square" rtlCol="0">
            <a:spAutoFit/>
          </a:bodyPr>
          <a:lstStyle/>
          <a:p>
            <a:r>
              <a:rPr lang="en-US" i="1" dirty="0" smtClean="0"/>
              <a:t>a</a:t>
            </a:r>
            <a:endParaRPr lang="en-US" i="1" dirty="0"/>
          </a:p>
        </p:txBody>
      </p:sp>
      <p:sp>
        <p:nvSpPr>
          <p:cNvPr id="10" name="TextBox 9"/>
          <p:cNvSpPr txBox="1"/>
          <p:nvPr/>
        </p:nvSpPr>
        <p:spPr>
          <a:xfrm>
            <a:off x="5269374" y="1993711"/>
            <a:ext cx="457200" cy="369332"/>
          </a:xfrm>
          <a:prstGeom prst="rect">
            <a:avLst/>
          </a:prstGeom>
          <a:noFill/>
        </p:spPr>
        <p:txBody>
          <a:bodyPr wrap="square" rtlCol="0">
            <a:spAutoFit/>
          </a:bodyPr>
          <a:lstStyle/>
          <a:p>
            <a:r>
              <a:rPr lang="en-US" i="1" dirty="0" smtClean="0"/>
              <a:t>f</a:t>
            </a:r>
            <a:endParaRPr lang="en-US" i="1" dirty="0"/>
          </a:p>
        </p:txBody>
      </p:sp>
      <p:cxnSp>
        <p:nvCxnSpPr>
          <p:cNvPr id="11" name="Straight Arrow Connector 10"/>
          <p:cNvCxnSpPr/>
          <p:nvPr/>
        </p:nvCxnSpPr>
        <p:spPr>
          <a:xfrm>
            <a:off x="2998470" y="1363884"/>
            <a:ext cx="0" cy="2363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807970" y="1600200"/>
            <a:ext cx="381000" cy="369332"/>
          </a:xfrm>
          <a:prstGeom prst="rect">
            <a:avLst/>
          </a:prstGeom>
          <a:noFill/>
        </p:spPr>
        <p:txBody>
          <a:bodyPr wrap="square" rtlCol="0">
            <a:spAutoFit/>
          </a:bodyPr>
          <a:lstStyle/>
          <a:p>
            <a:r>
              <a:rPr lang="en-US" dirty="0" smtClean="0"/>
              <a:t> e</a:t>
            </a:r>
            <a:endParaRPr lang="en-US" dirty="0"/>
          </a:p>
        </p:txBody>
      </p:sp>
    </p:spTree>
    <p:extLst>
      <p:ext uri="{BB962C8B-B14F-4D97-AF65-F5344CB8AC3E}">
        <p14:creationId xmlns:p14="http://schemas.microsoft.com/office/powerpoint/2010/main" val="4034988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476" y="0"/>
            <a:ext cx="5943600" cy="400110"/>
          </a:xfrm>
          <a:prstGeom prst="rect">
            <a:avLst/>
          </a:prstGeom>
          <a:noFill/>
        </p:spPr>
        <p:txBody>
          <a:bodyPr wrap="square" rtlCol="0">
            <a:spAutoFit/>
          </a:bodyPr>
          <a:lstStyle/>
          <a:p>
            <a:r>
              <a:rPr lang="en-US" sz="2000" dirty="0" smtClean="0"/>
              <a:t>Configurations</a:t>
            </a:r>
            <a:endParaRPr lang="en-US" sz="2000" dirty="0"/>
          </a:p>
        </p:txBody>
      </p:sp>
      <p:pic>
        <p:nvPicPr>
          <p:cNvPr id="3" name="Picture 2"/>
          <p:cNvPicPr/>
          <p:nvPr/>
        </p:nvPicPr>
        <p:blipFill>
          <a:blip r:embed="rId2" cstate="print">
            <a:extLst>
              <a:ext uri="{28A0092B-C50C-407E-A947-70E740481C1C}">
                <a14:useLocalDpi xmlns:a14="http://schemas.microsoft.com/office/drawing/2010/main" val="0"/>
              </a:ext>
            </a:extLst>
          </a:blip>
          <a:stretch>
            <a:fillRect/>
          </a:stretch>
        </p:blipFill>
        <p:spPr>
          <a:xfrm>
            <a:off x="392986" y="369332"/>
            <a:ext cx="8065214" cy="5400498"/>
          </a:xfrm>
          <a:prstGeom prst="rect">
            <a:avLst/>
          </a:prstGeom>
        </p:spPr>
      </p:pic>
      <p:sp>
        <p:nvSpPr>
          <p:cNvPr id="5" name="TextBox 4"/>
          <p:cNvSpPr txBox="1"/>
          <p:nvPr/>
        </p:nvSpPr>
        <p:spPr>
          <a:xfrm>
            <a:off x="2590798" y="792593"/>
            <a:ext cx="1066800" cy="369332"/>
          </a:xfrm>
          <a:prstGeom prst="rect">
            <a:avLst/>
          </a:prstGeom>
          <a:noFill/>
        </p:spPr>
        <p:txBody>
          <a:bodyPr wrap="square" rtlCol="0">
            <a:spAutoFit/>
          </a:bodyPr>
          <a:lstStyle/>
          <a:p>
            <a:r>
              <a:rPr lang="en-US" dirty="0" smtClean="0"/>
              <a:t>Null</a:t>
            </a:r>
            <a:endParaRPr lang="en-US" dirty="0"/>
          </a:p>
        </p:txBody>
      </p:sp>
      <p:sp>
        <p:nvSpPr>
          <p:cNvPr id="6" name="TextBox 5"/>
          <p:cNvSpPr txBox="1"/>
          <p:nvPr/>
        </p:nvSpPr>
        <p:spPr>
          <a:xfrm>
            <a:off x="6516911" y="759545"/>
            <a:ext cx="986971" cy="369332"/>
          </a:xfrm>
          <a:prstGeom prst="rect">
            <a:avLst/>
          </a:prstGeom>
          <a:noFill/>
        </p:spPr>
        <p:txBody>
          <a:bodyPr wrap="square" rtlCol="0">
            <a:spAutoFit/>
          </a:bodyPr>
          <a:lstStyle/>
          <a:p>
            <a:r>
              <a:rPr lang="en-US" dirty="0" smtClean="0"/>
              <a:t>PH</a:t>
            </a:r>
            <a:endParaRPr lang="en-US" dirty="0"/>
          </a:p>
        </p:txBody>
      </p:sp>
      <p:sp>
        <p:nvSpPr>
          <p:cNvPr id="7" name="TextBox 6"/>
          <p:cNvSpPr txBox="1"/>
          <p:nvPr/>
        </p:nvSpPr>
        <p:spPr>
          <a:xfrm>
            <a:off x="2289627" y="3342305"/>
            <a:ext cx="1669143" cy="369332"/>
          </a:xfrm>
          <a:prstGeom prst="rect">
            <a:avLst/>
          </a:prstGeom>
          <a:noFill/>
        </p:spPr>
        <p:txBody>
          <a:bodyPr wrap="square" rtlCol="0">
            <a:spAutoFit/>
          </a:bodyPr>
          <a:lstStyle/>
          <a:p>
            <a:r>
              <a:rPr lang="en-US" dirty="0" smtClean="0"/>
              <a:t>Early difference</a:t>
            </a:r>
            <a:endParaRPr lang="en-US" dirty="0"/>
          </a:p>
        </p:txBody>
      </p:sp>
      <p:sp>
        <p:nvSpPr>
          <p:cNvPr id="8" name="TextBox 7"/>
          <p:cNvSpPr txBox="1"/>
          <p:nvPr/>
        </p:nvSpPr>
        <p:spPr>
          <a:xfrm>
            <a:off x="5981699" y="3364076"/>
            <a:ext cx="2057400" cy="369332"/>
          </a:xfrm>
          <a:prstGeom prst="rect">
            <a:avLst/>
          </a:prstGeom>
          <a:noFill/>
        </p:spPr>
        <p:txBody>
          <a:bodyPr wrap="square" rtlCol="0">
            <a:spAutoFit/>
          </a:bodyPr>
          <a:lstStyle/>
          <a:p>
            <a:r>
              <a:rPr lang="en-US" dirty="0" smtClean="0"/>
              <a:t>Late difference</a:t>
            </a:r>
            <a:endParaRPr lang="en-US" dirty="0"/>
          </a:p>
        </p:txBody>
      </p:sp>
      <p:sp>
        <p:nvSpPr>
          <p:cNvPr id="9" name="TextBox 8"/>
          <p:cNvSpPr txBox="1"/>
          <p:nvPr/>
        </p:nvSpPr>
        <p:spPr>
          <a:xfrm>
            <a:off x="264243" y="6361851"/>
            <a:ext cx="8015514" cy="369332"/>
          </a:xfrm>
          <a:prstGeom prst="rect">
            <a:avLst/>
          </a:prstGeom>
          <a:noFill/>
        </p:spPr>
        <p:txBody>
          <a:bodyPr wrap="square" rtlCol="0">
            <a:spAutoFit/>
          </a:bodyPr>
          <a:lstStyle/>
          <a:p>
            <a:r>
              <a:rPr lang="en-US" dirty="0" smtClean="0"/>
              <a:t>  Case 1:  (</a:t>
            </a:r>
            <a:r>
              <a:rPr lang="en-US" i="1" dirty="0" smtClean="0"/>
              <a:t>a</a:t>
            </a:r>
            <a:r>
              <a:rPr lang="en-US" dirty="0" smtClean="0"/>
              <a:t>=2, </a:t>
            </a:r>
            <a:r>
              <a:rPr lang="en-US" i="1" dirty="0" smtClean="0"/>
              <a:t>f</a:t>
            </a:r>
            <a:r>
              <a:rPr lang="en-US" dirty="0" smtClean="0"/>
              <a:t>=3)  41%-49% censored	      Case 2:  (</a:t>
            </a:r>
            <a:r>
              <a:rPr lang="en-US" i="1" dirty="0" smtClean="0"/>
              <a:t>a</a:t>
            </a:r>
            <a:r>
              <a:rPr lang="en-US" dirty="0" smtClean="0"/>
              <a:t>=3, </a:t>
            </a:r>
            <a:r>
              <a:rPr lang="en-US" i="1" dirty="0" smtClean="0"/>
              <a:t>f</a:t>
            </a:r>
            <a:r>
              <a:rPr lang="en-US" dirty="0" smtClean="0"/>
              <a:t>=2)  49%-54% censored</a:t>
            </a:r>
            <a:endParaRPr lang="en-US" dirty="0"/>
          </a:p>
        </p:txBody>
      </p:sp>
      <mc:AlternateContent xmlns:mc="http://schemas.openxmlformats.org/markup-compatibility/2006" xmlns:a14="http://schemas.microsoft.com/office/drawing/2010/main">
        <mc:Choice Requires="a14">
          <p:sp>
            <p:nvSpPr>
              <p:cNvPr id="10" name="TextBox 9"/>
              <p:cNvSpPr txBox="1"/>
              <p:nvPr/>
            </p:nvSpPr>
            <p:spPr>
              <a:xfrm>
                <a:off x="533400" y="5806401"/>
                <a:ext cx="8727357" cy="52322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sz="1400" i="1" smtClean="0">
                              <a:latin typeface="Cambria Math"/>
                            </a:rPr>
                          </m:ctrlPr>
                        </m:sSubPr>
                        <m:e>
                          <m:r>
                            <m:rPr>
                              <m:sty m:val="p"/>
                            </m:rPr>
                            <a:rPr lang="en-US" sz="1400" b="0" i="0" smtClean="0">
                              <a:latin typeface="Cambria Math"/>
                            </a:rPr>
                            <m:t>Null</m:t>
                          </m:r>
                          <m:r>
                            <a:rPr lang="en-US" sz="1400" b="0" i="0" smtClean="0">
                              <a:latin typeface="Cambria Math"/>
                            </a:rPr>
                            <m:t>:  </m:t>
                          </m:r>
                          <m:r>
                            <a:rPr lang="en-US" sz="1400" i="1">
                              <a:latin typeface="Cambria Math"/>
                            </a:rPr>
                            <m:t>𝜆</m:t>
                          </m:r>
                        </m:e>
                        <m:sub>
                          <m:r>
                            <a:rPr lang="en-US" sz="1400" i="1">
                              <a:latin typeface="Cambria Math"/>
                            </a:rPr>
                            <m:t>1</m:t>
                          </m:r>
                        </m:sub>
                      </m:sSub>
                      <m:r>
                        <a:rPr lang="en-US" sz="1400" i="1">
                          <a:latin typeface="Cambria Math"/>
                        </a:rPr>
                        <m:t>=</m:t>
                      </m:r>
                      <m:sSub>
                        <m:sSubPr>
                          <m:ctrlPr>
                            <a:rPr lang="en-US" sz="1400" i="1">
                              <a:latin typeface="Cambria Math"/>
                            </a:rPr>
                          </m:ctrlPr>
                        </m:sSubPr>
                        <m:e>
                          <m:r>
                            <a:rPr lang="en-US" sz="1400" i="1">
                              <a:latin typeface="Cambria Math"/>
                            </a:rPr>
                            <m:t>𝜆</m:t>
                          </m:r>
                        </m:e>
                        <m:sub>
                          <m:r>
                            <a:rPr lang="en-US" sz="1400" i="1">
                              <a:latin typeface="Cambria Math"/>
                            </a:rPr>
                            <m:t>2</m:t>
                          </m:r>
                        </m:sub>
                      </m:sSub>
                      <m:r>
                        <a:rPr lang="en-US" sz="1400" i="1">
                          <a:latin typeface="Cambria Math"/>
                        </a:rPr>
                        <m:t>=0.20, </m:t>
                      </m:r>
                      <m:sSub>
                        <m:sSubPr>
                          <m:ctrlPr>
                            <a:rPr lang="en-US" sz="1400" i="1">
                              <a:latin typeface="Cambria Math"/>
                            </a:rPr>
                          </m:ctrlPr>
                        </m:sSubPr>
                        <m:e>
                          <m:r>
                            <a:rPr lang="en-US" sz="1400" i="1">
                              <a:latin typeface="Cambria Math"/>
                            </a:rPr>
                            <m:t>𝛾</m:t>
                          </m:r>
                        </m:e>
                        <m:sub>
                          <m:r>
                            <a:rPr lang="en-US" sz="1400" i="1">
                              <a:latin typeface="Cambria Math"/>
                            </a:rPr>
                            <m:t>1</m:t>
                          </m:r>
                        </m:sub>
                      </m:sSub>
                      <m:r>
                        <a:rPr lang="en-US" sz="1400" i="1">
                          <a:latin typeface="Cambria Math"/>
                        </a:rPr>
                        <m:t>=</m:t>
                      </m:r>
                      <m:sSub>
                        <m:sSubPr>
                          <m:ctrlPr>
                            <a:rPr lang="en-US" sz="1400" i="1">
                              <a:latin typeface="Cambria Math"/>
                            </a:rPr>
                          </m:ctrlPr>
                        </m:sSubPr>
                        <m:e>
                          <m:r>
                            <a:rPr lang="en-US" sz="1400" i="1">
                              <a:latin typeface="Cambria Math"/>
                            </a:rPr>
                            <m:t>𝛾</m:t>
                          </m:r>
                        </m:e>
                        <m:sub>
                          <m:r>
                            <a:rPr lang="en-US" sz="1400" i="1">
                              <a:latin typeface="Cambria Math"/>
                            </a:rPr>
                            <m:t>2</m:t>
                          </m:r>
                        </m:sub>
                      </m:sSub>
                      <m:r>
                        <a:rPr lang="en-US" sz="1400" i="1">
                          <a:latin typeface="Cambria Math"/>
                        </a:rPr>
                        <m:t>=1.2</m:t>
                      </m:r>
                      <m:r>
                        <a:rPr lang="en-US" sz="1400" b="0" i="1" smtClean="0">
                          <a:latin typeface="Cambria Math"/>
                        </a:rPr>
                        <m:t>5;  </m:t>
                      </m:r>
                      <m:r>
                        <a:rPr lang="en-US" sz="1400" b="0" i="0" smtClean="0">
                          <a:latin typeface="Cambria Math"/>
                        </a:rPr>
                        <m:t>      </m:t>
                      </m:r>
                      <m:r>
                        <m:rPr>
                          <m:sty m:val="p"/>
                        </m:rPr>
                        <a:rPr lang="en-US" sz="1400" b="0" i="0" smtClean="0">
                          <a:latin typeface="Cambria Math"/>
                        </a:rPr>
                        <m:t>PH</m:t>
                      </m:r>
                      <m:r>
                        <a:rPr lang="en-US" sz="1400" b="0" i="0" smtClean="0">
                          <a:latin typeface="Cambria Math"/>
                        </a:rPr>
                        <m:t>: </m:t>
                      </m:r>
                      <m:sSub>
                        <m:sSubPr>
                          <m:ctrlPr>
                            <a:rPr lang="en-US" sz="1400" i="1">
                              <a:latin typeface="Cambria Math"/>
                            </a:rPr>
                          </m:ctrlPr>
                        </m:sSubPr>
                        <m:e>
                          <m:r>
                            <a:rPr lang="en-US" sz="1400" i="1">
                              <a:latin typeface="Cambria Math"/>
                            </a:rPr>
                            <m:t>𝜆</m:t>
                          </m:r>
                        </m:e>
                        <m:sub>
                          <m:r>
                            <a:rPr lang="en-US" sz="1400" i="1">
                              <a:latin typeface="Cambria Math"/>
                            </a:rPr>
                            <m:t>1</m:t>
                          </m:r>
                        </m:sub>
                      </m:sSub>
                      <m:r>
                        <a:rPr lang="en-US" sz="1400" i="1">
                          <a:latin typeface="Cambria Math"/>
                        </a:rPr>
                        <m:t>=0</m:t>
                      </m:r>
                      <m:r>
                        <a:rPr lang="en-US" sz="1400" i="1" smtClean="0">
                          <a:latin typeface="Cambria Math"/>
                        </a:rPr>
                        <m:t>.16</m:t>
                      </m:r>
                      <m:r>
                        <a:rPr lang="en-US" sz="1400" i="1">
                          <a:latin typeface="Cambria Math"/>
                        </a:rPr>
                        <m:t>, </m:t>
                      </m:r>
                      <m:sSub>
                        <m:sSubPr>
                          <m:ctrlPr>
                            <a:rPr lang="en-US" sz="1400" i="1">
                              <a:latin typeface="Cambria Math"/>
                            </a:rPr>
                          </m:ctrlPr>
                        </m:sSubPr>
                        <m:e>
                          <m:r>
                            <a:rPr lang="en-US" sz="1400" i="1">
                              <a:latin typeface="Cambria Math"/>
                            </a:rPr>
                            <m:t>𝜆</m:t>
                          </m:r>
                        </m:e>
                        <m:sub>
                          <m:r>
                            <a:rPr lang="en-US" sz="1400" i="1">
                              <a:latin typeface="Cambria Math"/>
                            </a:rPr>
                            <m:t>2</m:t>
                          </m:r>
                        </m:sub>
                      </m:sSub>
                      <m:r>
                        <a:rPr lang="en-US" sz="1400" i="1">
                          <a:latin typeface="Cambria Math"/>
                        </a:rPr>
                        <m:t>=0.24, </m:t>
                      </m:r>
                      <m:sSub>
                        <m:sSubPr>
                          <m:ctrlPr>
                            <a:rPr lang="en-US" sz="1400" i="1">
                              <a:latin typeface="Cambria Math"/>
                            </a:rPr>
                          </m:ctrlPr>
                        </m:sSubPr>
                        <m:e>
                          <m:r>
                            <a:rPr lang="en-US" sz="1400" i="1">
                              <a:latin typeface="Cambria Math"/>
                            </a:rPr>
                            <m:t>𝛾</m:t>
                          </m:r>
                        </m:e>
                        <m:sub>
                          <m:r>
                            <a:rPr lang="en-US" sz="1400" i="1">
                              <a:latin typeface="Cambria Math"/>
                            </a:rPr>
                            <m:t>1</m:t>
                          </m:r>
                        </m:sub>
                      </m:sSub>
                      <m:r>
                        <a:rPr lang="en-US" sz="1400" i="1">
                          <a:latin typeface="Cambria Math"/>
                        </a:rPr>
                        <m:t>=</m:t>
                      </m:r>
                      <m:sSub>
                        <m:sSubPr>
                          <m:ctrlPr>
                            <a:rPr lang="en-US" sz="1400" i="1">
                              <a:latin typeface="Cambria Math"/>
                            </a:rPr>
                          </m:ctrlPr>
                        </m:sSubPr>
                        <m:e>
                          <m:r>
                            <a:rPr lang="en-US" sz="1400" i="1">
                              <a:latin typeface="Cambria Math"/>
                            </a:rPr>
                            <m:t>𝛾</m:t>
                          </m:r>
                        </m:e>
                        <m:sub>
                          <m:r>
                            <a:rPr lang="en-US" sz="1400" i="1">
                              <a:latin typeface="Cambria Math"/>
                            </a:rPr>
                            <m:t>2</m:t>
                          </m:r>
                        </m:sub>
                      </m:sSub>
                      <m:r>
                        <a:rPr lang="en-US" sz="1400" i="1">
                          <a:latin typeface="Cambria Math"/>
                        </a:rPr>
                        <m:t>=1.25;</m:t>
                      </m:r>
                      <m:r>
                        <a:rPr lang="en-US" sz="1400" b="0" i="1" smtClean="0">
                          <a:latin typeface="Cambria Math"/>
                        </a:rPr>
                        <m:t>  </m:t>
                      </m:r>
                      <m:r>
                        <a:rPr lang="en-US" sz="1400" b="0" i="1" smtClean="0">
                          <a:solidFill>
                            <a:srgbClr val="C00000"/>
                          </a:solidFill>
                          <a:latin typeface="Cambria Math"/>
                        </a:rPr>
                        <m:t>𝐻𝑅</m:t>
                      </m:r>
                      <m:r>
                        <a:rPr lang="en-US" sz="1400" b="0" i="1" smtClean="0">
                          <a:solidFill>
                            <a:srgbClr val="C00000"/>
                          </a:solidFill>
                          <a:latin typeface="Cambria Math"/>
                        </a:rPr>
                        <m:t>=1.67 </m:t>
                      </m:r>
                    </m:oMath>
                  </m:oMathPara>
                </a14:m>
                <a:endParaRPr lang="en-US" sz="1400" i="1" dirty="0" smtClean="0">
                  <a:solidFill>
                    <a:srgbClr val="C00000"/>
                  </a:solidFill>
                </a:endParaRPr>
              </a:p>
              <a:p>
                <a14:m>
                  <m:oMath xmlns:m="http://schemas.openxmlformats.org/officeDocument/2006/math">
                    <m:sSub>
                      <m:sSubPr>
                        <m:ctrlPr>
                          <a:rPr lang="en-US" sz="1400" i="1">
                            <a:latin typeface="Cambria Math"/>
                          </a:rPr>
                        </m:ctrlPr>
                      </m:sSubPr>
                      <m:e>
                        <m:r>
                          <m:rPr>
                            <m:sty m:val="p"/>
                          </m:rPr>
                          <a:rPr lang="en-US" sz="1400" b="0" i="0" smtClean="0">
                            <a:latin typeface="Cambria Math"/>
                          </a:rPr>
                          <m:t>Early</m:t>
                        </m:r>
                        <m:r>
                          <a:rPr lang="en-US" sz="1400" b="0" i="0" smtClean="0">
                            <a:latin typeface="Cambria Math"/>
                          </a:rPr>
                          <m:t>:</m:t>
                        </m:r>
                        <m:r>
                          <a:rPr lang="en-US" sz="1400" i="1">
                            <a:latin typeface="Cambria Math"/>
                          </a:rPr>
                          <m:t>𝜆</m:t>
                        </m:r>
                      </m:e>
                      <m:sub>
                        <m:r>
                          <a:rPr lang="en-US" sz="1400" i="1">
                            <a:latin typeface="Cambria Math"/>
                          </a:rPr>
                          <m:t>1</m:t>
                        </m:r>
                      </m:sub>
                    </m:sSub>
                    <m:r>
                      <a:rPr lang="en-US" sz="1400" i="1">
                        <a:latin typeface="Cambria Math"/>
                      </a:rPr>
                      <m:t>=0.18, </m:t>
                    </m:r>
                    <m:sSub>
                      <m:sSubPr>
                        <m:ctrlPr>
                          <a:rPr lang="en-US" sz="1400" i="1">
                            <a:latin typeface="Cambria Math"/>
                          </a:rPr>
                        </m:ctrlPr>
                      </m:sSubPr>
                      <m:e>
                        <m:r>
                          <a:rPr lang="en-US" sz="1400" i="1">
                            <a:latin typeface="Cambria Math"/>
                          </a:rPr>
                          <m:t>𝜆</m:t>
                        </m:r>
                      </m:e>
                      <m:sub>
                        <m:r>
                          <a:rPr lang="en-US" sz="1400" i="1">
                            <a:latin typeface="Cambria Math"/>
                          </a:rPr>
                          <m:t>2</m:t>
                        </m:r>
                      </m:sub>
                    </m:sSub>
                    <m:r>
                      <a:rPr lang="en-US" sz="1400" i="1">
                        <a:latin typeface="Cambria Math"/>
                      </a:rPr>
                      <m:t>=0.20, </m:t>
                    </m:r>
                    <m:sSub>
                      <m:sSubPr>
                        <m:ctrlPr>
                          <a:rPr lang="en-US" sz="1400" i="1">
                            <a:latin typeface="Cambria Math"/>
                          </a:rPr>
                        </m:ctrlPr>
                      </m:sSubPr>
                      <m:e>
                        <m:r>
                          <a:rPr lang="en-US" sz="1400" i="1">
                            <a:latin typeface="Cambria Math"/>
                          </a:rPr>
                          <m:t>𝛾</m:t>
                        </m:r>
                      </m:e>
                      <m:sub>
                        <m:r>
                          <a:rPr lang="en-US" sz="1400" i="1">
                            <a:latin typeface="Cambria Math"/>
                          </a:rPr>
                          <m:t>1</m:t>
                        </m:r>
                      </m:sub>
                    </m:sSub>
                    <m:r>
                      <a:rPr lang="en-US" sz="1400" i="1">
                        <a:latin typeface="Cambria Math"/>
                      </a:rPr>
                      <m:t>=1.50, </m:t>
                    </m:r>
                    <m:sSub>
                      <m:sSubPr>
                        <m:ctrlPr>
                          <a:rPr lang="en-US" sz="1400" i="1">
                            <a:latin typeface="Cambria Math"/>
                          </a:rPr>
                        </m:ctrlPr>
                      </m:sSubPr>
                      <m:e>
                        <m:r>
                          <a:rPr lang="en-US" sz="1400" i="1">
                            <a:latin typeface="Cambria Math"/>
                          </a:rPr>
                          <m:t>𝛾</m:t>
                        </m:r>
                      </m:e>
                      <m:sub>
                        <m:r>
                          <a:rPr lang="en-US" sz="1400" i="1">
                            <a:latin typeface="Cambria Math"/>
                          </a:rPr>
                          <m:t>2</m:t>
                        </m:r>
                      </m:sub>
                    </m:sSub>
                    <m:r>
                      <a:rPr lang="en-US" sz="1400" i="1">
                        <a:latin typeface="Cambria Math"/>
                      </a:rPr>
                      <m:t>=0.75</m:t>
                    </m:r>
                  </m:oMath>
                </a14:m>
                <a:r>
                  <a:rPr lang="en-US" sz="1400" dirty="0"/>
                  <a:t>;</a:t>
                </a:r>
                <a:r>
                  <a:rPr lang="en-US" sz="1400" dirty="0" smtClean="0"/>
                  <a:t>  Late: </a:t>
                </a:r>
                <a14:m>
                  <m:oMath xmlns:m="http://schemas.openxmlformats.org/officeDocument/2006/math">
                    <m:sSub>
                      <m:sSubPr>
                        <m:ctrlPr>
                          <a:rPr lang="en-US" sz="1400" i="1">
                            <a:latin typeface="Cambria Math"/>
                          </a:rPr>
                        </m:ctrlPr>
                      </m:sSubPr>
                      <m:e>
                        <m:r>
                          <a:rPr lang="en-US" sz="1400" i="1">
                            <a:latin typeface="Cambria Math"/>
                          </a:rPr>
                          <m:t>𝜆</m:t>
                        </m:r>
                      </m:e>
                      <m:sub>
                        <m:r>
                          <a:rPr lang="en-US" sz="1400" i="1">
                            <a:latin typeface="Cambria Math"/>
                          </a:rPr>
                          <m:t>1</m:t>
                        </m:r>
                      </m:sub>
                    </m:sSub>
                  </m:oMath>
                </a14:m>
                <a:r>
                  <a:rPr lang="en-US" sz="1400" dirty="0" smtClean="0"/>
                  <a:t> </a:t>
                </a:r>
                <a14:m>
                  <m:oMath xmlns:m="http://schemas.openxmlformats.org/officeDocument/2006/math">
                    <m:r>
                      <a:rPr lang="en-US" sz="1400" i="1">
                        <a:latin typeface="Cambria Math"/>
                      </a:rPr>
                      <m:t>=0.18, </m:t>
                    </m:r>
                    <m:r>
                      <a:rPr lang="en-US" sz="1400" b="0" i="1" smtClean="0">
                        <a:latin typeface="Cambria Math"/>
                      </a:rPr>
                      <m:t> </m:t>
                    </m:r>
                    <m:sSub>
                      <m:sSubPr>
                        <m:ctrlPr>
                          <a:rPr lang="en-US" sz="1400" i="1">
                            <a:latin typeface="Cambria Math"/>
                          </a:rPr>
                        </m:ctrlPr>
                      </m:sSubPr>
                      <m:e>
                        <m:r>
                          <a:rPr lang="en-US" sz="1400" i="1">
                            <a:latin typeface="Cambria Math"/>
                          </a:rPr>
                          <m:t>𝜆</m:t>
                        </m:r>
                      </m:e>
                      <m:sub>
                        <m:r>
                          <a:rPr lang="en-US" sz="1400" i="1">
                            <a:latin typeface="Cambria Math"/>
                          </a:rPr>
                          <m:t>2</m:t>
                        </m:r>
                      </m:sub>
                    </m:sSub>
                    <m:r>
                      <a:rPr lang="en-US" sz="1400" i="1">
                        <a:latin typeface="Cambria Math"/>
                      </a:rPr>
                      <m:t>=0.28, </m:t>
                    </m:r>
                    <m:sSub>
                      <m:sSubPr>
                        <m:ctrlPr>
                          <a:rPr lang="en-US" sz="1400" i="1">
                            <a:latin typeface="Cambria Math"/>
                          </a:rPr>
                        </m:ctrlPr>
                      </m:sSubPr>
                      <m:e>
                        <m:r>
                          <a:rPr lang="en-US" sz="1400" i="1">
                            <a:latin typeface="Cambria Math"/>
                          </a:rPr>
                          <m:t>𝛾</m:t>
                        </m:r>
                      </m:e>
                      <m:sub>
                        <m:r>
                          <a:rPr lang="en-US" sz="1400" i="1">
                            <a:latin typeface="Cambria Math"/>
                          </a:rPr>
                          <m:t>1</m:t>
                        </m:r>
                      </m:sub>
                    </m:sSub>
                    <m:r>
                      <a:rPr lang="en-US" sz="1400" i="1">
                        <a:latin typeface="Cambria Math"/>
                      </a:rPr>
                      <m:t>=1.25,</m:t>
                    </m:r>
                    <m:sSub>
                      <m:sSubPr>
                        <m:ctrlPr>
                          <a:rPr lang="en-US" sz="1400" i="1">
                            <a:latin typeface="Cambria Math"/>
                          </a:rPr>
                        </m:ctrlPr>
                      </m:sSubPr>
                      <m:e>
                        <m:r>
                          <a:rPr lang="en-US" sz="1400" i="1">
                            <a:latin typeface="Cambria Math"/>
                          </a:rPr>
                          <m:t>𝛾</m:t>
                        </m:r>
                      </m:e>
                      <m:sub>
                        <m:r>
                          <a:rPr lang="en-US" sz="1400" i="1">
                            <a:latin typeface="Cambria Math"/>
                          </a:rPr>
                          <m:t>2</m:t>
                        </m:r>
                      </m:sub>
                    </m:sSub>
                    <m:r>
                      <a:rPr lang="en-US" sz="1400" i="1">
                        <a:latin typeface="Cambria Math"/>
                      </a:rPr>
                      <m:t>=1.65</m:t>
                    </m:r>
                  </m:oMath>
                </a14:m>
                <a:endParaRPr lang="en-US" sz="1400" dirty="0"/>
              </a:p>
            </p:txBody>
          </p:sp>
        </mc:Choice>
        <mc:Fallback xmlns="">
          <p:sp>
            <p:nvSpPr>
              <p:cNvPr id="10" name="TextBox 9"/>
              <p:cNvSpPr txBox="1">
                <a:spLocks noRot="1" noChangeAspect="1" noMove="1" noResize="1" noEditPoints="1" noAdjustHandles="1" noChangeArrowheads="1" noChangeShapeType="1" noTextEdit="1"/>
              </p:cNvSpPr>
              <p:nvPr/>
            </p:nvSpPr>
            <p:spPr>
              <a:xfrm>
                <a:off x="533400" y="5806401"/>
                <a:ext cx="8727357" cy="523220"/>
              </a:xfrm>
              <a:prstGeom prst="rect">
                <a:avLst/>
              </a:prstGeom>
              <a:blipFill rotWithShape="1">
                <a:blip r:embed="rId3"/>
                <a:stretch>
                  <a:fillRect b="-10465"/>
                </a:stretch>
              </a:blipFill>
            </p:spPr>
            <p:txBody>
              <a:bodyPr/>
              <a:lstStyle/>
              <a:p>
                <a:r>
                  <a:rPr lang="en-US">
                    <a:noFill/>
                  </a:rPr>
                  <a:t> </a:t>
                </a:r>
              </a:p>
            </p:txBody>
          </p:sp>
        </mc:Fallback>
      </mc:AlternateContent>
    </p:spTree>
    <p:extLst>
      <p:ext uri="{BB962C8B-B14F-4D97-AF65-F5344CB8AC3E}">
        <p14:creationId xmlns:p14="http://schemas.microsoft.com/office/powerpoint/2010/main" val="42352277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457200"/>
            <a:ext cx="8305800" cy="6040581"/>
          </a:xfrm>
          <a:prstGeom prst="rect">
            <a:avLst/>
          </a:prstGeom>
        </p:spPr>
      </p:pic>
      <p:sp>
        <p:nvSpPr>
          <p:cNvPr id="3" name="TextBox 2"/>
          <p:cNvSpPr txBox="1"/>
          <p:nvPr/>
        </p:nvSpPr>
        <p:spPr>
          <a:xfrm>
            <a:off x="252248" y="87868"/>
            <a:ext cx="2286000" cy="369332"/>
          </a:xfrm>
          <a:prstGeom prst="rect">
            <a:avLst/>
          </a:prstGeom>
          <a:noFill/>
        </p:spPr>
        <p:txBody>
          <a:bodyPr wrap="square" rtlCol="0">
            <a:spAutoFit/>
          </a:bodyPr>
          <a:lstStyle/>
          <a:p>
            <a:r>
              <a:rPr lang="en-US" dirty="0" smtClean="0"/>
              <a:t>Case 1 (a=2, f=3):</a:t>
            </a:r>
            <a:endParaRPr lang="en-US" dirty="0"/>
          </a:p>
        </p:txBody>
      </p:sp>
    </p:spTree>
    <p:extLst>
      <p:ext uri="{BB962C8B-B14F-4D97-AF65-F5344CB8AC3E}">
        <p14:creationId xmlns:p14="http://schemas.microsoft.com/office/powerpoint/2010/main" val="3302755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 y="304800"/>
            <a:ext cx="8686800" cy="4324261"/>
          </a:xfrm>
          <a:prstGeom prst="rect">
            <a:avLst/>
          </a:prstGeom>
          <a:noFill/>
        </p:spPr>
        <p:txBody>
          <a:bodyPr wrap="square" rtlCol="0">
            <a:spAutoFit/>
          </a:bodyPr>
          <a:lstStyle/>
          <a:p>
            <a:r>
              <a:rPr lang="en-US" sz="2000" dirty="0" smtClean="0">
                <a:solidFill>
                  <a:srgbClr val="C00000"/>
                </a:solidFill>
              </a:rPr>
              <a:t>Motivation</a:t>
            </a:r>
          </a:p>
          <a:p>
            <a:endParaRPr lang="en-US" sz="2000" dirty="0"/>
          </a:p>
          <a:p>
            <a:pPr>
              <a:spcAft>
                <a:spcPts val="600"/>
              </a:spcAft>
            </a:pPr>
            <a:r>
              <a:rPr lang="en-US" sz="2000" dirty="0" smtClean="0"/>
              <a:t>“Evaluation </a:t>
            </a:r>
            <a:r>
              <a:rPr lang="en-US" sz="2000" dirty="0"/>
              <a:t>of a </a:t>
            </a:r>
            <a:r>
              <a:rPr lang="en-US" sz="2000" dirty="0" smtClean="0"/>
              <a:t>Novel </a:t>
            </a:r>
            <a:r>
              <a:rPr lang="en-US" sz="2000" dirty="0"/>
              <a:t>R</a:t>
            </a:r>
            <a:r>
              <a:rPr lang="en-US" sz="2000" dirty="0" smtClean="0"/>
              <a:t>ash </a:t>
            </a:r>
            <a:r>
              <a:rPr lang="en-US" sz="2000" dirty="0"/>
              <a:t>S</a:t>
            </a:r>
            <a:r>
              <a:rPr lang="en-US" sz="2000" dirty="0" smtClean="0"/>
              <a:t>cale </a:t>
            </a:r>
            <a:r>
              <a:rPr lang="en-US" sz="2000" dirty="0"/>
              <a:t>and a </a:t>
            </a:r>
            <a:r>
              <a:rPr lang="en-US" sz="2000" dirty="0" smtClean="0"/>
              <a:t>Serum</a:t>
            </a:r>
            <a:r>
              <a:rPr lang="en-US" sz="2000" dirty="0"/>
              <a:t> </a:t>
            </a:r>
            <a:r>
              <a:rPr lang="en-US" sz="2000" dirty="0" smtClean="0"/>
              <a:t>Proteomic </a:t>
            </a:r>
            <a:r>
              <a:rPr lang="en-US" sz="2000" dirty="0"/>
              <a:t>P</a:t>
            </a:r>
            <a:r>
              <a:rPr lang="en-US" sz="2000" dirty="0" smtClean="0"/>
              <a:t>redictor </a:t>
            </a:r>
            <a:r>
              <a:rPr lang="en-US" sz="2000" dirty="0"/>
              <a:t>in </a:t>
            </a:r>
            <a:r>
              <a:rPr lang="en-US" sz="2000" dirty="0" smtClean="0"/>
              <a:t>a Randomized </a:t>
            </a:r>
            <a:r>
              <a:rPr lang="en-US" sz="2000" dirty="0"/>
              <a:t>P</a:t>
            </a:r>
            <a:r>
              <a:rPr lang="en-US" sz="2000" dirty="0" smtClean="0"/>
              <a:t>hase </a:t>
            </a:r>
            <a:r>
              <a:rPr lang="en-US" sz="2000" dirty="0"/>
              <a:t>II </a:t>
            </a:r>
            <a:r>
              <a:rPr lang="en-US" sz="2000" dirty="0" smtClean="0"/>
              <a:t>Trial</a:t>
            </a:r>
            <a:r>
              <a:rPr lang="en-US" sz="2000" dirty="0"/>
              <a:t> </a:t>
            </a:r>
            <a:r>
              <a:rPr lang="en-US" sz="2000" dirty="0" smtClean="0"/>
              <a:t>of Sequential </a:t>
            </a:r>
            <a:r>
              <a:rPr lang="en-US" sz="2000" dirty="0"/>
              <a:t>or </a:t>
            </a:r>
            <a:r>
              <a:rPr lang="en-US" sz="2000" dirty="0" smtClean="0"/>
              <a:t>Concurrent </a:t>
            </a:r>
            <a:r>
              <a:rPr lang="en-US" sz="2000" dirty="0" err="1"/>
              <a:t>C</a:t>
            </a:r>
            <a:r>
              <a:rPr lang="en-US" sz="2000" dirty="0" err="1" smtClean="0"/>
              <a:t>etuximab</a:t>
            </a:r>
            <a:r>
              <a:rPr lang="en-US" sz="2000" dirty="0" smtClean="0"/>
              <a:t> and </a:t>
            </a:r>
            <a:r>
              <a:rPr lang="en-US" sz="2000" dirty="0" err="1" smtClean="0"/>
              <a:t>Pemetrexed</a:t>
            </a:r>
            <a:r>
              <a:rPr lang="en-US" sz="2000" dirty="0" smtClean="0"/>
              <a:t> </a:t>
            </a:r>
            <a:r>
              <a:rPr lang="en-US" sz="2000" dirty="0"/>
              <a:t>in </a:t>
            </a:r>
            <a:r>
              <a:rPr lang="en-US" sz="2000" dirty="0" smtClean="0"/>
              <a:t>Previously </a:t>
            </a:r>
            <a:r>
              <a:rPr lang="en-US" sz="2000" dirty="0"/>
              <a:t>T</a:t>
            </a:r>
            <a:r>
              <a:rPr lang="en-US" sz="2000" dirty="0" smtClean="0"/>
              <a:t>reated Non-small Cell</a:t>
            </a:r>
            <a:r>
              <a:rPr lang="en-US" sz="2000" dirty="0"/>
              <a:t> </a:t>
            </a:r>
            <a:r>
              <a:rPr lang="en-US" sz="2000" dirty="0" smtClean="0"/>
              <a:t>Lung Cancer (NSCLC)”</a:t>
            </a:r>
            <a:endParaRPr lang="en-US" sz="2000" dirty="0"/>
          </a:p>
          <a:p>
            <a:pPr>
              <a:spcAft>
                <a:spcPts val="600"/>
              </a:spcAft>
            </a:pPr>
            <a:r>
              <a:rPr lang="en-US" sz="2000" dirty="0" smtClean="0"/>
              <a:t>		  	   	</a:t>
            </a:r>
            <a:r>
              <a:rPr lang="en-US" dirty="0" smtClean="0"/>
              <a:t>-- Maitland, Levine, et al. (</a:t>
            </a:r>
            <a:r>
              <a:rPr lang="en-US" i="1" dirty="0" smtClean="0"/>
              <a:t>BMC Cancer, 2014</a:t>
            </a:r>
            <a:r>
              <a:rPr lang="en-US" dirty="0" smtClean="0"/>
              <a:t>)</a:t>
            </a:r>
          </a:p>
          <a:p>
            <a:endParaRPr lang="en-US" sz="2000" dirty="0" smtClean="0"/>
          </a:p>
          <a:p>
            <a:endParaRPr lang="en-US" sz="2000" dirty="0"/>
          </a:p>
          <a:p>
            <a:pPr>
              <a:spcAft>
                <a:spcPts val="600"/>
              </a:spcAft>
            </a:pPr>
            <a:r>
              <a:rPr lang="en-US" sz="2000" dirty="0" smtClean="0"/>
              <a:t>Statistical analysis:</a:t>
            </a:r>
            <a:endParaRPr lang="en-US" sz="2000" dirty="0"/>
          </a:p>
          <a:p>
            <a:pPr>
              <a:spcAft>
                <a:spcPts val="600"/>
              </a:spcAft>
            </a:pPr>
            <a:r>
              <a:rPr lang="en-US" sz="2000" dirty="0" smtClean="0"/>
              <a:t>“In </a:t>
            </a:r>
            <a:r>
              <a:rPr lang="en-US" sz="2000" dirty="0"/>
              <a:t>the </a:t>
            </a:r>
            <a:r>
              <a:rPr lang="en-US" sz="2000" dirty="0" smtClean="0"/>
              <a:t>comparison of </a:t>
            </a:r>
            <a:r>
              <a:rPr lang="en-US" sz="2000" dirty="0"/>
              <a:t>overall survival between treatment arms, there was </a:t>
            </a:r>
            <a:r>
              <a:rPr lang="en-US" sz="2000" dirty="0" smtClean="0"/>
              <a:t>evidence of </a:t>
            </a:r>
            <a:r>
              <a:rPr lang="en-US" sz="2000" dirty="0"/>
              <a:t>non-proportional hazards, and therefore </a:t>
            </a:r>
            <a:r>
              <a:rPr lang="en-US" sz="2000" dirty="0" smtClean="0"/>
              <a:t>the Prentice-Wilcoxon test (which </a:t>
            </a:r>
            <a:r>
              <a:rPr lang="en-US" sz="2000" dirty="0"/>
              <a:t>assigns greater </a:t>
            </a:r>
            <a:r>
              <a:rPr lang="en-US" sz="2000" dirty="0" smtClean="0"/>
              <a:t>weight to </a:t>
            </a:r>
            <a:r>
              <a:rPr lang="en-US" sz="2000" dirty="0"/>
              <a:t>earlier time-points) rather than the log-rank test </a:t>
            </a:r>
            <a:r>
              <a:rPr lang="en-US" sz="2000" dirty="0" smtClean="0"/>
              <a:t>is presented.”</a:t>
            </a:r>
            <a:endParaRPr lang="en-US" sz="2000" dirty="0"/>
          </a:p>
        </p:txBody>
      </p:sp>
    </p:spTree>
    <p:extLst>
      <p:ext uri="{BB962C8B-B14F-4D97-AF65-F5344CB8AC3E}">
        <p14:creationId xmlns:p14="http://schemas.microsoft.com/office/powerpoint/2010/main" val="354319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228601"/>
            <a:ext cx="8381999" cy="6095999"/>
          </a:xfrm>
          <a:prstGeom prst="rect">
            <a:avLst/>
          </a:prstGeom>
        </p:spPr>
      </p:pic>
    </p:spTree>
    <p:extLst>
      <p:ext uri="{BB962C8B-B14F-4D97-AF65-F5344CB8AC3E}">
        <p14:creationId xmlns:p14="http://schemas.microsoft.com/office/powerpoint/2010/main" val="5311617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1" y="304800"/>
            <a:ext cx="8382000" cy="6096000"/>
          </a:xfrm>
          <a:prstGeom prst="rect">
            <a:avLst/>
          </a:prstGeom>
        </p:spPr>
      </p:pic>
    </p:spTree>
    <p:extLst>
      <p:ext uri="{BB962C8B-B14F-4D97-AF65-F5344CB8AC3E}">
        <p14:creationId xmlns:p14="http://schemas.microsoft.com/office/powerpoint/2010/main" val="1335570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1" y="134389"/>
            <a:ext cx="8458199" cy="6151418"/>
          </a:xfrm>
          <a:prstGeom prst="rect">
            <a:avLst/>
          </a:prstGeom>
        </p:spPr>
      </p:pic>
    </p:spTree>
    <p:extLst>
      <p:ext uri="{BB962C8B-B14F-4D97-AF65-F5344CB8AC3E}">
        <p14:creationId xmlns:p14="http://schemas.microsoft.com/office/powerpoint/2010/main" val="6932093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869" y="471771"/>
            <a:ext cx="8489731" cy="6174350"/>
          </a:xfrm>
          <a:prstGeom prst="rect">
            <a:avLst/>
          </a:prstGeom>
        </p:spPr>
      </p:pic>
      <p:sp>
        <p:nvSpPr>
          <p:cNvPr id="3" name="TextBox 2"/>
          <p:cNvSpPr txBox="1"/>
          <p:nvPr/>
        </p:nvSpPr>
        <p:spPr>
          <a:xfrm>
            <a:off x="120869" y="102438"/>
            <a:ext cx="2317531" cy="369332"/>
          </a:xfrm>
          <a:prstGeom prst="rect">
            <a:avLst/>
          </a:prstGeom>
          <a:noFill/>
        </p:spPr>
        <p:txBody>
          <a:bodyPr wrap="square" rtlCol="0">
            <a:spAutoFit/>
          </a:bodyPr>
          <a:lstStyle/>
          <a:p>
            <a:r>
              <a:rPr lang="en-US" dirty="0" smtClean="0"/>
              <a:t>Case 2 (a=3, f=2):</a:t>
            </a:r>
            <a:endParaRPr lang="en-US" dirty="0"/>
          </a:p>
        </p:txBody>
      </p:sp>
    </p:spTree>
    <p:extLst>
      <p:ext uri="{BB962C8B-B14F-4D97-AF65-F5344CB8AC3E}">
        <p14:creationId xmlns:p14="http://schemas.microsoft.com/office/powerpoint/2010/main" val="132581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175261"/>
            <a:ext cx="8382000" cy="6096000"/>
          </a:xfrm>
          <a:prstGeom prst="rect">
            <a:avLst/>
          </a:prstGeom>
        </p:spPr>
      </p:pic>
    </p:spTree>
    <p:extLst>
      <p:ext uri="{BB962C8B-B14F-4D97-AF65-F5344CB8AC3E}">
        <p14:creationId xmlns:p14="http://schemas.microsoft.com/office/powerpoint/2010/main" val="33678713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1" y="152401"/>
            <a:ext cx="8511539" cy="6190210"/>
          </a:xfrm>
          <a:prstGeom prst="rect">
            <a:avLst/>
          </a:prstGeom>
        </p:spPr>
      </p:pic>
    </p:spTree>
    <p:extLst>
      <p:ext uri="{BB962C8B-B14F-4D97-AF65-F5344CB8AC3E}">
        <p14:creationId xmlns:p14="http://schemas.microsoft.com/office/powerpoint/2010/main" val="17982524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1" y="119150"/>
            <a:ext cx="8534399" cy="6206836"/>
          </a:xfrm>
          <a:prstGeom prst="rect">
            <a:avLst/>
          </a:prstGeom>
        </p:spPr>
      </p:pic>
    </p:spTree>
    <p:extLst>
      <p:ext uri="{BB962C8B-B14F-4D97-AF65-F5344CB8AC3E}">
        <p14:creationId xmlns:p14="http://schemas.microsoft.com/office/powerpoint/2010/main" val="15665429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228600"/>
                <a:ext cx="8458200" cy="7709803"/>
              </a:xfrm>
              <a:prstGeom prst="rect">
                <a:avLst/>
              </a:prstGeom>
              <a:noFill/>
            </p:spPr>
            <p:txBody>
              <a:bodyPr wrap="square" rtlCol="0">
                <a:spAutoFit/>
              </a:bodyPr>
              <a:lstStyle/>
              <a:p>
                <a:r>
                  <a:rPr lang="en-US" sz="2000" dirty="0" smtClean="0"/>
                  <a:t>Main findings :</a:t>
                </a:r>
              </a:p>
              <a:p>
                <a:endParaRPr lang="en-US" sz="2000" dirty="0"/>
              </a:p>
              <a:p>
                <a:pPr marL="342900" indent="-342900">
                  <a:spcAft>
                    <a:spcPts val="600"/>
                  </a:spcAft>
                  <a:buFont typeface="Arial" panose="020B0604020202020204" pitchFamily="34" charset="0"/>
                  <a:buChar char="•"/>
                </a:pPr>
                <a:r>
                  <a:rPr lang="en-US" sz="2000" dirty="0" smtClean="0"/>
                  <a:t>The </a:t>
                </a:r>
                <a:r>
                  <a:rPr lang="en-US" sz="2000" dirty="0" err="1"/>
                  <a:t>Z</a:t>
                </a:r>
                <a:r>
                  <a:rPr lang="en-US" sz="2000" baseline="-25000" dirty="0" err="1"/>
                  <a:t>m</a:t>
                </a:r>
                <a:r>
                  <a:rPr lang="en-US" sz="2000" baseline="-25000" dirty="0"/>
                  <a:t> </a:t>
                </a:r>
                <a:r>
                  <a:rPr lang="en-US" sz="2000" dirty="0"/>
                  <a:t>test maintains the type I error rate, </a:t>
                </a:r>
                <a:r>
                  <a:rPr lang="en-US" sz="2000" dirty="0" smtClean="0"/>
                  <a:t>while naive </a:t>
                </a:r>
                <a:r>
                  <a:rPr lang="en-US" sz="2000" dirty="0" err="1"/>
                  <a:t>Z</a:t>
                </a:r>
                <a:r>
                  <a:rPr lang="en-US" sz="2000" baseline="-25000" dirty="0" err="1"/>
                  <a:t>m</a:t>
                </a:r>
                <a:r>
                  <a:rPr lang="en-US" sz="2000" dirty="0"/>
                  <a:t>(u) has an inflated error </a:t>
                </a:r>
                <a:r>
                  <a:rPr lang="en-US" sz="2000" dirty="0" smtClean="0"/>
                  <a:t>rate. </a:t>
                </a:r>
              </a:p>
              <a:p>
                <a:pPr>
                  <a:spcAft>
                    <a:spcPts val="600"/>
                  </a:spcAft>
                </a:pPr>
                <a:endParaRPr lang="en-US" sz="2000" dirty="0" smtClean="0"/>
              </a:p>
              <a:p>
                <a:pPr marL="342900" indent="-342900">
                  <a:spcAft>
                    <a:spcPts val="600"/>
                  </a:spcAft>
                  <a:buFont typeface="Arial" panose="020B0604020202020204" pitchFamily="34" charset="0"/>
                  <a:buChar char="•"/>
                </a:pPr>
                <a:r>
                  <a:rPr lang="en-US" sz="2000" dirty="0" smtClean="0"/>
                  <a:t>Under </a:t>
                </a:r>
                <a:r>
                  <a:rPr lang="en-US" sz="2000" dirty="0"/>
                  <a:t>PH, the </a:t>
                </a:r>
                <a:r>
                  <a:rPr lang="en-US" sz="2000" dirty="0" smtClean="0"/>
                  <a:t>log-rank </a:t>
                </a:r>
                <a:r>
                  <a:rPr lang="en-US" sz="2000" dirty="0"/>
                  <a:t>test has maximum power, as expected.  However the </a:t>
                </a:r>
                <a:r>
                  <a:rPr lang="en-US" sz="2000" dirty="0" err="1"/>
                  <a:t>Z</a:t>
                </a:r>
                <a:r>
                  <a:rPr lang="en-US" sz="2000" baseline="-25000" dirty="0" err="1"/>
                  <a:t>m</a:t>
                </a:r>
                <a:r>
                  <a:rPr lang="en-US" sz="2000" baseline="-25000" dirty="0"/>
                  <a:t> </a:t>
                </a:r>
                <a:r>
                  <a:rPr lang="en-US" sz="2000" dirty="0"/>
                  <a:t>test comes close with a power </a:t>
                </a:r>
                <a:r>
                  <a:rPr lang="en-US" sz="2000" dirty="0" smtClean="0"/>
                  <a:t>loss of about 2</a:t>
                </a:r>
                <a:r>
                  <a:rPr lang="en-US" sz="2000" dirty="0"/>
                  <a:t>%-3%. </a:t>
                </a:r>
                <a:r>
                  <a:rPr lang="en-US" sz="2000" dirty="0" smtClean="0"/>
                  <a:t>                               </a:t>
                </a:r>
                <a:r>
                  <a:rPr lang="en-US" sz="2000" dirty="0" smtClean="0">
                    <a:solidFill>
                      <a:srgbClr val="C00000"/>
                    </a:solidFill>
                  </a:rPr>
                  <a:t>Why?</a:t>
                </a:r>
                <a:r>
                  <a:rPr lang="en-US" sz="2000" dirty="0" smtClean="0"/>
                  <a:t> </a:t>
                </a:r>
                <a:r>
                  <a:rPr lang="en-US" sz="2000" dirty="0"/>
                  <a:t> </a:t>
                </a:r>
                <a:r>
                  <a:rPr lang="en-US" sz="2000" dirty="0" smtClean="0"/>
                  <a:t>Gill and Schumacher (1992) pointed out that weighted rank statistics should agree if the hazard ratio is constant.  The correlation among the three tests should therefore be high under PH.  In our simulations, under PH, </a:t>
                </a:r>
                <a14:m>
                  <m:oMath xmlns:m="http://schemas.openxmlformats.org/officeDocument/2006/math">
                    <m:sSub>
                      <m:sSubPr>
                        <m:ctrlPr>
                          <a:rPr lang="en-US" sz="2000" i="1">
                            <a:latin typeface="Cambria Math"/>
                          </a:rPr>
                        </m:ctrlPr>
                      </m:sSubPr>
                      <m:e>
                        <m:r>
                          <a:rPr lang="en-US" sz="2000" i="1">
                            <a:latin typeface="Cambria Math"/>
                          </a:rPr>
                          <m:t>𝑟</m:t>
                        </m:r>
                      </m:e>
                      <m:sub>
                        <m:r>
                          <a:rPr lang="en-US" sz="2000" i="1">
                            <a:latin typeface="Cambria Math"/>
                          </a:rPr>
                          <m:t>12</m:t>
                        </m:r>
                      </m:sub>
                    </m:sSub>
                  </m:oMath>
                </a14:m>
                <a:r>
                  <a:rPr lang="en-US" sz="2000" dirty="0" smtClean="0"/>
                  <a:t>, </a:t>
                </a:r>
                <a14:m>
                  <m:oMath xmlns:m="http://schemas.openxmlformats.org/officeDocument/2006/math">
                    <m:sSub>
                      <m:sSubPr>
                        <m:ctrlPr>
                          <a:rPr lang="en-US" sz="2000" i="1">
                            <a:latin typeface="Cambria Math"/>
                          </a:rPr>
                        </m:ctrlPr>
                      </m:sSubPr>
                      <m:e>
                        <m:r>
                          <a:rPr lang="en-US" sz="2000" i="1">
                            <a:latin typeface="Cambria Math"/>
                          </a:rPr>
                          <m:t>𝑟</m:t>
                        </m:r>
                      </m:e>
                      <m:sub>
                        <m:r>
                          <a:rPr lang="en-US" sz="2000" i="1">
                            <a:latin typeface="Cambria Math"/>
                          </a:rPr>
                          <m:t>1</m:t>
                        </m:r>
                        <m:r>
                          <a:rPr lang="en-US" sz="2000" b="0" i="1" smtClean="0">
                            <a:latin typeface="Cambria Math"/>
                          </a:rPr>
                          <m:t>3</m:t>
                        </m:r>
                      </m:sub>
                    </m:sSub>
                  </m:oMath>
                </a14:m>
                <a:r>
                  <a:rPr lang="en-US" sz="2000" dirty="0" smtClean="0"/>
                  <a:t>, and </a:t>
                </a:r>
                <a14:m>
                  <m:oMath xmlns:m="http://schemas.openxmlformats.org/officeDocument/2006/math">
                    <m:sSub>
                      <m:sSubPr>
                        <m:ctrlPr>
                          <a:rPr lang="en-US" sz="2000" i="1">
                            <a:latin typeface="Cambria Math"/>
                          </a:rPr>
                        </m:ctrlPr>
                      </m:sSubPr>
                      <m:e>
                        <m:r>
                          <a:rPr lang="en-US" sz="2000" i="1">
                            <a:latin typeface="Cambria Math"/>
                          </a:rPr>
                          <m:t>𝑟</m:t>
                        </m:r>
                      </m:e>
                      <m:sub>
                        <m:r>
                          <a:rPr lang="en-US" sz="2000" b="0" i="1" smtClean="0">
                            <a:latin typeface="Cambria Math"/>
                          </a:rPr>
                          <m:t>23</m:t>
                        </m:r>
                      </m:sub>
                    </m:sSub>
                  </m:oMath>
                </a14:m>
                <a:r>
                  <a:rPr lang="en-US" sz="2000" dirty="0" smtClean="0"/>
                  <a:t> averaged 0.98, 0.86, and 0.73, respectively. </a:t>
                </a:r>
              </a:p>
              <a:p>
                <a:pPr>
                  <a:spcAft>
                    <a:spcPts val="600"/>
                  </a:spcAft>
                </a:pPr>
                <a:endParaRPr lang="en-US" sz="2000" dirty="0" smtClean="0"/>
              </a:p>
              <a:p>
                <a:pPr marL="342900" indent="-342900">
                  <a:spcAft>
                    <a:spcPts val="600"/>
                  </a:spcAft>
                  <a:buFont typeface="Arial" panose="020B0604020202020204" pitchFamily="34" charset="0"/>
                  <a:buChar char="•"/>
                </a:pPr>
                <a:r>
                  <a:rPr lang="en-US" sz="2000" dirty="0" smtClean="0"/>
                  <a:t>Under </a:t>
                </a:r>
                <a:r>
                  <a:rPr lang="en-US" sz="2000" dirty="0"/>
                  <a:t>early and late difference alternatives, the </a:t>
                </a:r>
                <a:r>
                  <a:rPr lang="en-US" sz="2000" dirty="0" err="1"/>
                  <a:t>Z</a:t>
                </a:r>
                <a:r>
                  <a:rPr lang="en-US" sz="2000" baseline="-25000" dirty="0" err="1"/>
                  <a:t>m</a:t>
                </a:r>
                <a:r>
                  <a:rPr lang="en-US" sz="2000" baseline="-25000" dirty="0"/>
                  <a:t> </a:t>
                </a:r>
                <a:r>
                  <a:rPr lang="en-US" sz="2000" dirty="0"/>
                  <a:t>test provides increased </a:t>
                </a:r>
                <a:r>
                  <a:rPr lang="en-US" sz="2000" dirty="0" smtClean="0"/>
                  <a:t>power </a:t>
                </a:r>
                <a:r>
                  <a:rPr lang="en-US" sz="2000" dirty="0"/>
                  <a:t>relative to the LR test.  </a:t>
                </a:r>
                <a:endParaRPr lang="en-US" sz="2000" dirty="0" smtClean="0"/>
              </a:p>
              <a:p>
                <a:pPr>
                  <a:spcAft>
                    <a:spcPts val="600"/>
                  </a:spcAft>
                </a:pPr>
                <a:endParaRPr lang="en-US" sz="2000" dirty="0" smtClean="0"/>
              </a:p>
              <a:p>
                <a:pPr marL="342900" indent="-342900">
                  <a:spcAft>
                    <a:spcPts val="600"/>
                  </a:spcAft>
                  <a:buFont typeface="Arial" panose="020B0604020202020204" pitchFamily="34" charset="0"/>
                  <a:buChar char="•"/>
                </a:pPr>
                <a:r>
                  <a:rPr lang="en-US" sz="2000" dirty="0" smtClean="0"/>
                  <a:t>The </a:t>
                </a:r>
                <a:r>
                  <a:rPr lang="en-US" sz="2000" dirty="0"/>
                  <a:t>power </a:t>
                </a:r>
                <a:r>
                  <a:rPr lang="en-US" sz="2000" dirty="0" smtClean="0"/>
                  <a:t>loss for </a:t>
                </a:r>
                <a:r>
                  <a:rPr lang="en-US" sz="2000" dirty="0"/>
                  <a:t>the </a:t>
                </a:r>
                <a:r>
                  <a:rPr lang="en-US" sz="2000" dirty="0" err="1"/>
                  <a:t>Z</a:t>
                </a:r>
                <a:r>
                  <a:rPr lang="en-US" sz="2000" baseline="-25000" dirty="0" err="1"/>
                  <a:t>m</a:t>
                </a:r>
                <a:r>
                  <a:rPr lang="en-US" sz="2000" baseline="-25000" dirty="0"/>
                  <a:t> </a:t>
                </a:r>
                <a:r>
                  <a:rPr lang="en-US" sz="2000" dirty="0"/>
                  <a:t>test vis-à-vis the more optimally chosen test is small to moderate:  2%-9% relative to G</a:t>
                </a:r>
                <a:r>
                  <a:rPr lang="en-US" sz="2000" baseline="30000" dirty="0"/>
                  <a:t>1,0</a:t>
                </a:r>
                <a:r>
                  <a:rPr lang="en-US" sz="2000" dirty="0"/>
                  <a:t> under early difference alternatives and 1%-5% compared to G</a:t>
                </a:r>
                <a:r>
                  <a:rPr lang="en-US" sz="2000" baseline="30000" dirty="0"/>
                  <a:t>0,1</a:t>
                </a:r>
                <a:r>
                  <a:rPr lang="en-US" sz="2000" dirty="0"/>
                  <a:t> under late difference alternatives</a:t>
                </a:r>
                <a:r>
                  <a:rPr lang="en-US" sz="2000" dirty="0" smtClean="0"/>
                  <a:t>.</a:t>
                </a:r>
              </a:p>
              <a:p>
                <a:pPr>
                  <a:spcAft>
                    <a:spcPts val="600"/>
                  </a:spcAft>
                </a:pPr>
                <a:endParaRPr lang="en-US" sz="2000" dirty="0" smtClean="0"/>
              </a:p>
              <a:p>
                <a:pPr>
                  <a:spcAft>
                    <a:spcPts val="600"/>
                  </a:spcAft>
                </a:pPr>
                <a:endParaRPr lang="en-US" sz="2000" dirty="0" smtClean="0"/>
              </a:p>
              <a:p>
                <a:pPr marL="342900" indent="-342900">
                  <a:spcAft>
                    <a:spcPts val="600"/>
                  </a:spcAft>
                  <a:buFont typeface="Arial" panose="020B0604020202020204" pitchFamily="34" charset="0"/>
                  <a:buChar char="•"/>
                </a:pPr>
                <a:endParaRPr lang="en-US" sz="2000" dirty="0" smtClean="0"/>
              </a:p>
              <a:p>
                <a:endParaRPr lang="en-US" sz="2000" dirty="0"/>
              </a:p>
            </p:txBody>
          </p:sp>
        </mc:Choice>
        <mc:Fallback xmlns="">
          <p:sp>
            <p:nvSpPr>
              <p:cNvPr id="2" name="TextBox 1"/>
              <p:cNvSpPr txBox="1">
                <a:spLocks noRot="1" noChangeAspect="1" noMove="1" noResize="1" noEditPoints="1" noAdjustHandles="1" noChangeArrowheads="1" noChangeShapeType="1" noTextEdit="1"/>
              </p:cNvSpPr>
              <p:nvPr/>
            </p:nvSpPr>
            <p:spPr>
              <a:xfrm>
                <a:off x="228600" y="228600"/>
                <a:ext cx="8458200" cy="7709803"/>
              </a:xfrm>
              <a:prstGeom prst="rect">
                <a:avLst/>
              </a:prstGeom>
              <a:blipFill rotWithShape="1">
                <a:blip r:embed="rId3"/>
                <a:stretch>
                  <a:fillRect l="-793" t="-396" r="-1226"/>
                </a:stretch>
              </a:blipFill>
            </p:spPr>
            <p:txBody>
              <a:bodyPr/>
              <a:lstStyle/>
              <a:p>
                <a:r>
                  <a:rPr lang="en-US">
                    <a:noFill/>
                  </a:rPr>
                  <a:t> </a:t>
                </a:r>
              </a:p>
            </p:txBody>
          </p:sp>
        </mc:Fallback>
      </mc:AlternateContent>
    </p:spTree>
    <p:extLst>
      <p:ext uri="{BB962C8B-B14F-4D97-AF65-F5344CB8AC3E}">
        <p14:creationId xmlns:p14="http://schemas.microsoft.com/office/powerpoint/2010/main" val="23057139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827" y="457200"/>
            <a:ext cx="8001000" cy="4939814"/>
          </a:xfrm>
          <a:prstGeom prst="rect">
            <a:avLst/>
          </a:prstGeom>
        </p:spPr>
        <p:txBody>
          <a:bodyPr wrap="square">
            <a:spAutoFit/>
          </a:bodyPr>
          <a:lstStyle/>
          <a:p>
            <a:pPr>
              <a:spcBef>
                <a:spcPts val="600"/>
              </a:spcBef>
              <a:spcAft>
                <a:spcPts val="1800"/>
              </a:spcAft>
            </a:pPr>
            <a:r>
              <a:rPr lang="en-US" sz="2000" dirty="0" smtClean="0"/>
              <a:t>Additional observations:</a:t>
            </a:r>
            <a:endParaRPr lang="en-US" sz="2000" i="1" dirty="0" smtClean="0"/>
          </a:p>
          <a:p>
            <a:pPr marL="342900" indent="-342900">
              <a:spcAft>
                <a:spcPts val="600"/>
              </a:spcAft>
              <a:buFont typeface="Arial" panose="020B0604020202020204" pitchFamily="34" charset="0"/>
              <a:buChar char="•"/>
            </a:pPr>
            <a:r>
              <a:rPr lang="en-US" sz="2000" dirty="0" smtClean="0"/>
              <a:t>The </a:t>
            </a:r>
            <a:r>
              <a:rPr lang="en-US" sz="2000" dirty="0"/>
              <a:t>G</a:t>
            </a:r>
            <a:r>
              <a:rPr lang="en-US" sz="2000" baseline="30000" dirty="0"/>
              <a:t>0,1</a:t>
            </a:r>
            <a:r>
              <a:rPr lang="en-US" sz="2000" dirty="0"/>
              <a:t> test can have very low power under </a:t>
            </a:r>
            <a:r>
              <a:rPr lang="en-US" sz="2000" i="1" dirty="0"/>
              <a:t>early</a:t>
            </a:r>
            <a:r>
              <a:rPr lang="en-US" sz="2000" dirty="0"/>
              <a:t> difference alternatives. This is because it not only places more weight where the difference between the curves is least, but also where the variance is higher due to the censoring.  </a:t>
            </a:r>
            <a:endParaRPr lang="en-US" sz="2000" dirty="0" smtClean="0"/>
          </a:p>
          <a:p>
            <a:pPr>
              <a:spcAft>
                <a:spcPts val="600"/>
              </a:spcAft>
            </a:pPr>
            <a:endParaRPr lang="en-US" sz="2000" dirty="0"/>
          </a:p>
          <a:p>
            <a:pPr marL="342900" indent="-342900">
              <a:spcAft>
                <a:spcPts val="600"/>
              </a:spcAft>
              <a:buFont typeface="Arial" panose="020B0604020202020204" pitchFamily="34" charset="0"/>
              <a:buChar char="•"/>
            </a:pPr>
            <a:r>
              <a:rPr lang="en-US" sz="2000" dirty="0"/>
              <a:t>T</a:t>
            </a:r>
            <a:r>
              <a:rPr lang="en-US" sz="2000" dirty="0" smtClean="0"/>
              <a:t>he </a:t>
            </a:r>
            <a:r>
              <a:rPr lang="en-US" sz="2000" dirty="0"/>
              <a:t>G</a:t>
            </a:r>
            <a:r>
              <a:rPr lang="en-US" sz="2000" baseline="30000" dirty="0"/>
              <a:t>1,0</a:t>
            </a:r>
            <a:r>
              <a:rPr lang="en-US" sz="2000" dirty="0"/>
              <a:t> test under </a:t>
            </a:r>
            <a:r>
              <a:rPr lang="en-US" sz="2000" i="1" dirty="0"/>
              <a:t>late</a:t>
            </a:r>
            <a:r>
              <a:rPr lang="en-US" sz="2000" dirty="0"/>
              <a:t> difference alternatives exhibits an appreciable but less dramatic drop in power</a:t>
            </a:r>
            <a:r>
              <a:rPr lang="en-US" sz="2000" dirty="0" smtClean="0"/>
              <a:t>.</a:t>
            </a:r>
          </a:p>
          <a:p>
            <a:pPr marL="342900" indent="-342900">
              <a:spcAft>
                <a:spcPts val="600"/>
              </a:spcAft>
              <a:buFont typeface="Arial" panose="020B0604020202020204" pitchFamily="34" charset="0"/>
              <a:buChar char="•"/>
            </a:pPr>
            <a:endParaRPr lang="en-US" sz="2000" dirty="0"/>
          </a:p>
          <a:p>
            <a:pPr marL="342900" indent="-342900">
              <a:spcAft>
                <a:spcPts val="600"/>
              </a:spcAft>
              <a:buFont typeface="Arial" panose="020B0604020202020204" pitchFamily="34" charset="0"/>
              <a:buChar char="•"/>
            </a:pPr>
            <a:r>
              <a:rPr lang="en-US" sz="2000" dirty="0"/>
              <a:t>The </a:t>
            </a:r>
            <a:r>
              <a:rPr lang="en-US" sz="2000" b="1" dirty="0" err="1"/>
              <a:t>verswlr</a:t>
            </a:r>
            <a:r>
              <a:rPr lang="en-US" sz="2000" dirty="0"/>
              <a:t> procedure </a:t>
            </a:r>
            <a:r>
              <a:rPr lang="en-US" sz="2000" dirty="0" smtClean="0"/>
              <a:t>uses the maximum </a:t>
            </a:r>
            <a:r>
              <a:rPr lang="en-US" sz="2000" dirty="0"/>
              <a:t>of G</a:t>
            </a:r>
            <a:r>
              <a:rPr lang="en-US" sz="2000" baseline="30000" dirty="0"/>
              <a:t>0,0</a:t>
            </a:r>
            <a:r>
              <a:rPr lang="en-US" sz="2000" dirty="0"/>
              <a:t>, G</a:t>
            </a:r>
            <a:r>
              <a:rPr lang="en-US" sz="2000" baseline="30000" dirty="0"/>
              <a:t>1,0</a:t>
            </a:r>
            <a:r>
              <a:rPr lang="en-US" sz="2000" dirty="0"/>
              <a:t>, and </a:t>
            </a:r>
            <a:r>
              <a:rPr lang="en-US" sz="2000" dirty="0" smtClean="0"/>
              <a:t>G</a:t>
            </a:r>
            <a:r>
              <a:rPr lang="en-US" sz="2000" baseline="30000" dirty="0" smtClean="0"/>
              <a:t>0,1</a:t>
            </a:r>
            <a:r>
              <a:rPr lang="en-US" sz="2000" dirty="0" smtClean="0"/>
              <a:t> tests </a:t>
            </a:r>
            <a:r>
              <a:rPr lang="en-US" sz="2000" dirty="0"/>
              <a:t>as its default, but allows the user to specify other members from the </a:t>
            </a:r>
            <a:r>
              <a:rPr lang="en-US" sz="2000" dirty="0" err="1"/>
              <a:t>G</a:t>
            </a:r>
            <a:r>
              <a:rPr lang="en-US" sz="2000" baseline="30000" dirty="0" err="1"/>
              <a:t>ρ</a:t>
            </a:r>
            <a:r>
              <a:rPr lang="en-US" sz="2000" baseline="30000" dirty="0"/>
              <a:t>,</a:t>
            </a:r>
            <a:r>
              <a:rPr lang="en-US" sz="2000" baseline="30000" dirty="0">
                <a:sym typeface="Symbol"/>
              </a:rPr>
              <a:t></a:t>
            </a:r>
            <a:r>
              <a:rPr lang="en-US" sz="2000" dirty="0"/>
              <a:t> </a:t>
            </a:r>
            <a:r>
              <a:rPr lang="en-US" sz="2000" dirty="0" smtClean="0"/>
              <a:t>family.  However, </a:t>
            </a:r>
            <a:r>
              <a:rPr lang="en-US" sz="2000" dirty="0"/>
              <a:t>the three tests should be </a:t>
            </a:r>
            <a:r>
              <a:rPr lang="en-US" sz="2000" dirty="0" smtClean="0"/>
              <a:t>specified </a:t>
            </a:r>
            <a:r>
              <a:rPr lang="en-US" sz="2000" i="1" dirty="0" smtClean="0"/>
              <a:t>a </a:t>
            </a:r>
            <a:r>
              <a:rPr lang="en-US" sz="2000" i="1" dirty="0"/>
              <a:t>priori</a:t>
            </a:r>
            <a:r>
              <a:rPr lang="en-US" sz="2000" dirty="0"/>
              <a:t>.  If they are selected after inspection of the survival curves, inflation of the type I error can occur.</a:t>
            </a:r>
          </a:p>
        </p:txBody>
      </p:sp>
    </p:spTree>
    <p:extLst>
      <p:ext uri="{BB962C8B-B14F-4D97-AF65-F5344CB8AC3E}">
        <p14:creationId xmlns:p14="http://schemas.microsoft.com/office/powerpoint/2010/main" val="2342438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1180" y="381000"/>
            <a:ext cx="8458200" cy="5940088"/>
          </a:xfrm>
          <a:prstGeom prst="rect">
            <a:avLst/>
          </a:prstGeom>
          <a:noFill/>
        </p:spPr>
        <p:txBody>
          <a:bodyPr wrap="square" rtlCol="0">
            <a:spAutoFit/>
          </a:bodyPr>
          <a:lstStyle/>
          <a:p>
            <a:r>
              <a:rPr lang="en-US" sz="2000" dirty="0" smtClean="0">
                <a:solidFill>
                  <a:srgbClr val="C00000"/>
                </a:solidFill>
              </a:rPr>
              <a:t>SUMMARY</a:t>
            </a:r>
            <a:endParaRPr lang="en-US" sz="2000" dirty="0" smtClean="0"/>
          </a:p>
          <a:p>
            <a:pPr marL="342900" indent="-342900">
              <a:spcBef>
                <a:spcPct val="50000"/>
              </a:spcBef>
              <a:buFont typeface="Arial" panose="020B0604020202020204" pitchFamily="34" charset="0"/>
              <a:buChar char="•"/>
            </a:pPr>
            <a:r>
              <a:rPr lang="en-US" altLang="ja-JP" sz="2000" dirty="0" smtClean="0">
                <a:ea typeface="ＭＳ Ｐゴシック" pitchFamily="34" charset="-128"/>
              </a:rPr>
              <a:t>Versatile weighted log-rank tests were developed to provide reasonably good power under PH as well as non-PH alternatives. </a:t>
            </a:r>
          </a:p>
          <a:p>
            <a:pPr marL="342900" indent="-342900">
              <a:spcBef>
                <a:spcPct val="50000"/>
              </a:spcBef>
              <a:buFont typeface="Arial" panose="020B0604020202020204" pitchFamily="34" charset="0"/>
              <a:buChar char="•"/>
            </a:pPr>
            <a:r>
              <a:rPr lang="en-US" altLang="ja-JP" sz="2000" dirty="0" smtClean="0">
                <a:ea typeface="ＭＳ Ｐゴシック" pitchFamily="34" charset="-128"/>
              </a:rPr>
              <a:t>However, they are seldom used in practice (as far as I have seen).</a:t>
            </a:r>
          </a:p>
          <a:p>
            <a:pPr marL="342900" indent="-342900">
              <a:spcBef>
                <a:spcPct val="50000"/>
              </a:spcBef>
              <a:buFont typeface="Arial" panose="020B0604020202020204" pitchFamily="34" charset="0"/>
              <a:buChar char="•"/>
            </a:pPr>
            <a:r>
              <a:rPr lang="en-US" altLang="ja-JP" sz="2000" dirty="0" smtClean="0">
                <a:ea typeface="ＭＳ Ｐゴシック" pitchFamily="34" charset="-128"/>
              </a:rPr>
              <a:t>Simulation results indicate that the </a:t>
            </a:r>
            <a:r>
              <a:rPr lang="en-US" altLang="ja-JP" sz="2000" dirty="0" err="1" smtClean="0">
                <a:ea typeface="ＭＳ Ｐゴシック" pitchFamily="34" charset="-128"/>
              </a:rPr>
              <a:t>Z</a:t>
            </a:r>
            <a:r>
              <a:rPr lang="en-US" altLang="ja-JP" sz="2000" baseline="-25000" dirty="0" err="1" smtClean="0">
                <a:ea typeface="ＭＳ Ｐゴシック" pitchFamily="34" charset="-128"/>
              </a:rPr>
              <a:t>m</a:t>
            </a:r>
            <a:r>
              <a:rPr lang="en-US" altLang="ja-JP" sz="2000" dirty="0" smtClean="0">
                <a:ea typeface="ＭＳ Ｐゴシック" pitchFamily="34" charset="-128"/>
              </a:rPr>
              <a:t> test examined here maintains the type I error rate, provides increased power relative to the LR test under early difference and late difference alternatives, and is associated with only a small to moderate power loss relative to the more optimally chosen test. </a:t>
            </a:r>
          </a:p>
          <a:p>
            <a:pPr marL="342900" indent="-342900">
              <a:spcBef>
                <a:spcPct val="50000"/>
              </a:spcBef>
              <a:buFont typeface="Arial" panose="020B0604020202020204" pitchFamily="34" charset="0"/>
              <a:buChar char="•"/>
            </a:pPr>
            <a:r>
              <a:rPr lang="en-US" altLang="en-US" sz="2000" dirty="0" smtClean="0"/>
              <a:t>From a design standpoint, one could increase the sample size by a modest amount (set the power at 85% rather than 80%, say, for a LR test) and use </a:t>
            </a:r>
            <a:r>
              <a:rPr lang="en-US" altLang="ja-JP" sz="2000" dirty="0" err="1">
                <a:ea typeface="ＭＳ Ｐゴシック" pitchFamily="34" charset="-128"/>
              </a:rPr>
              <a:t>Z</a:t>
            </a:r>
            <a:r>
              <a:rPr lang="en-US" altLang="ja-JP" sz="2000" baseline="-25000" dirty="0" err="1">
                <a:ea typeface="ＭＳ Ｐゴシック" pitchFamily="34" charset="-128"/>
              </a:rPr>
              <a:t>m</a:t>
            </a:r>
            <a:r>
              <a:rPr lang="en-US" altLang="en-US" sz="2000" dirty="0" smtClean="0"/>
              <a:t> at time of analysis in order to provide “insurance” against non-PH alternatives.</a:t>
            </a:r>
          </a:p>
          <a:p>
            <a:pPr marL="342900" indent="-342900">
              <a:spcBef>
                <a:spcPct val="50000"/>
              </a:spcBef>
              <a:buFont typeface="Arial" panose="020B0604020202020204" pitchFamily="34" charset="0"/>
              <a:buChar char="•"/>
            </a:pPr>
            <a:r>
              <a:rPr lang="en-US" sz="2000" dirty="0"/>
              <a:t>Alternatively, simulations could be conducted under different scenarios to determine the sample size needed for any desired level of </a:t>
            </a:r>
            <a:r>
              <a:rPr lang="en-US" sz="2000" dirty="0" smtClean="0"/>
              <a:t>power (easy to accomplish with the </a:t>
            </a:r>
            <a:r>
              <a:rPr lang="en-US" sz="2000" b="1" dirty="0" err="1" smtClean="0"/>
              <a:t>verwslr</a:t>
            </a:r>
            <a:r>
              <a:rPr lang="en-US" sz="2000" dirty="0" smtClean="0"/>
              <a:t> command).                   </a:t>
            </a:r>
          </a:p>
          <a:p>
            <a:pPr>
              <a:spcBef>
                <a:spcPct val="50000"/>
              </a:spcBef>
            </a:pPr>
            <a:endParaRPr lang="en-US" sz="2000" dirty="0"/>
          </a:p>
        </p:txBody>
      </p:sp>
    </p:spTree>
    <p:extLst>
      <p:ext uri="{BB962C8B-B14F-4D97-AF65-F5344CB8AC3E}">
        <p14:creationId xmlns:p14="http://schemas.microsoft.com/office/powerpoint/2010/main" val="94845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3552" y="5686019"/>
            <a:ext cx="8839200" cy="861774"/>
          </a:xfrm>
          <a:prstGeom prst="rect">
            <a:avLst/>
          </a:prstGeom>
          <a:noFill/>
        </p:spPr>
        <p:txBody>
          <a:bodyPr wrap="square" rtlCol="0">
            <a:spAutoFit/>
          </a:bodyPr>
          <a:lstStyle/>
          <a:p>
            <a:pPr>
              <a:spcAft>
                <a:spcPts val="1200"/>
              </a:spcAft>
            </a:pPr>
            <a:r>
              <a:rPr lang="en-US" sz="2000" dirty="0" smtClean="0"/>
              <a:t>Blue:  Sequential (n=20)    Red:  Concurrent (n=23)</a:t>
            </a:r>
          </a:p>
          <a:p>
            <a:pPr>
              <a:spcAft>
                <a:spcPts val="1200"/>
              </a:spcAft>
            </a:pPr>
            <a:r>
              <a:rPr lang="en-US" sz="2000" dirty="0" smtClean="0"/>
              <a:t>The large difference is hard to ignore, but should the p-value have been adjusted?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422911"/>
            <a:ext cx="7315200" cy="5320146"/>
          </a:xfrm>
          <a:prstGeom prst="rect">
            <a:avLst/>
          </a:prstGeom>
        </p:spPr>
      </p:pic>
      <p:sp>
        <p:nvSpPr>
          <p:cNvPr id="5" name="TextBox 4"/>
          <p:cNvSpPr txBox="1"/>
          <p:nvPr/>
        </p:nvSpPr>
        <p:spPr>
          <a:xfrm>
            <a:off x="470338" y="33311"/>
            <a:ext cx="6629400" cy="400110"/>
          </a:xfrm>
          <a:prstGeom prst="rect">
            <a:avLst/>
          </a:prstGeom>
          <a:noFill/>
        </p:spPr>
        <p:txBody>
          <a:bodyPr wrap="square" rtlCol="0">
            <a:spAutoFit/>
          </a:bodyPr>
          <a:lstStyle/>
          <a:p>
            <a:r>
              <a:rPr lang="en-US" sz="2000" dirty="0" smtClean="0"/>
              <a:t>Kaplan-Meier </a:t>
            </a:r>
            <a:r>
              <a:rPr lang="en-US" sz="2000" dirty="0"/>
              <a:t>E</a:t>
            </a:r>
            <a:r>
              <a:rPr lang="en-US" sz="2000" dirty="0" smtClean="0"/>
              <a:t>stimates of </a:t>
            </a:r>
            <a:r>
              <a:rPr lang="en-US" sz="2000" dirty="0"/>
              <a:t>O</a:t>
            </a:r>
            <a:r>
              <a:rPr lang="en-US" sz="2000" dirty="0" smtClean="0"/>
              <a:t>verall </a:t>
            </a:r>
            <a:r>
              <a:rPr lang="en-US" sz="2000" dirty="0"/>
              <a:t>S</a:t>
            </a:r>
            <a:r>
              <a:rPr lang="en-US" sz="2000" dirty="0" smtClean="0"/>
              <a:t>urvival</a:t>
            </a:r>
            <a:endParaRPr lang="en-US" sz="2000" dirty="0"/>
          </a:p>
        </p:txBody>
      </p:sp>
      <p:sp>
        <p:nvSpPr>
          <p:cNvPr id="2" name="Rectangle 1"/>
          <p:cNvSpPr/>
          <p:nvPr/>
        </p:nvSpPr>
        <p:spPr>
          <a:xfrm>
            <a:off x="4853152" y="762000"/>
            <a:ext cx="2811860" cy="369332"/>
          </a:xfrm>
          <a:prstGeom prst="rect">
            <a:avLst/>
          </a:prstGeom>
        </p:spPr>
        <p:txBody>
          <a:bodyPr wrap="none">
            <a:spAutoFit/>
          </a:bodyPr>
          <a:lstStyle/>
          <a:p>
            <a:r>
              <a:rPr lang="en-US" dirty="0" smtClean="0"/>
              <a:t>Prentice-Wilcoxon </a:t>
            </a:r>
            <a:r>
              <a:rPr lang="en-US" dirty="0"/>
              <a:t>p=0.045</a:t>
            </a:r>
          </a:p>
        </p:txBody>
      </p:sp>
    </p:spTree>
    <p:extLst>
      <p:ext uri="{BB962C8B-B14F-4D97-AF65-F5344CB8AC3E}">
        <p14:creationId xmlns:p14="http://schemas.microsoft.com/office/powerpoint/2010/main" val="1343265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 y="228600"/>
            <a:ext cx="8610600" cy="6540252"/>
          </a:xfrm>
          <a:prstGeom prst="rect">
            <a:avLst/>
          </a:prstGeom>
          <a:noFill/>
        </p:spPr>
        <p:txBody>
          <a:bodyPr wrap="square" rtlCol="0">
            <a:spAutoFit/>
          </a:bodyPr>
          <a:lstStyle/>
          <a:p>
            <a:pPr>
              <a:spcAft>
                <a:spcPts val="600"/>
              </a:spcAft>
            </a:pPr>
            <a:r>
              <a:rPr lang="en-US" b="1" dirty="0" smtClean="0"/>
              <a:t>References:</a:t>
            </a:r>
            <a:endParaRPr lang="en-US" dirty="0" smtClean="0"/>
          </a:p>
          <a:p>
            <a:pPr>
              <a:spcAft>
                <a:spcPts val="1000"/>
              </a:spcAft>
            </a:pPr>
            <a:r>
              <a:rPr lang="en-US" sz="1600" dirty="0" err="1"/>
              <a:t>Drezner</a:t>
            </a:r>
            <a:r>
              <a:rPr lang="en-US" sz="1600" dirty="0"/>
              <a:t>, Z. 1994.  Computation of the </a:t>
            </a:r>
            <a:r>
              <a:rPr lang="en-US" sz="1600" dirty="0" err="1"/>
              <a:t>trivariate</a:t>
            </a:r>
            <a:r>
              <a:rPr lang="en-US" sz="1600" dirty="0"/>
              <a:t> normal integral.  </a:t>
            </a:r>
            <a:r>
              <a:rPr lang="en-US" sz="1600" i="1" dirty="0"/>
              <a:t>Mathematics of Computation</a:t>
            </a:r>
            <a:r>
              <a:rPr lang="en-US" sz="1600" dirty="0"/>
              <a:t> 62:289-294. </a:t>
            </a:r>
          </a:p>
          <a:p>
            <a:pPr>
              <a:spcAft>
                <a:spcPts val="1000"/>
              </a:spcAft>
            </a:pPr>
            <a:r>
              <a:rPr lang="en-US" sz="1600" dirty="0" err="1"/>
              <a:t>Efron</a:t>
            </a:r>
            <a:r>
              <a:rPr lang="en-US" sz="1600" dirty="0"/>
              <a:t>, B. 1988. Logistic regression, survival analysis, and the Kaplan-Meier curve.  </a:t>
            </a:r>
            <a:r>
              <a:rPr lang="en-US" sz="1600" i="1" dirty="0"/>
              <a:t>Journal of the American Statistical Association</a:t>
            </a:r>
            <a:r>
              <a:rPr lang="en-US" sz="1600" dirty="0"/>
              <a:t> 83:414-435</a:t>
            </a:r>
            <a:r>
              <a:rPr lang="en-US" sz="1600" dirty="0" smtClean="0"/>
              <a:t>.</a:t>
            </a:r>
            <a:endParaRPr lang="en-US" sz="1600" dirty="0"/>
          </a:p>
          <a:p>
            <a:pPr>
              <a:spcAft>
                <a:spcPts val="1000"/>
              </a:spcAft>
            </a:pPr>
            <a:r>
              <a:rPr lang="en-US" sz="1600" dirty="0"/>
              <a:t>Fleming, T.R., </a:t>
            </a:r>
            <a:r>
              <a:rPr lang="en-US" sz="1600" dirty="0" smtClean="0"/>
              <a:t>Harrington</a:t>
            </a:r>
            <a:r>
              <a:rPr lang="en-US" sz="1600" dirty="0"/>
              <a:t>, D.P. 1991. </a:t>
            </a:r>
            <a:r>
              <a:rPr lang="en-US" sz="1600" i="1" dirty="0"/>
              <a:t>Counting Processes and Survival Analysis.</a:t>
            </a:r>
            <a:r>
              <a:rPr lang="en-US" sz="1600" dirty="0"/>
              <a:t> New York: Wiley</a:t>
            </a:r>
            <a:r>
              <a:rPr lang="en-US" sz="1600" dirty="0" smtClean="0"/>
              <a:t>.</a:t>
            </a:r>
          </a:p>
          <a:p>
            <a:pPr>
              <a:spcAft>
                <a:spcPts val="1000"/>
              </a:spcAft>
            </a:pPr>
            <a:r>
              <a:rPr lang="en-US" sz="1600" dirty="0" smtClean="0"/>
              <a:t>Gill R., Schumacher M. 1987.  A simple test of the proportional hazards assumption.  </a:t>
            </a:r>
            <a:r>
              <a:rPr lang="en-US" sz="1600" i="1" dirty="0" err="1" smtClean="0"/>
              <a:t>Biometrika</a:t>
            </a:r>
            <a:r>
              <a:rPr lang="en-US" sz="1600" dirty="0" smtClean="0"/>
              <a:t> 74:289-300.</a:t>
            </a:r>
          </a:p>
          <a:p>
            <a:pPr>
              <a:spcAft>
                <a:spcPts val="1000"/>
              </a:spcAft>
            </a:pPr>
            <a:r>
              <a:rPr lang="en-US" sz="1600" dirty="0" smtClean="0">
                <a:solidFill>
                  <a:srgbClr val="C00000"/>
                </a:solidFill>
              </a:rPr>
              <a:t>Karrison, TG. </a:t>
            </a:r>
            <a:r>
              <a:rPr lang="en-US" sz="1600" dirty="0">
                <a:solidFill>
                  <a:srgbClr val="C00000"/>
                </a:solidFill>
              </a:rPr>
              <a:t>Versatile tests for comparing survival curves based on weighted </a:t>
            </a:r>
            <a:r>
              <a:rPr lang="en-US" sz="1600" dirty="0" err="1">
                <a:solidFill>
                  <a:srgbClr val="C00000"/>
                </a:solidFill>
              </a:rPr>
              <a:t>logrank</a:t>
            </a:r>
            <a:r>
              <a:rPr lang="en-US" sz="1600" dirty="0">
                <a:solidFill>
                  <a:srgbClr val="C00000"/>
                </a:solidFill>
              </a:rPr>
              <a:t> </a:t>
            </a:r>
            <a:r>
              <a:rPr lang="en-US" sz="1600" dirty="0" smtClean="0">
                <a:solidFill>
                  <a:srgbClr val="C00000"/>
                </a:solidFill>
              </a:rPr>
              <a:t>statistics.  The </a:t>
            </a:r>
            <a:r>
              <a:rPr lang="en-US" sz="1600" i="1" dirty="0" smtClean="0">
                <a:solidFill>
                  <a:srgbClr val="C00000"/>
                </a:solidFill>
              </a:rPr>
              <a:t>Stata Journal</a:t>
            </a:r>
            <a:r>
              <a:rPr lang="en-US" sz="1600" dirty="0" smtClean="0">
                <a:solidFill>
                  <a:srgbClr val="C00000"/>
                </a:solidFill>
              </a:rPr>
              <a:t>, in press.</a:t>
            </a:r>
            <a:endParaRPr lang="en-US" sz="1600" dirty="0">
              <a:solidFill>
                <a:srgbClr val="C00000"/>
              </a:solidFill>
            </a:endParaRPr>
          </a:p>
          <a:p>
            <a:pPr>
              <a:spcAft>
                <a:spcPts val="1000"/>
              </a:spcAft>
            </a:pPr>
            <a:r>
              <a:rPr lang="en-US" sz="1600" dirty="0" smtClean="0"/>
              <a:t>Lee</a:t>
            </a:r>
            <a:r>
              <a:rPr lang="en-US" sz="1600" dirty="0"/>
              <a:t>, J.W. 1996. Some versatile tests based on the simultaneous use of weighted log-rank statistics. </a:t>
            </a:r>
            <a:r>
              <a:rPr lang="en-US" sz="1600" i="1" dirty="0"/>
              <a:t>Biometrics</a:t>
            </a:r>
            <a:r>
              <a:rPr lang="en-US" sz="1600" dirty="0"/>
              <a:t> 52:721-725</a:t>
            </a:r>
            <a:r>
              <a:rPr lang="en-US" sz="1600" dirty="0" smtClean="0"/>
              <a:t>.</a:t>
            </a:r>
            <a:endParaRPr lang="en-US" sz="1600" dirty="0"/>
          </a:p>
          <a:p>
            <a:pPr>
              <a:spcAft>
                <a:spcPts val="1000"/>
              </a:spcAft>
            </a:pPr>
            <a:r>
              <a:rPr lang="en-US" sz="1600" dirty="0"/>
              <a:t>Lee, S-H. 2007. On the versatility of the combination of the weighted log-rank statistics. </a:t>
            </a:r>
            <a:r>
              <a:rPr lang="en-US" sz="1600" i="1" dirty="0"/>
              <a:t>Computational Statistics &amp; Data Analysis</a:t>
            </a:r>
            <a:r>
              <a:rPr lang="en-US" sz="1600" dirty="0"/>
              <a:t> 51:6557-6564</a:t>
            </a:r>
            <a:r>
              <a:rPr lang="en-US" sz="1600" dirty="0" smtClean="0"/>
              <a:t>.</a:t>
            </a:r>
          </a:p>
          <a:p>
            <a:pPr>
              <a:spcAft>
                <a:spcPts val="1000"/>
              </a:spcAft>
            </a:pPr>
            <a:r>
              <a:rPr lang="en-US" sz="1600" dirty="0" smtClean="0"/>
              <a:t>Maitland ML, Levine MR, </a:t>
            </a:r>
            <a:r>
              <a:rPr lang="en-US" sz="1600" dirty="0" err="1" smtClean="0"/>
              <a:t>Lacouture</a:t>
            </a:r>
            <a:r>
              <a:rPr lang="en-US" sz="1600" dirty="0" smtClean="0"/>
              <a:t> ME, et al. 2014.  Evaluation of a novel rash scale and a serum proteomic predictor in a randomized phase II trial of sequential or concurrent </a:t>
            </a:r>
            <a:r>
              <a:rPr lang="en-US" sz="1600" dirty="0" err="1" smtClean="0"/>
              <a:t>cetuximab</a:t>
            </a:r>
            <a:r>
              <a:rPr lang="en-US" sz="1600" dirty="0" smtClean="0"/>
              <a:t> and </a:t>
            </a:r>
            <a:r>
              <a:rPr lang="en-US" sz="1600" dirty="0" err="1" smtClean="0"/>
              <a:t>pemetrexed</a:t>
            </a:r>
            <a:r>
              <a:rPr lang="en-US" sz="1600" dirty="0" smtClean="0"/>
              <a:t> in previously treated non-small cell lung cancer.  BMC Cancer 14:1-10.</a:t>
            </a:r>
            <a:endParaRPr lang="en-US" sz="1600" dirty="0"/>
          </a:p>
          <a:p>
            <a:pPr>
              <a:spcAft>
                <a:spcPts val="1000"/>
              </a:spcAft>
            </a:pPr>
            <a:r>
              <a:rPr lang="en-US" sz="1600" dirty="0" err="1"/>
              <a:t>Stablein</a:t>
            </a:r>
            <a:r>
              <a:rPr lang="en-US" sz="1600" dirty="0"/>
              <a:t>, D. M., Carter, W. H. Jr., and Novak, J.W. 1981. Analysis of survival data with </a:t>
            </a:r>
            <a:r>
              <a:rPr lang="en-US" sz="1600" dirty="0" err="1"/>
              <a:t>nonproportional</a:t>
            </a:r>
            <a:r>
              <a:rPr lang="en-US" sz="1600" dirty="0"/>
              <a:t> hazard </a:t>
            </a:r>
            <a:r>
              <a:rPr lang="en-US" sz="1600" dirty="0" smtClean="0"/>
              <a:t>functions</a:t>
            </a:r>
            <a:r>
              <a:rPr lang="en-US" sz="1600" dirty="0"/>
              <a:t>. </a:t>
            </a:r>
            <a:r>
              <a:rPr lang="en-US" sz="1600" i="1" dirty="0"/>
              <a:t>Controlled Clinical Trials</a:t>
            </a:r>
            <a:r>
              <a:rPr lang="en-US" sz="1600" dirty="0"/>
              <a:t> 2:149-159.</a:t>
            </a:r>
          </a:p>
          <a:p>
            <a:pPr>
              <a:spcAft>
                <a:spcPts val="600"/>
              </a:spcAft>
            </a:pPr>
            <a:r>
              <a:rPr lang="en-US" sz="1400" dirty="0"/>
              <a:t> </a:t>
            </a:r>
          </a:p>
          <a:p>
            <a:pPr>
              <a:spcAft>
                <a:spcPts val="600"/>
              </a:spcAft>
            </a:pPr>
            <a:endParaRPr lang="en-US" sz="1400" dirty="0"/>
          </a:p>
        </p:txBody>
      </p:sp>
    </p:spTree>
    <p:extLst>
      <p:ext uri="{BB962C8B-B14F-4D97-AF65-F5344CB8AC3E}">
        <p14:creationId xmlns:p14="http://schemas.microsoft.com/office/powerpoint/2010/main" val="31055333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2576912"/>
            <a:ext cx="3810000" cy="400110"/>
          </a:xfrm>
          <a:prstGeom prst="rect">
            <a:avLst/>
          </a:prstGeom>
          <a:noFill/>
        </p:spPr>
        <p:txBody>
          <a:bodyPr wrap="square" rtlCol="0">
            <a:spAutoFit/>
          </a:bodyPr>
          <a:lstStyle/>
          <a:p>
            <a:r>
              <a:rPr lang="en-US" sz="2000" dirty="0" smtClean="0"/>
              <a:t>Thank you for your attention!</a:t>
            </a:r>
            <a:endParaRPr lang="en-US" sz="2000" dirty="0"/>
          </a:p>
        </p:txBody>
      </p:sp>
    </p:spTree>
    <p:extLst>
      <p:ext uri="{BB962C8B-B14F-4D97-AF65-F5344CB8AC3E}">
        <p14:creationId xmlns:p14="http://schemas.microsoft.com/office/powerpoint/2010/main" val="2774845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607" y="457200"/>
            <a:ext cx="7848600" cy="4647426"/>
          </a:xfrm>
          <a:prstGeom prst="rect">
            <a:avLst/>
          </a:prstGeom>
          <a:noFill/>
        </p:spPr>
        <p:txBody>
          <a:bodyPr wrap="square" rtlCol="0">
            <a:spAutoFit/>
          </a:bodyPr>
          <a:lstStyle/>
          <a:p>
            <a:pPr algn="ctr"/>
            <a:endParaRPr lang="en-US" dirty="0" smtClean="0"/>
          </a:p>
          <a:p>
            <a:pPr algn="ctr"/>
            <a:r>
              <a:rPr lang="en-US" sz="2400" b="1" dirty="0" smtClean="0"/>
              <a:t>OUTLINE</a:t>
            </a:r>
          </a:p>
          <a:p>
            <a:endParaRPr lang="en-US" sz="2000" dirty="0"/>
          </a:p>
          <a:p>
            <a:r>
              <a:rPr lang="en-US" sz="2000" dirty="0" smtClean="0">
                <a:solidFill>
                  <a:srgbClr val="C00000"/>
                </a:solidFill>
              </a:rPr>
              <a:t>INTRODUCTION</a:t>
            </a:r>
          </a:p>
          <a:p>
            <a:endParaRPr lang="en-US" sz="2000" dirty="0"/>
          </a:p>
          <a:p>
            <a:r>
              <a:rPr lang="en-US" sz="2000" dirty="0" smtClean="0">
                <a:solidFill>
                  <a:srgbClr val="C00000"/>
                </a:solidFill>
              </a:rPr>
              <a:t>METHODOLOGY</a:t>
            </a:r>
          </a:p>
          <a:p>
            <a:endParaRPr lang="en-US" sz="2000" dirty="0"/>
          </a:p>
          <a:p>
            <a:r>
              <a:rPr lang="en-US" sz="2000" dirty="0" smtClean="0">
                <a:solidFill>
                  <a:srgbClr val="C00000"/>
                </a:solidFill>
              </a:rPr>
              <a:t>EXAMPLES</a:t>
            </a:r>
          </a:p>
          <a:p>
            <a:endParaRPr lang="en-US" sz="2000" dirty="0"/>
          </a:p>
          <a:p>
            <a:r>
              <a:rPr lang="en-US" sz="2000" dirty="0" smtClean="0">
                <a:solidFill>
                  <a:srgbClr val="C00000"/>
                </a:solidFill>
              </a:rPr>
              <a:t>SIMULATION STUDY</a:t>
            </a:r>
          </a:p>
          <a:p>
            <a:endParaRPr lang="en-US" sz="2000" dirty="0"/>
          </a:p>
          <a:p>
            <a:r>
              <a:rPr lang="en-US" sz="2000" dirty="0" smtClean="0">
                <a:solidFill>
                  <a:srgbClr val="C00000"/>
                </a:solidFill>
              </a:rPr>
              <a:t>SUMMARY</a:t>
            </a:r>
          </a:p>
          <a:p>
            <a:endParaRPr lang="en-US" dirty="0"/>
          </a:p>
          <a:p>
            <a:endParaRPr lang="en-US" dirty="0"/>
          </a:p>
          <a:p>
            <a:endParaRPr lang="en-US" dirty="0"/>
          </a:p>
        </p:txBody>
      </p:sp>
    </p:spTree>
    <p:extLst>
      <p:ext uri="{BB962C8B-B14F-4D97-AF65-F5344CB8AC3E}">
        <p14:creationId xmlns:p14="http://schemas.microsoft.com/office/powerpoint/2010/main" val="3568387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18074"/>
            <a:ext cx="8534400" cy="5709255"/>
          </a:xfrm>
          <a:prstGeom prst="rect">
            <a:avLst/>
          </a:prstGeom>
        </p:spPr>
        <p:txBody>
          <a:bodyPr wrap="square">
            <a:spAutoFit/>
          </a:bodyPr>
          <a:lstStyle/>
          <a:p>
            <a:pPr>
              <a:spcBef>
                <a:spcPct val="50000"/>
              </a:spcBef>
            </a:pPr>
            <a:r>
              <a:rPr lang="en-US" altLang="ja-JP" dirty="0" smtClean="0">
                <a:ea typeface="ＭＳ Ｐゴシック" pitchFamily="34" charset="-128"/>
              </a:rPr>
              <a:t>		</a:t>
            </a:r>
          </a:p>
          <a:p>
            <a:pPr marL="285750" indent="-285750">
              <a:spcBef>
                <a:spcPct val="50000"/>
              </a:spcBef>
              <a:buFont typeface="Arial" panose="020B0604020202020204" pitchFamily="34" charset="0"/>
              <a:buChar char="•"/>
            </a:pPr>
            <a:r>
              <a:rPr lang="en-US" altLang="ja-JP" sz="2000" dirty="0">
                <a:ea typeface="ＭＳ Ｐゴシック" pitchFamily="34" charset="-128"/>
              </a:rPr>
              <a:t>Y</a:t>
            </a:r>
            <a:r>
              <a:rPr lang="en-US" altLang="ja-JP" sz="2000" dirty="0" smtClean="0">
                <a:ea typeface="ＭＳ Ｐゴシック" pitchFamily="34" charset="-128"/>
              </a:rPr>
              <a:t>ields </a:t>
            </a:r>
            <a:r>
              <a:rPr lang="en-US" altLang="ja-JP" sz="2000" dirty="0">
                <a:ea typeface="ＭＳ Ｐゴシック" pitchFamily="34" charset="-128"/>
              </a:rPr>
              <a:t>maximum power under proportional hazards (PH) alternatives.</a:t>
            </a:r>
          </a:p>
          <a:p>
            <a:pPr>
              <a:spcBef>
                <a:spcPct val="50000"/>
              </a:spcBef>
            </a:pPr>
            <a:endParaRPr lang="en-US" altLang="ja-JP" dirty="0">
              <a:ea typeface="ＭＳ Ｐゴシック" pitchFamily="34" charset="-128"/>
            </a:endParaRPr>
          </a:p>
          <a:p>
            <a:pPr>
              <a:spcBef>
                <a:spcPct val="50000"/>
              </a:spcBef>
            </a:pPr>
            <a:endParaRPr lang="en-US" altLang="ja-JP" dirty="0" smtClean="0">
              <a:ea typeface="ＭＳ Ｐゴシック" pitchFamily="34" charset="-128"/>
            </a:endParaRPr>
          </a:p>
          <a:p>
            <a:pPr>
              <a:spcBef>
                <a:spcPct val="50000"/>
              </a:spcBef>
            </a:pPr>
            <a:endParaRPr lang="en-US" altLang="ja-JP" dirty="0">
              <a:ea typeface="ＭＳ Ｐゴシック" pitchFamily="34" charset="-128"/>
            </a:endParaRPr>
          </a:p>
          <a:p>
            <a:pPr>
              <a:spcBef>
                <a:spcPct val="50000"/>
              </a:spcBef>
            </a:pPr>
            <a:endParaRPr lang="en-US" altLang="ja-JP" dirty="0" smtClean="0">
              <a:ea typeface="ＭＳ Ｐゴシック" pitchFamily="34" charset="-128"/>
            </a:endParaRPr>
          </a:p>
          <a:p>
            <a:pPr>
              <a:spcBef>
                <a:spcPct val="50000"/>
              </a:spcBef>
            </a:pPr>
            <a:endParaRPr lang="en-US" altLang="ja-JP" dirty="0">
              <a:ea typeface="ＭＳ Ｐゴシック" pitchFamily="34" charset="-128"/>
            </a:endParaRPr>
          </a:p>
          <a:p>
            <a:pPr>
              <a:spcBef>
                <a:spcPct val="50000"/>
              </a:spcBef>
            </a:pPr>
            <a:endParaRPr lang="en-US" altLang="ja-JP" dirty="0" smtClean="0">
              <a:ea typeface="ＭＳ Ｐゴシック" pitchFamily="34" charset="-128"/>
            </a:endParaRPr>
          </a:p>
          <a:p>
            <a:pPr>
              <a:spcBef>
                <a:spcPct val="50000"/>
              </a:spcBef>
            </a:pPr>
            <a:endParaRPr lang="en-US" altLang="ja-JP" dirty="0">
              <a:ea typeface="ＭＳ Ｐゴシック" pitchFamily="34" charset="-128"/>
            </a:endParaRPr>
          </a:p>
          <a:p>
            <a:pPr>
              <a:spcBef>
                <a:spcPct val="50000"/>
              </a:spcBef>
            </a:pPr>
            <a:endParaRPr lang="en-US" altLang="ja-JP" dirty="0" smtClean="0">
              <a:ea typeface="ＭＳ Ｐゴシック" pitchFamily="34" charset="-128"/>
            </a:endParaRPr>
          </a:p>
          <a:p>
            <a:pPr>
              <a:spcBef>
                <a:spcPct val="50000"/>
              </a:spcBef>
            </a:pPr>
            <a:endParaRPr lang="en-US" altLang="ja-JP" dirty="0">
              <a:ea typeface="ＭＳ Ｐゴシック" pitchFamily="34" charset="-128"/>
            </a:endParaRPr>
          </a:p>
          <a:p>
            <a:pPr>
              <a:spcBef>
                <a:spcPct val="50000"/>
              </a:spcBef>
            </a:pPr>
            <a:endParaRPr lang="en-US" altLang="ja-JP" dirty="0" smtClean="0">
              <a:ea typeface="ＭＳ Ｐゴシック" pitchFamily="34" charset="-128"/>
            </a:endParaRPr>
          </a:p>
          <a:p>
            <a:pPr>
              <a:spcBef>
                <a:spcPct val="50000"/>
              </a:spcBef>
              <a:buFontTx/>
              <a:buChar char="•"/>
            </a:pPr>
            <a:r>
              <a:rPr lang="en-US" altLang="ja-JP" sz="2000" dirty="0" smtClean="0">
                <a:ea typeface="ＭＳ Ｐゴシック" pitchFamily="34" charset="-128"/>
              </a:rPr>
              <a:t>  While </a:t>
            </a:r>
            <a:r>
              <a:rPr lang="en-US" altLang="ja-JP" sz="2000" dirty="0">
                <a:ea typeface="ＭＳ Ｐゴシック" pitchFamily="34" charset="-128"/>
              </a:rPr>
              <a:t>PH often holds, this need not be the case.  Survival curves may separate early and then converge, or may be </a:t>
            </a:r>
            <a:r>
              <a:rPr lang="en-US" altLang="ja-JP" sz="2000" dirty="0" smtClean="0">
                <a:ea typeface="ＭＳ Ｐゴシック" pitchFamily="34" charset="-128"/>
              </a:rPr>
              <a:t>similar initially </a:t>
            </a:r>
            <a:r>
              <a:rPr lang="en-US" altLang="ja-JP" sz="2000" dirty="0">
                <a:ea typeface="ＭＳ Ｐゴシック" pitchFamily="34" charset="-128"/>
              </a:rPr>
              <a:t>and diverge later in time. </a:t>
            </a:r>
          </a:p>
        </p:txBody>
      </p:sp>
      <p:pic>
        <p:nvPicPr>
          <p:cNvPr id="820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8002" y="2013044"/>
            <a:ext cx="5177742" cy="37054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378002" y="1662421"/>
            <a:ext cx="4800600" cy="369332"/>
          </a:xfrm>
          <a:prstGeom prst="rect">
            <a:avLst/>
          </a:prstGeom>
          <a:noFill/>
        </p:spPr>
        <p:txBody>
          <a:bodyPr wrap="square" rtlCol="0">
            <a:spAutoFit/>
          </a:bodyPr>
          <a:lstStyle/>
          <a:p>
            <a:r>
              <a:rPr lang="en-US" dirty="0" smtClean="0"/>
              <a:t>Survival Curves Exhibiting Proportional Hazards</a:t>
            </a:r>
            <a:endParaRPr lang="en-US" dirty="0"/>
          </a:p>
        </p:txBody>
      </p:sp>
      <p:sp>
        <p:nvSpPr>
          <p:cNvPr id="3" name="Rectangle 2"/>
          <p:cNvSpPr/>
          <p:nvPr/>
        </p:nvSpPr>
        <p:spPr>
          <a:xfrm>
            <a:off x="228600" y="76200"/>
            <a:ext cx="1664751" cy="369332"/>
          </a:xfrm>
          <a:prstGeom prst="rect">
            <a:avLst/>
          </a:prstGeom>
        </p:spPr>
        <p:txBody>
          <a:bodyPr wrap="none">
            <a:spAutoFit/>
          </a:bodyPr>
          <a:lstStyle/>
          <a:p>
            <a:r>
              <a:rPr lang="en-US" dirty="0">
                <a:solidFill>
                  <a:srgbClr val="C00000"/>
                </a:solidFill>
              </a:rPr>
              <a:t>INTRODUCTION</a:t>
            </a:r>
          </a:p>
        </p:txBody>
      </p:sp>
      <p:sp>
        <p:nvSpPr>
          <p:cNvPr id="5" name="Rectangle 4"/>
          <p:cNvSpPr/>
          <p:nvPr/>
        </p:nvSpPr>
        <p:spPr>
          <a:xfrm>
            <a:off x="141320" y="439119"/>
            <a:ext cx="8321566" cy="707886"/>
          </a:xfrm>
          <a:prstGeom prst="rect">
            <a:avLst/>
          </a:prstGeom>
        </p:spPr>
        <p:txBody>
          <a:bodyPr wrap="square">
            <a:spAutoFit/>
          </a:bodyPr>
          <a:lstStyle/>
          <a:p>
            <a:pPr marL="342900" indent="-342900">
              <a:buFont typeface="Arial" panose="020B0604020202020204" pitchFamily="34" charset="0"/>
              <a:buChar char="•"/>
            </a:pPr>
            <a:r>
              <a:rPr lang="en-US" altLang="ja-JP" sz="2000" dirty="0" smtClean="0">
                <a:ea typeface="ＭＳ Ｐゴシック" pitchFamily="34" charset="-128"/>
              </a:rPr>
              <a:t>The </a:t>
            </a:r>
            <a:r>
              <a:rPr lang="en-US" altLang="ja-JP" sz="2000" dirty="0">
                <a:ea typeface="ＭＳ Ｐゴシック" pitchFamily="34" charset="-128"/>
              </a:rPr>
              <a:t>log-rank (LR) test is perhaps the most commonly used nonparametric procedure for comparing two survival curves. </a:t>
            </a:r>
            <a:endParaRPr lang="en-US" sz="2000" dirty="0"/>
          </a:p>
        </p:txBody>
      </p:sp>
    </p:spTree>
    <p:extLst>
      <p:ext uri="{BB962C8B-B14F-4D97-AF65-F5344CB8AC3E}">
        <p14:creationId xmlns:p14="http://schemas.microsoft.com/office/powerpoint/2010/main" val="2661439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81000"/>
            <a:ext cx="8610600" cy="5940088"/>
          </a:xfrm>
          <a:prstGeom prst="rect">
            <a:avLst/>
          </a:prstGeom>
        </p:spPr>
        <p:txBody>
          <a:bodyPr wrap="square">
            <a:spAutoFit/>
          </a:bodyPr>
          <a:lstStyle/>
          <a:p>
            <a:pPr>
              <a:spcBef>
                <a:spcPct val="50000"/>
              </a:spcBef>
              <a:buFontTx/>
              <a:buChar char="•"/>
            </a:pPr>
            <a:r>
              <a:rPr lang="en-US" altLang="ja-JP" dirty="0">
                <a:ea typeface="ＭＳ Ｐゴシック" pitchFamily="34" charset="-128"/>
              </a:rPr>
              <a:t> </a:t>
            </a:r>
            <a:r>
              <a:rPr lang="en-US" altLang="ja-JP" sz="2000" dirty="0">
                <a:ea typeface="ＭＳ Ｐゴシック" pitchFamily="34" charset="-128"/>
              </a:rPr>
              <a:t>Several authors have therefore developed versatile tests based on  combinations of weighted log-rank statistics that are more sensitive to non-PH alternatives. </a:t>
            </a:r>
            <a:endParaRPr lang="en-US" altLang="ja-JP" sz="2000" dirty="0" smtClean="0">
              <a:ea typeface="ＭＳ Ｐゴシック" pitchFamily="34" charset="-128"/>
            </a:endParaRPr>
          </a:p>
          <a:p>
            <a:pPr>
              <a:spcBef>
                <a:spcPct val="50000"/>
              </a:spcBef>
            </a:pPr>
            <a:endParaRPr lang="en-US" altLang="ja-JP" sz="2000" dirty="0">
              <a:ea typeface="ＭＳ Ｐゴシック" pitchFamily="34" charset="-128"/>
            </a:endParaRPr>
          </a:p>
          <a:p>
            <a:pPr>
              <a:spcBef>
                <a:spcPct val="50000"/>
              </a:spcBef>
              <a:buFontTx/>
              <a:buChar char="•"/>
            </a:pPr>
            <a:r>
              <a:rPr lang="en-US" altLang="ja-JP" sz="2000" dirty="0">
                <a:ea typeface="ＭＳ Ｐゴシック" pitchFamily="34" charset="-128"/>
              </a:rPr>
              <a:t>  Fleming and Harrington (1991) considered the family of G</a:t>
            </a:r>
            <a:r>
              <a:rPr lang="el-GR" altLang="ja-JP" sz="2000" baseline="30000" dirty="0">
                <a:ea typeface="ＭＳ Ｐゴシック" pitchFamily="34" charset="-128"/>
                <a:cs typeface="Arial" charset="0"/>
              </a:rPr>
              <a:t>ρ</a:t>
            </a:r>
            <a:r>
              <a:rPr lang="en-US" altLang="ja-JP" sz="2000" dirty="0">
                <a:ea typeface="ＭＳ Ｐゴシック" pitchFamily="34" charset="-128"/>
              </a:rPr>
              <a:t> statistics and their supremum versions</a:t>
            </a:r>
            <a:r>
              <a:rPr lang="en-US" altLang="ja-JP" sz="2000" dirty="0" smtClean="0">
                <a:ea typeface="ＭＳ Ｐゴシック" pitchFamily="34" charset="-128"/>
              </a:rPr>
              <a:t>.</a:t>
            </a:r>
          </a:p>
          <a:p>
            <a:pPr>
              <a:spcBef>
                <a:spcPct val="50000"/>
              </a:spcBef>
            </a:pPr>
            <a:endParaRPr lang="en-US" altLang="ja-JP" sz="2000" dirty="0">
              <a:ea typeface="ＭＳ Ｐゴシック" pitchFamily="34" charset="-128"/>
            </a:endParaRPr>
          </a:p>
          <a:p>
            <a:pPr>
              <a:spcBef>
                <a:spcPct val="50000"/>
              </a:spcBef>
              <a:buFontTx/>
              <a:buChar char="•"/>
            </a:pPr>
            <a:r>
              <a:rPr lang="en-US" altLang="ja-JP" sz="2000" dirty="0">
                <a:ea typeface="ＭＳ Ｐゴシック" pitchFamily="34" charset="-128"/>
              </a:rPr>
              <a:t>  Lee, JW (1996) and Lee, S-H (2007) proposed tests based on the more extended         </a:t>
            </a:r>
            <a:r>
              <a:rPr lang="en-US" altLang="ja-JP" sz="2000" dirty="0" smtClean="0">
                <a:ea typeface="ＭＳ Ｐゴシック" pitchFamily="34" charset="-128"/>
              </a:rPr>
              <a:t>  family:</a:t>
            </a:r>
          </a:p>
          <a:p>
            <a:pPr>
              <a:spcBef>
                <a:spcPct val="50000"/>
              </a:spcBef>
            </a:pPr>
            <a:endParaRPr lang="en-US" altLang="ja-JP" sz="2000" dirty="0" smtClean="0">
              <a:ea typeface="ＭＳ Ｐゴシック" pitchFamily="34" charset="-128"/>
            </a:endParaRPr>
          </a:p>
          <a:p>
            <a:r>
              <a:rPr lang="en-US" sz="2000" dirty="0" smtClean="0"/>
              <a:t>    JW </a:t>
            </a:r>
            <a:r>
              <a:rPr lang="en-US" sz="2000" dirty="0"/>
              <a:t>Lee (1996) evaluated the maximum over four z-statistics derived from </a:t>
            </a:r>
            <a:r>
              <a:rPr lang="en-US" sz="2000" dirty="0" smtClean="0"/>
              <a:t>   </a:t>
            </a:r>
          </a:p>
          <a:p>
            <a:r>
              <a:rPr lang="en-US" sz="2000" dirty="0"/>
              <a:t> </a:t>
            </a:r>
            <a:r>
              <a:rPr lang="en-US" sz="2000" dirty="0" smtClean="0"/>
              <a:t>   G</a:t>
            </a:r>
            <a:r>
              <a:rPr lang="en-US" sz="2000" baseline="30000" dirty="0" smtClean="0"/>
              <a:t>0,0</a:t>
            </a:r>
            <a:r>
              <a:rPr lang="en-US" sz="2000" dirty="0"/>
              <a:t>, G</a:t>
            </a:r>
            <a:r>
              <a:rPr lang="en-US" sz="2000" baseline="30000" dirty="0"/>
              <a:t>2,0</a:t>
            </a:r>
            <a:r>
              <a:rPr lang="en-US" sz="2000" dirty="0"/>
              <a:t>, G</a:t>
            </a:r>
            <a:r>
              <a:rPr lang="en-US" sz="2000" baseline="30000" dirty="0"/>
              <a:t>0,2</a:t>
            </a:r>
            <a:r>
              <a:rPr lang="en-US" sz="2000" dirty="0"/>
              <a:t>, and G</a:t>
            </a:r>
            <a:r>
              <a:rPr lang="en-US" sz="2000" baseline="30000" dirty="0"/>
              <a:t>2,2 </a:t>
            </a:r>
            <a:r>
              <a:rPr lang="en-US" sz="2000" dirty="0"/>
              <a:t>tests, as well as their average. </a:t>
            </a:r>
          </a:p>
          <a:p>
            <a:endParaRPr lang="en-US" sz="2000" dirty="0"/>
          </a:p>
          <a:p>
            <a:r>
              <a:rPr lang="en-US" sz="2000" dirty="0"/>
              <a:t> </a:t>
            </a:r>
            <a:r>
              <a:rPr lang="en-US" sz="2000" dirty="0" smtClean="0"/>
              <a:t>   S-H </a:t>
            </a:r>
            <a:r>
              <a:rPr lang="en-US" sz="2000" dirty="0"/>
              <a:t>Lee (2007) considered </a:t>
            </a:r>
            <a:r>
              <a:rPr lang="en-US" sz="2000" i="1" dirty="0"/>
              <a:t>max</a:t>
            </a:r>
            <a:r>
              <a:rPr lang="en-US" sz="2000" dirty="0"/>
              <a:t>(|Z</a:t>
            </a:r>
            <a:r>
              <a:rPr lang="en-US" sz="2000" baseline="-25000" dirty="0"/>
              <a:t>1</a:t>
            </a:r>
            <a:r>
              <a:rPr lang="en-US" sz="2000" dirty="0" smtClean="0"/>
              <a:t>|,|</a:t>
            </a:r>
            <a:r>
              <a:rPr lang="en-US" sz="2000" dirty="0"/>
              <a:t>Z</a:t>
            </a:r>
            <a:r>
              <a:rPr lang="en-US" sz="2000" baseline="-25000" dirty="0"/>
              <a:t>2</a:t>
            </a:r>
            <a:r>
              <a:rPr lang="en-US" sz="2000" dirty="0"/>
              <a:t>|), |Z</a:t>
            </a:r>
            <a:r>
              <a:rPr lang="en-US" sz="2000" baseline="-25000" dirty="0"/>
              <a:t>1</a:t>
            </a:r>
            <a:r>
              <a:rPr lang="en-US" sz="2000" dirty="0"/>
              <a:t>+Z</a:t>
            </a:r>
            <a:r>
              <a:rPr lang="en-US" sz="2000" baseline="-25000" dirty="0"/>
              <a:t>2</a:t>
            </a:r>
            <a:r>
              <a:rPr lang="en-US" sz="2000" dirty="0"/>
              <a:t>|/2, and (|Z</a:t>
            </a:r>
            <a:r>
              <a:rPr lang="en-US" sz="2000" baseline="-25000" dirty="0"/>
              <a:t>1</a:t>
            </a:r>
            <a:r>
              <a:rPr lang="en-US" sz="2000" dirty="0"/>
              <a:t>|+|Z</a:t>
            </a:r>
            <a:r>
              <a:rPr lang="en-US" sz="2000" baseline="-25000" dirty="0"/>
              <a:t>2</a:t>
            </a:r>
            <a:r>
              <a:rPr lang="en-US" sz="2000" dirty="0"/>
              <a:t>|)/2) </a:t>
            </a:r>
            <a:r>
              <a:rPr lang="en-US" sz="2000" dirty="0" smtClean="0"/>
              <a:t>    </a:t>
            </a:r>
          </a:p>
          <a:p>
            <a:r>
              <a:rPr lang="en-US" sz="2000" dirty="0"/>
              <a:t> </a:t>
            </a:r>
            <a:r>
              <a:rPr lang="en-US" sz="2000" dirty="0" smtClean="0"/>
              <a:t>   where </a:t>
            </a:r>
            <a:r>
              <a:rPr lang="en-US" sz="2000" dirty="0"/>
              <a:t>Z</a:t>
            </a:r>
            <a:r>
              <a:rPr lang="en-US" sz="2000" baseline="-25000" dirty="0"/>
              <a:t>1</a:t>
            </a:r>
            <a:r>
              <a:rPr lang="en-US" sz="2000" dirty="0"/>
              <a:t> and Z</a:t>
            </a:r>
            <a:r>
              <a:rPr lang="en-US" sz="2000" baseline="-25000" dirty="0"/>
              <a:t>2</a:t>
            </a:r>
            <a:r>
              <a:rPr lang="en-US" sz="2000" dirty="0"/>
              <a:t> are z-statistics obtained from G</a:t>
            </a:r>
            <a:r>
              <a:rPr lang="en-US" sz="2000" baseline="30000" dirty="0"/>
              <a:t>1,0 </a:t>
            </a:r>
            <a:r>
              <a:rPr lang="en-US" sz="2000" dirty="0"/>
              <a:t>and G</a:t>
            </a:r>
            <a:r>
              <a:rPr lang="en-US" sz="2000" baseline="30000" dirty="0"/>
              <a:t>0,1 </a:t>
            </a:r>
            <a:r>
              <a:rPr lang="en-US" sz="2000" dirty="0"/>
              <a:t>tests, respectively.  </a:t>
            </a:r>
          </a:p>
          <a:p>
            <a:pPr>
              <a:spcBef>
                <a:spcPct val="50000"/>
              </a:spcBef>
            </a:pPr>
            <a:endParaRPr lang="en-US"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3022989299"/>
              </p:ext>
            </p:extLst>
          </p:nvPr>
        </p:nvGraphicFramePr>
        <p:xfrm>
          <a:off x="1447800" y="3401840"/>
          <a:ext cx="510066" cy="408160"/>
        </p:xfrm>
        <a:graphic>
          <a:graphicData uri="http://schemas.openxmlformats.org/presentationml/2006/ole">
            <mc:AlternateContent xmlns:mc="http://schemas.openxmlformats.org/markup-compatibility/2006">
              <mc:Choice xmlns:v="urn:schemas-microsoft-com:vml" Requires="v">
                <p:oleObj spid="_x0000_s9409" name="Equation" r:id="rId3" imgW="304560" imgH="203040" progId="Equation.3">
                  <p:embed/>
                </p:oleObj>
              </mc:Choice>
              <mc:Fallback>
                <p:oleObj name="Equation" r:id="rId3" imgW="304560" imgH="2030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401840"/>
                        <a:ext cx="510066" cy="40816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163899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153400" cy="6555641"/>
          </a:xfrm>
          <a:prstGeom prst="rect">
            <a:avLst/>
          </a:prstGeom>
          <a:noFill/>
        </p:spPr>
        <p:txBody>
          <a:bodyPr wrap="square" rtlCol="0">
            <a:spAutoFit/>
          </a:bodyPr>
          <a:lstStyle/>
          <a:p>
            <a:r>
              <a:rPr lang="en-US" altLang="ja-JP" sz="2000" i="1" dirty="0" smtClean="0">
                <a:solidFill>
                  <a:srgbClr val="C00000"/>
                </a:solidFill>
                <a:ea typeface="ＭＳ Ｐゴシック" pitchFamily="34" charset="-128"/>
              </a:rPr>
              <a:t>In this talk </a:t>
            </a:r>
            <a:r>
              <a:rPr lang="en-US" altLang="ja-JP" sz="2000" dirty="0" smtClean="0">
                <a:ea typeface="ＭＳ Ｐゴシック" pitchFamily="34" charset="-128"/>
              </a:rPr>
              <a:t>we will focus on       </a:t>
            </a:r>
            <a:r>
              <a:rPr lang="en-US" sz="2000" dirty="0" smtClean="0"/>
              <a:t>= </a:t>
            </a:r>
            <a:r>
              <a:rPr lang="en-US" sz="2000" i="1" dirty="0"/>
              <a:t>max</a:t>
            </a:r>
            <a:r>
              <a:rPr lang="en-US" sz="2000" dirty="0"/>
              <a:t>(|Z</a:t>
            </a:r>
            <a:r>
              <a:rPr lang="en-US" sz="2000" baseline="-25000" dirty="0"/>
              <a:t>1</a:t>
            </a:r>
            <a:r>
              <a:rPr lang="en-US" sz="2000" dirty="0"/>
              <a:t>|,|Z</a:t>
            </a:r>
            <a:r>
              <a:rPr lang="en-US" sz="2000" baseline="-25000" dirty="0"/>
              <a:t>2</a:t>
            </a:r>
            <a:r>
              <a:rPr lang="en-US" sz="2000" dirty="0"/>
              <a:t>|,|Z</a:t>
            </a:r>
            <a:r>
              <a:rPr lang="en-US" sz="2000" baseline="-25000" dirty="0"/>
              <a:t>3</a:t>
            </a:r>
            <a:r>
              <a:rPr lang="en-US" sz="2000" dirty="0" smtClean="0"/>
              <a:t>|)</a:t>
            </a:r>
            <a:r>
              <a:rPr lang="en-US" altLang="ja-JP" sz="2000" dirty="0" smtClean="0">
                <a:ea typeface="ＭＳ Ｐゴシック" pitchFamily="34" charset="-128"/>
              </a:rPr>
              <a:t>, where </a:t>
            </a:r>
            <a:r>
              <a:rPr lang="en-US" sz="2000" dirty="0" smtClean="0"/>
              <a:t>Z</a:t>
            </a:r>
            <a:r>
              <a:rPr lang="en-US" sz="2000" baseline="-25000" dirty="0" smtClean="0"/>
              <a:t>1</a:t>
            </a:r>
            <a:r>
              <a:rPr lang="en-US" sz="2000" dirty="0" smtClean="0"/>
              <a:t>, Z</a:t>
            </a:r>
            <a:r>
              <a:rPr lang="en-US" sz="2000" baseline="-25000" dirty="0" smtClean="0"/>
              <a:t>2</a:t>
            </a:r>
            <a:r>
              <a:rPr lang="en-US" sz="2000" dirty="0" smtClean="0"/>
              <a:t>, and Z</a:t>
            </a:r>
            <a:r>
              <a:rPr lang="en-US" sz="2000" baseline="-25000" dirty="0" smtClean="0"/>
              <a:t>3</a:t>
            </a:r>
            <a:r>
              <a:rPr lang="en-US" altLang="ja-JP" sz="2000" dirty="0" smtClean="0">
                <a:ea typeface="ＭＳ Ｐゴシック" pitchFamily="34" charset="-128"/>
              </a:rPr>
              <a:t>                 are Z-statistics  obtained from G</a:t>
            </a:r>
            <a:r>
              <a:rPr lang="en-US" altLang="ja-JP" sz="2000" baseline="30000" dirty="0" smtClean="0">
                <a:ea typeface="ＭＳ Ｐゴシック" pitchFamily="34" charset="-128"/>
              </a:rPr>
              <a:t>0,0</a:t>
            </a:r>
            <a:r>
              <a:rPr lang="en-US" altLang="ja-JP" sz="2000" dirty="0" smtClean="0">
                <a:ea typeface="ＭＳ Ｐゴシック" pitchFamily="34" charset="-128"/>
              </a:rPr>
              <a:t>, G</a:t>
            </a:r>
            <a:r>
              <a:rPr lang="en-US" altLang="ja-JP" sz="2000" baseline="30000" dirty="0" smtClean="0">
                <a:ea typeface="ＭＳ Ｐゴシック" pitchFamily="34" charset="-128"/>
              </a:rPr>
              <a:t>1,0</a:t>
            </a:r>
            <a:r>
              <a:rPr lang="en-US" altLang="ja-JP" sz="2000" dirty="0" smtClean="0">
                <a:ea typeface="ＭＳ Ｐゴシック" pitchFamily="34" charset="-128"/>
              </a:rPr>
              <a:t>, and G</a:t>
            </a:r>
            <a:r>
              <a:rPr lang="en-US" altLang="ja-JP" sz="2000" baseline="30000" dirty="0" smtClean="0">
                <a:ea typeface="ＭＳ Ｐゴシック" pitchFamily="34" charset="-128"/>
              </a:rPr>
              <a:t>0,1</a:t>
            </a:r>
            <a:r>
              <a:rPr lang="en-US" altLang="ja-JP" sz="2000" dirty="0" smtClean="0">
                <a:ea typeface="ＭＳ Ｐゴシック" pitchFamily="34" charset="-128"/>
              </a:rPr>
              <a:t> tests, respectively.  </a:t>
            </a:r>
          </a:p>
          <a:p>
            <a:endParaRPr lang="en-US" altLang="ja-JP" sz="2000" dirty="0" smtClean="0">
              <a:ea typeface="ＭＳ Ｐゴシック" pitchFamily="34" charset="-128"/>
            </a:endParaRPr>
          </a:p>
          <a:p>
            <a:r>
              <a:rPr lang="en-US" altLang="ja-JP" sz="2000" dirty="0" smtClean="0">
                <a:ea typeface="ＭＳ Ｐゴシック" pitchFamily="34" charset="-128"/>
              </a:rPr>
              <a:t>G</a:t>
            </a:r>
            <a:r>
              <a:rPr lang="en-US" altLang="ja-JP" sz="2000" baseline="30000" dirty="0" smtClean="0">
                <a:ea typeface="ＭＳ Ｐゴシック" pitchFamily="34" charset="-128"/>
              </a:rPr>
              <a:t>0,0</a:t>
            </a:r>
            <a:r>
              <a:rPr lang="en-US" altLang="ja-JP" sz="2000" dirty="0" smtClean="0">
                <a:ea typeface="ＭＳ Ｐゴシック" pitchFamily="34" charset="-128"/>
              </a:rPr>
              <a:t> corresponds to the log-rank test while G</a:t>
            </a:r>
            <a:r>
              <a:rPr lang="en-US" altLang="ja-JP" sz="2000" baseline="30000" dirty="0" smtClean="0">
                <a:ea typeface="ＭＳ Ｐゴシック" pitchFamily="34" charset="-128"/>
              </a:rPr>
              <a:t>1,0</a:t>
            </a:r>
            <a:r>
              <a:rPr lang="en-US" altLang="ja-JP" sz="2000" dirty="0" smtClean="0">
                <a:ea typeface="ＭＳ Ｐゴシック" pitchFamily="34" charset="-128"/>
              </a:rPr>
              <a:t> is the Prentice-Wilcoxon             statistic, more sensitive to early differences.  G</a:t>
            </a:r>
            <a:r>
              <a:rPr lang="en-US" altLang="ja-JP" sz="2000" baseline="30000" dirty="0" smtClean="0">
                <a:ea typeface="ＭＳ Ｐゴシック" pitchFamily="34" charset="-128"/>
              </a:rPr>
              <a:t>0,1</a:t>
            </a:r>
            <a:r>
              <a:rPr lang="en-US" altLang="ja-JP" sz="2000" dirty="0" smtClean="0">
                <a:ea typeface="ＭＳ Ｐゴシック" pitchFamily="34" charset="-128"/>
              </a:rPr>
              <a:t> places more weight at the later time points and is therefore sensitive to late difference alternatives. </a:t>
            </a:r>
          </a:p>
          <a:p>
            <a:r>
              <a:rPr lang="en-US" altLang="ja-JP" sz="2000" dirty="0" smtClean="0">
                <a:ea typeface="ＭＳ Ｐゴシック" pitchFamily="34" charset="-128"/>
              </a:rPr>
              <a:t> </a:t>
            </a:r>
          </a:p>
          <a:p>
            <a:r>
              <a:rPr lang="en-US" sz="2000" dirty="0"/>
              <a:t>The syntax for a </a:t>
            </a:r>
            <a:r>
              <a:rPr lang="en-US" sz="2000" dirty="0" smtClean="0"/>
              <a:t>Stata (College Station, TX) command </a:t>
            </a:r>
            <a:r>
              <a:rPr lang="en-US" sz="2000" dirty="0"/>
              <a:t>to implement the method, </a:t>
            </a:r>
            <a:r>
              <a:rPr lang="en-US" sz="2000" b="1" dirty="0" err="1"/>
              <a:t>verswlr</a:t>
            </a:r>
            <a:r>
              <a:rPr lang="en-US" sz="2000" b="1" dirty="0"/>
              <a:t>,</a:t>
            </a:r>
            <a:r>
              <a:rPr lang="en-US" sz="2000" dirty="0"/>
              <a:t> is described</a:t>
            </a:r>
            <a:r>
              <a:rPr lang="en-US" sz="2000" dirty="0" smtClean="0"/>
              <a:t>.</a:t>
            </a:r>
          </a:p>
          <a:p>
            <a:endParaRPr lang="en-US" sz="2000" dirty="0"/>
          </a:p>
          <a:p>
            <a:r>
              <a:rPr lang="en-US" sz="2000" dirty="0" smtClean="0"/>
              <a:t>The </a:t>
            </a:r>
            <a:r>
              <a:rPr lang="en-US" sz="2000" dirty="0"/>
              <a:t>particular combination, </a:t>
            </a:r>
            <a:r>
              <a:rPr lang="en-US" altLang="ja-JP" sz="2000" dirty="0">
                <a:ea typeface="ＭＳ Ｐゴシック" pitchFamily="34" charset="-128"/>
              </a:rPr>
              <a:t> G</a:t>
            </a:r>
            <a:r>
              <a:rPr lang="en-US" altLang="ja-JP" sz="2000" baseline="30000" dirty="0">
                <a:ea typeface="ＭＳ Ｐゴシック" pitchFamily="34" charset="-128"/>
              </a:rPr>
              <a:t>0,0</a:t>
            </a:r>
            <a:r>
              <a:rPr lang="en-US" altLang="ja-JP" sz="2000" dirty="0">
                <a:ea typeface="ＭＳ Ｐゴシック" pitchFamily="34" charset="-128"/>
              </a:rPr>
              <a:t>, G</a:t>
            </a:r>
            <a:r>
              <a:rPr lang="en-US" altLang="ja-JP" sz="2000" baseline="30000" dirty="0">
                <a:ea typeface="ＭＳ Ｐゴシック" pitchFamily="34" charset="-128"/>
              </a:rPr>
              <a:t>1,0</a:t>
            </a:r>
            <a:r>
              <a:rPr lang="en-US" altLang="ja-JP" sz="2000" dirty="0">
                <a:ea typeface="ＭＳ Ｐゴシック" pitchFamily="34" charset="-128"/>
              </a:rPr>
              <a:t>, and </a:t>
            </a:r>
            <a:r>
              <a:rPr lang="en-US" altLang="ja-JP" sz="2000" dirty="0" smtClean="0">
                <a:ea typeface="ＭＳ Ｐゴシック" pitchFamily="34" charset="-128"/>
              </a:rPr>
              <a:t>G</a:t>
            </a:r>
            <a:r>
              <a:rPr lang="en-US" altLang="ja-JP" sz="2000" baseline="30000" dirty="0" smtClean="0">
                <a:ea typeface="ＭＳ Ｐゴシック" pitchFamily="34" charset="-128"/>
              </a:rPr>
              <a:t>0,1</a:t>
            </a:r>
            <a:r>
              <a:rPr lang="en-US" sz="2000" dirty="0" smtClean="0"/>
              <a:t>, </a:t>
            </a:r>
            <a:r>
              <a:rPr lang="en-US" sz="2000" dirty="0"/>
              <a:t>should provide relatively good coverage across the range of likely possibilities, i.e., PH, early, and late difference alternatives.</a:t>
            </a:r>
          </a:p>
          <a:p>
            <a:r>
              <a:rPr lang="en-US" sz="2000" dirty="0"/>
              <a:t> </a:t>
            </a:r>
          </a:p>
          <a:p>
            <a:r>
              <a:rPr lang="en-US" sz="2000" dirty="0"/>
              <a:t>However </a:t>
            </a:r>
            <a:r>
              <a:rPr lang="en-US" sz="2000" b="1" dirty="0" err="1"/>
              <a:t>verswlr</a:t>
            </a:r>
            <a:r>
              <a:rPr lang="en-US" sz="2000" dirty="0"/>
              <a:t> allows the user to specify a different family of tests.</a:t>
            </a:r>
          </a:p>
          <a:p>
            <a:endParaRPr lang="en-US" sz="2000" dirty="0"/>
          </a:p>
          <a:p>
            <a:pPr>
              <a:spcBef>
                <a:spcPct val="50000"/>
              </a:spcBef>
              <a:spcAft>
                <a:spcPct val="50000"/>
              </a:spcAft>
            </a:pPr>
            <a:endParaRPr lang="en-US" sz="2000" dirty="0"/>
          </a:p>
          <a:p>
            <a:pPr>
              <a:spcBef>
                <a:spcPct val="50000"/>
              </a:spcBef>
              <a:spcAft>
                <a:spcPct val="50000"/>
              </a:spcAft>
            </a:pPr>
            <a:endParaRPr lang="en-US" altLang="ja-JP" sz="2000" dirty="0" smtClean="0">
              <a:ea typeface="ＭＳ Ｐゴシック" pitchFamily="34" charset="-128"/>
            </a:endParaRPr>
          </a:p>
          <a:p>
            <a:endParaRPr lang="en-US" sz="2000" dirty="0"/>
          </a:p>
        </p:txBody>
      </p:sp>
      <p:graphicFrame>
        <p:nvGraphicFramePr>
          <p:cNvPr id="5" name="Object 4"/>
          <p:cNvGraphicFramePr>
            <a:graphicFrameLocks noChangeAspect="1"/>
          </p:cNvGraphicFramePr>
          <p:nvPr>
            <p:extLst>
              <p:ext uri="{D42A27DB-BD31-4B8C-83A1-F6EECF244321}">
                <p14:modId xmlns:p14="http://schemas.microsoft.com/office/powerpoint/2010/main" val="2334902657"/>
              </p:ext>
            </p:extLst>
          </p:nvPr>
        </p:nvGraphicFramePr>
        <p:xfrm>
          <a:off x="3276600" y="381000"/>
          <a:ext cx="381000" cy="403412"/>
        </p:xfrm>
        <a:graphic>
          <a:graphicData uri="http://schemas.openxmlformats.org/presentationml/2006/ole">
            <mc:AlternateContent xmlns:mc="http://schemas.openxmlformats.org/markup-compatibility/2006">
              <mc:Choice xmlns:v="urn:schemas-microsoft-com:vml" Requires="v">
                <p:oleObj spid="_x0000_s2351" name="Equation" r:id="rId3" imgW="215640" imgH="228600" progId="Equation.3">
                  <p:embed/>
                </p:oleObj>
              </mc:Choice>
              <mc:Fallback>
                <p:oleObj name="Equation" r:id="rId3" imgW="215640" imgH="228600" progId="Equation.3">
                  <p:embed/>
                  <p:pic>
                    <p:nvPicPr>
                      <p:cNvPr id="0" name=""/>
                      <p:cNvPicPr/>
                      <p:nvPr/>
                    </p:nvPicPr>
                    <p:blipFill>
                      <a:blip r:embed="rId4"/>
                      <a:stretch>
                        <a:fillRect/>
                      </a:stretch>
                    </p:blipFill>
                    <p:spPr>
                      <a:xfrm>
                        <a:off x="3276600" y="381000"/>
                        <a:ext cx="381000" cy="403412"/>
                      </a:xfrm>
                      <a:prstGeom prst="rect">
                        <a:avLst/>
                      </a:prstGeom>
                    </p:spPr>
                  </p:pic>
                </p:oleObj>
              </mc:Fallback>
            </mc:AlternateContent>
          </a:graphicData>
        </a:graphic>
      </p:graphicFrame>
    </p:spTree>
    <p:extLst>
      <p:ext uri="{BB962C8B-B14F-4D97-AF65-F5344CB8AC3E}">
        <p14:creationId xmlns:p14="http://schemas.microsoft.com/office/powerpoint/2010/main" val="2657814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8372" y="533400"/>
            <a:ext cx="8534400" cy="4170372"/>
          </a:xfrm>
          <a:prstGeom prst="rect">
            <a:avLst/>
          </a:prstGeom>
          <a:noFill/>
        </p:spPr>
        <p:txBody>
          <a:bodyPr wrap="square" rtlCol="0">
            <a:spAutoFit/>
          </a:bodyPr>
          <a:lstStyle/>
          <a:p>
            <a:pPr>
              <a:spcBef>
                <a:spcPts val="600"/>
              </a:spcBef>
              <a:spcAft>
                <a:spcPts val="1200"/>
              </a:spcAft>
            </a:pPr>
            <a:r>
              <a:rPr lang="en-US" sz="2000" i="1" dirty="0" smtClean="0"/>
              <a:t>Key Issues:</a:t>
            </a:r>
            <a:endParaRPr lang="en-US" sz="2000" i="1" dirty="0"/>
          </a:p>
          <a:p>
            <a:pPr>
              <a:spcBef>
                <a:spcPts val="600"/>
              </a:spcBef>
            </a:pPr>
            <a:r>
              <a:rPr lang="en-US" sz="2000" dirty="0" smtClean="0"/>
              <a:t>(1) We will have to allow for the fact that we are taking the maximum of three test statistics in order to maintain the type I error rate (</a:t>
            </a:r>
            <a:r>
              <a:rPr lang="el-GR" sz="2000" i="1" dirty="0" smtClean="0"/>
              <a:t>α</a:t>
            </a:r>
            <a:r>
              <a:rPr lang="en-US" sz="2000" dirty="0"/>
              <a:t>-</a:t>
            </a:r>
            <a:r>
              <a:rPr lang="en-US" sz="2000" dirty="0" smtClean="0"/>
              <a:t>level) at the nominal value (multiple comparisons issue).</a:t>
            </a:r>
          </a:p>
          <a:p>
            <a:endParaRPr lang="en-US" sz="2000" dirty="0"/>
          </a:p>
          <a:p>
            <a:r>
              <a:rPr lang="en-US" sz="2000" dirty="0" smtClean="0"/>
              <a:t>(2) How much power is sacrificed if PH does, in fact, hold?</a:t>
            </a:r>
          </a:p>
          <a:p>
            <a:endParaRPr lang="en-US" sz="2000" dirty="0"/>
          </a:p>
          <a:p>
            <a:r>
              <a:rPr lang="en-US" sz="2000" dirty="0" smtClean="0"/>
              <a:t>(3) How well does </a:t>
            </a:r>
            <a:r>
              <a:rPr lang="en-US" sz="2000" dirty="0" err="1" smtClean="0"/>
              <a:t>Z</a:t>
            </a:r>
            <a:r>
              <a:rPr lang="en-US" sz="2000" baseline="-25000" dirty="0" err="1" smtClean="0"/>
              <a:t>m</a:t>
            </a:r>
            <a:r>
              <a:rPr lang="en-US" sz="2000" baseline="-25000" dirty="0" smtClean="0"/>
              <a:t> </a:t>
            </a:r>
            <a:r>
              <a:rPr lang="en-US" sz="2000" dirty="0" smtClean="0"/>
              <a:t>perform compared to the “more optimal” test?</a:t>
            </a:r>
          </a:p>
          <a:p>
            <a:endParaRPr lang="en-US" sz="2000" dirty="0"/>
          </a:p>
          <a:p>
            <a:r>
              <a:rPr lang="en-US" sz="2000" dirty="0" smtClean="0"/>
              <a:t>(4) Implications for the design of clinical trials?</a:t>
            </a:r>
          </a:p>
          <a:p>
            <a:endParaRPr lang="en-US" sz="2000" dirty="0" smtClean="0"/>
          </a:p>
          <a:p>
            <a:endParaRPr lang="en-US" sz="2000" dirty="0"/>
          </a:p>
        </p:txBody>
      </p:sp>
    </p:spTree>
    <p:extLst>
      <p:ext uri="{BB962C8B-B14F-4D97-AF65-F5344CB8AC3E}">
        <p14:creationId xmlns:p14="http://schemas.microsoft.com/office/powerpoint/2010/main" val="3244453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0830" y="135225"/>
            <a:ext cx="3733800" cy="400110"/>
          </a:xfrm>
          <a:prstGeom prst="rect">
            <a:avLst/>
          </a:prstGeom>
          <a:noFill/>
        </p:spPr>
        <p:txBody>
          <a:bodyPr wrap="square" rtlCol="0">
            <a:spAutoFit/>
          </a:bodyPr>
          <a:lstStyle/>
          <a:p>
            <a:r>
              <a:rPr lang="en-US" sz="2000" dirty="0" smtClean="0">
                <a:solidFill>
                  <a:srgbClr val="C00000"/>
                </a:solidFill>
              </a:rPr>
              <a:t>METHODOLOGY </a:t>
            </a:r>
            <a:endParaRPr lang="en-US" sz="2000" dirty="0">
              <a:solidFill>
                <a:srgbClr val="C00000"/>
              </a:solidFill>
            </a:endParaRPr>
          </a:p>
        </p:txBody>
      </p:sp>
      <p:sp>
        <p:nvSpPr>
          <p:cNvPr id="3" name="TextBox 2"/>
          <p:cNvSpPr txBox="1"/>
          <p:nvPr/>
        </p:nvSpPr>
        <p:spPr>
          <a:xfrm>
            <a:off x="279400" y="1219200"/>
            <a:ext cx="8559800" cy="369332"/>
          </a:xfrm>
          <a:prstGeom prst="rect">
            <a:avLst/>
          </a:prstGeom>
          <a:noFill/>
        </p:spPr>
        <p:txBody>
          <a:bodyPr wrap="square" rtlCol="0">
            <a:spAutoFit/>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767019119"/>
              </p:ext>
            </p:extLst>
          </p:nvPr>
        </p:nvGraphicFramePr>
        <p:xfrm>
          <a:off x="600075" y="1403350"/>
          <a:ext cx="6934200" cy="808038"/>
        </p:xfrm>
        <a:graphic>
          <a:graphicData uri="http://schemas.openxmlformats.org/presentationml/2006/ole">
            <mc:AlternateContent xmlns:mc="http://schemas.openxmlformats.org/markup-compatibility/2006">
              <mc:Choice xmlns:v="urn:schemas-microsoft-com:vml" Requires="v">
                <p:oleObj spid="_x0000_s3931" name="Equation" r:id="rId3" imgW="4140000" imgH="482400" progId="Equation.3">
                  <p:embed/>
                </p:oleObj>
              </mc:Choice>
              <mc:Fallback>
                <p:oleObj name="Equation" r:id="rId3" imgW="4140000" imgH="482400" progId="Equation.3">
                  <p:embed/>
                  <p:pic>
                    <p:nvPicPr>
                      <p:cNvPr id="0" name="Object 289"/>
                      <p:cNvPicPr>
                        <a:picLocks noChangeAspect="1" noChangeArrowheads="1"/>
                      </p:cNvPicPr>
                      <p:nvPr/>
                    </p:nvPicPr>
                    <p:blipFill>
                      <a:blip r:embed="rId4"/>
                      <a:srcRect/>
                      <a:stretch>
                        <a:fillRect/>
                      </a:stretch>
                    </p:blipFill>
                    <p:spPr bwMode="auto">
                      <a:xfrm>
                        <a:off x="600075" y="1403350"/>
                        <a:ext cx="6934200" cy="80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Box 4"/>
          <p:cNvSpPr txBox="1"/>
          <p:nvPr/>
        </p:nvSpPr>
        <p:spPr>
          <a:xfrm>
            <a:off x="294640" y="726758"/>
            <a:ext cx="7239000" cy="677108"/>
          </a:xfrm>
          <a:prstGeom prst="rect">
            <a:avLst/>
          </a:prstGeom>
          <a:noFill/>
        </p:spPr>
        <p:txBody>
          <a:bodyPr wrap="square" rtlCol="0">
            <a:spAutoFit/>
          </a:bodyPr>
          <a:lstStyle/>
          <a:p>
            <a:r>
              <a:rPr lang="en-US" sz="2000" dirty="0" smtClean="0"/>
              <a:t>The          family </a:t>
            </a:r>
            <a:r>
              <a:rPr lang="en-US" sz="2000" dirty="0"/>
              <a:t>of weighted </a:t>
            </a:r>
            <a:r>
              <a:rPr lang="en-US" sz="2000" dirty="0" err="1"/>
              <a:t>logrank</a:t>
            </a:r>
            <a:r>
              <a:rPr lang="en-US" sz="2000" dirty="0"/>
              <a:t> statistics can be expressed as</a:t>
            </a:r>
          </a:p>
          <a:p>
            <a:endParaRPr lang="en-US" dirty="0"/>
          </a:p>
        </p:txBody>
      </p:sp>
      <mc:AlternateContent xmlns:mc="http://schemas.openxmlformats.org/markup-compatibility/2006" xmlns:a14="http://schemas.microsoft.com/office/drawing/2010/main">
        <mc:Choice Requires="a14">
          <p:sp>
            <p:nvSpPr>
              <p:cNvPr id="7" name="TextBox 6"/>
              <p:cNvSpPr txBox="1"/>
              <p:nvPr/>
            </p:nvSpPr>
            <p:spPr>
              <a:xfrm>
                <a:off x="279400" y="2590800"/>
                <a:ext cx="8559800" cy="3188693"/>
              </a:xfrm>
              <a:prstGeom prst="rect">
                <a:avLst/>
              </a:prstGeom>
              <a:noFill/>
            </p:spPr>
            <p:txBody>
              <a:bodyPr wrap="square" rtlCol="0">
                <a:spAutoFit/>
              </a:bodyPr>
              <a:lstStyle/>
              <a:p>
                <a:pPr>
                  <a:spcBef>
                    <a:spcPct val="50000"/>
                  </a:spcBef>
                </a:pPr>
                <a:r>
                  <a:rPr lang="en-US" altLang="ja-JP" sz="2000" dirty="0" smtClean="0">
                    <a:ea typeface="ＭＳ Ｐゴシック" pitchFamily="34" charset="-128"/>
                  </a:rPr>
                  <a:t>where              is the number of patients in group </a:t>
                </a:r>
                <a:r>
                  <a:rPr lang="en-US" altLang="ja-JP" sz="2000" dirty="0" err="1" smtClean="0">
                    <a:ea typeface="ＭＳ Ｐゴシック" pitchFamily="34" charset="-128"/>
                  </a:rPr>
                  <a:t>i</a:t>
                </a:r>
                <a:r>
                  <a:rPr lang="en-US" altLang="ja-JP" sz="2000" dirty="0" smtClean="0">
                    <a:ea typeface="ＭＳ Ｐゴシック" pitchFamily="34" charset="-128"/>
                  </a:rPr>
                  <a:t> at risk at time t and </a:t>
                </a:r>
              </a:p>
              <a:p>
                <a:pPr>
                  <a:spcBef>
                    <a:spcPct val="50000"/>
                  </a:spcBef>
                  <a:spcAft>
                    <a:spcPts val="600"/>
                  </a:spcAft>
                </a:pPr>
                <a:r>
                  <a:rPr lang="en-US" altLang="ja-JP" sz="2000" dirty="0" smtClean="0">
                    <a:ea typeface="ＭＳ Ｐゴシック" pitchFamily="34" charset="-128"/>
                  </a:rPr>
                  <a:t>            is the number of failures in group i before or at time t.</a:t>
                </a:r>
              </a:p>
              <a:p>
                <a:pPr>
                  <a:spcBef>
                    <a:spcPct val="50000"/>
                  </a:spcBef>
                  <a:spcAft>
                    <a:spcPts val="600"/>
                  </a:spcAft>
                </a:pPr>
                <a:r>
                  <a:rPr lang="en-US" sz="2000" dirty="0" smtClean="0"/>
                  <a:t>                               =  </a:t>
                </a:r>
                <a14:m>
                  <m:oMath xmlns:m="http://schemas.openxmlformats.org/officeDocument/2006/math">
                    <m:nary>
                      <m:naryPr>
                        <m:chr m:val="∑"/>
                        <m:ctrlPr>
                          <a:rPr lang="en-US" sz="2000" i="1">
                            <a:latin typeface="Cambria Math"/>
                          </a:rPr>
                        </m:ctrlPr>
                      </m:naryPr>
                      <m:sub>
                        <m:r>
                          <m:rPr>
                            <m:brk m:alnAt="23"/>
                          </m:rPr>
                          <a:rPr lang="en-US" sz="2000" i="1">
                            <a:latin typeface="Cambria Math"/>
                          </a:rPr>
                          <m:t>𝑘</m:t>
                        </m:r>
                        <m:r>
                          <a:rPr lang="en-US" sz="2000" i="1">
                            <a:latin typeface="Cambria Math"/>
                          </a:rPr>
                          <m:t>=1</m:t>
                        </m:r>
                      </m:sub>
                      <m:sup>
                        <m:r>
                          <a:rPr lang="en-US" sz="2000" i="1">
                            <a:latin typeface="Cambria Math"/>
                          </a:rPr>
                          <m:t>𝐿</m:t>
                        </m:r>
                      </m:sup>
                      <m:e>
                        <m:sSub>
                          <m:sSubPr>
                            <m:ctrlPr>
                              <a:rPr lang="en-US" sz="2000" i="1" smtClean="0">
                                <a:latin typeface="Cambria Math"/>
                              </a:rPr>
                            </m:ctrlPr>
                          </m:sSubPr>
                          <m:e>
                            <m:r>
                              <a:rPr lang="en-US" sz="2000" b="0" i="1" smtClean="0">
                                <a:latin typeface="Cambria Math"/>
                              </a:rPr>
                              <m:t>𝑤</m:t>
                            </m:r>
                          </m:e>
                          <m:sub>
                            <m:r>
                              <a:rPr lang="en-US" sz="2000" b="0" i="1" smtClean="0">
                                <a:latin typeface="Cambria Math"/>
                              </a:rPr>
                              <m:t>𝑘</m:t>
                            </m:r>
                          </m:sub>
                        </m:sSub>
                        <m:r>
                          <a:rPr lang="en-US" sz="2000" i="1">
                            <a:latin typeface="Cambria Math"/>
                          </a:rPr>
                          <m:t>(</m:t>
                        </m:r>
                        <m:sSub>
                          <m:sSubPr>
                            <m:ctrlPr>
                              <a:rPr lang="en-US" sz="2000" i="1">
                                <a:latin typeface="Cambria Math"/>
                              </a:rPr>
                            </m:ctrlPr>
                          </m:sSubPr>
                          <m:e>
                            <m:r>
                              <a:rPr lang="en-US" sz="2000" b="0" i="1" smtClean="0">
                                <a:latin typeface="Cambria Math"/>
                              </a:rPr>
                              <m:t>𝑂</m:t>
                            </m:r>
                          </m:e>
                          <m:sub>
                            <m:r>
                              <a:rPr lang="en-US" sz="2000" i="1">
                                <a:latin typeface="Cambria Math"/>
                              </a:rPr>
                              <m:t>1</m:t>
                            </m:r>
                            <m:r>
                              <a:rPr lang="en-US" sz="2000" i="1">
                                <a:latin typeface="Cambria Math"/>
                              </a:rPr>
                              <m:t>𝑘</m:t>
                            </m:r>
                          </m:sub>
                        </m:sSub>
                        <m:r>
                          <a:rPr lang="en-US" sz="2000" i="1">
                            <a:latin typeface="Cambria Math"/>
                          </a:rPr>
                          <m:t>−</m:t>
                        </m:r>
                        <m:sSub>
                          <m:sSubPr>
                            <m:ctrlPr>
                              <a:rPr lang="en-US" sz="2000" i="1">
                                <a:latin typeface="Cambria Math"/>
                              </a:rPr>
                            </m:ctrlPr>
                          </m:sSubPr>
                          <m:e>
                            <m:r>
                              <a:rPr lang="en-US" sz="2000" i="1">
                                <a:latin typeface="Cambria Math"/>
                              </a:rPr>
                              <m:t>𝐸</m:t>
                            </m:r>
                          </m:e>
                          <m:sub>
                            <m:r>
                              <a:rPr lang="en-US" sz="2000" i="1">
                                <a:latin typeface="Cambria Math"/>
                              </a:rPr>
                              <m:t>1</m:t>
                            </m:r>
                            <m:r>
                              <a:rPr lang="en-US" sz="2000" i="1">
                                <a:latin typeface="Cambria Math"/>
                              </a:rPr>
                              <m:t>𝑘</m:t>
                            </m:r>
                          </m:sub>
                        </m:sSub>
                        <m:r>
                          <a:rPr lang="en-US" sz="2000" i="1">
                            <a:latin typeface="Cambria Math"/>
                          </a:rPr>
                          <m:t>) </m:t>
                        </m:r>
                      </m:e>
                    </m:nary>
                  </m:oMath>
                </a14:m>
                <a:r>
                  <a:rPr lang="en-US" sz="2000" dirty="0" smtClean="0"/>
                  <a:t>over </a:t>
                </a:r>
                <a:r>
                  <a:rPr lang="en-US" sz="2000" i="1" dirty="0" smtClean="0"/>
                  <a:t>L</a:t>
                </a:r>
                <a:r>
                  <a:rPr lang="en-US" sz="2000" dirty="0" smtClean="0"/>
                  <a:t> event times     </a:t>
                </a:r>
                <a:endParaRPr lang="en-US" sz="2000" dirty="0"/>
              </a:p>
              <a:p>
                <a:pPr>
                  <a:spcBef>
                    <a:spcPct val="50000"/>
                  </a:spcBef>
                </a:pPr>
                <a:endParaRPr lang="en-US" altLang="ja-JP" sz="2000" dirty="0">
                  <a:ea typeface="ＭＳ Ｐゴシック" pitchFamily="34" charset="-128"/>
                </a:endParaRPr>
              </a:p>
              <a:p>
                <a:pPr>
                  <a:spcBef>
                    <a:spcPct val="50000"/>
                  </a:spcBef>
                </a:pPr>
                <a:r>
                  <a:rPr lang="en-US" altLang="ja-JP" sz="2000" dirty="0" smtClean="0">
                    <a:ea typeface="ＭＳ Ｐゴシック" pitchFamily="34" charset="-128"/>
                  </a:rPr>
                  <a:t>If we let</a:t>
                </a:r>
              </a:p>
              <a:p>
                <a:pPr>
                  <a:spcBef>
                    <a:spcPct val="50000"/>
                  </a:spcBef>
                </a:pPr>
                <a:endParaRPr lang="en-US" altLang="ja-JP" sz="2000" dirty="0" smtClean="0">
                  <a:ea typeface="ＭＳ Ｐゴシック" pitchFamily="34" charset="-128"/>
                </a:endParaRPr>
              </a:p>
              <a:p>
                <a:endParaRPr lang="en-US" sz="2000" dirty="0"/>
              </a:p>
            </p:txBody>
          </p:sp>
        </mc:Choice>
        <mc:Fallback xmlns="">
          <p:sp>
            <p:nvSpPr>
              <p:cNvPr id="7" name="TextBox 6"/>
              <p:cNvSpPr txBox="1">
                <a:spLocks noRot="1" noChangeAspect="1" noMove="1" noResize="1" noEditPoints="1" noAdjustHandles="1" noChangeArrowheads="1" noChangeShapeType="1" noTextEdit="1"/>
              </p:cNvSpPr>
              <p:nvPr/>
            </p:nvSpPr>
            <p:spPr>
              <a:xfrm>
                <a:off x="279400" y="2590800"/>
                <a:ext cx="8559800" cy="3188693"/>
              </a:xfrm>
              <a:prstGeom prst="rect">
                <a:avLst/>
              </a:prstGeom>
              <a:blipFill rotWithShape="1">
                <a:blip r:embed="rId5"/>
                <a:stretch>
                  <a:fillRect l="-783" t="-956"/>
                </a:stretch>
              </a:blipFill>
            </p:spPr>
            <p:txBody>
              <a:bodyPr/>
              <a:lstStyle/>
              <a:p>
                <a:r>
                  <a:rPr lang="en-US">
                    <a:noFill/>
                  </a:rPr>
                  <a:t> </a:t>
                </a:r>
              </a:p>
            </p:txBody>
          </p:sp>
        </mc:Fallback>
      </mc:AlternateContent>
      <p:graphicFrame>
        <p:nvGraphicFramePr>
          <p:cNvPr id="8" name="Object 7"/>
          <p:cNvGraphicFramePr>
            <a:graphicFrameLocks noChangeAspect="1"/>
          </p:cNvGraphicFramePr>
          <p:nvPr>
            <p:extLst>
              <p:ext uri="{D42A27DB-BD31-4B8C-83A1-F6EECF244321}">
                <p14:modId xmlns:p14="http://schemas.microsoft.com/office/powerpoint/2010/main" val="1095421488"/>
              </p:ext>
            </p:extLst>
          </p:nvPr>
        </p:nvGraphicFramePr>
        <p:xfrm>
          <a:off x="1143000" y="2590800"/>
          <a:ext cx="622238" cy="472440"/>
        </p:xfrm>
        <a:graphic>
          <a:graphicData uri="http://schemas.openxmlformats.org/presentationml/2006/ole">
            <mc:AlternateContent xmlns:mc="http://schemas.openxmlformats.org/markup-compatibility/2006">
              <mc:Choice xmlns:v="urn:schemas-microsoft-com:vml" Requires="v">
                <p:oleObj spid="_x0000_s3932" name="Equation" r:id="rId6" imgW="317225" imgH="241091" progId="Equation.3">
                  <p:embed/>
                </p:oleObj>
              </mc:Choice>
              <mc:Fallback>
                <p:oleObj name="Equation" r:id="rId6" imgW="317225" imgH="241091" progId="Equation.3">
                  <p:embed/>
                  <p:pic>
                    <p:nvPicPr>
                      <p:cNvPr id="0" name="Object 30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2590800"/>
                        <a:ext cx="622238" cy="472440"/>
                      </a:xfrm>
                      <a:prstGeom prst="rect">
                        <a:avLst/>
                      </a:prstGeom>
                      <a:noFill/>
                      <a:ln>
                        <a:noFill/>
                      </a:ln>
                      <a:effectLs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897458054"/>
              </p:ext>
            </p:extLst>
          </p:nvPr>
        </p:nvGraphicFramePr>
        <p:xfrm>
          <a:off x="294640" y="3048000"/>
          <a:ext cx="685800" cy="450850"/>
        </p:xfrm>
        <a:graphic>
          <a:graphicData uri="http://schemas.openxmlformats.org/presentationml/2006/ole">
            <mc:AlternateContent xmlns:mc="http://schemas.openxmlformats.org/markup-compatibility/2006">
              <mc:Choice xmlns:v="urn:schemas-microsoft-com:vml" Requires="v">
                <p:oleObj spid="_x0000_s3933" name="Equation" r:id="rId8" imgW="368300" imgH="241300" progId="Equation.3">
                  <p:embed/>
                </p:oleObj>
              </mc:Choice>
              <mc:Fallback>
                <p:oleObj name="Equation" r:id="rId8" imgW="368300" imgH="241300" progId="Equation.3">
                  <p:embed/>
                  <p:pic>
                    <p:nvPicPr>
                      <p:cNvPr id="0" name="Object 30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4640" y="3048000"/>
                        <a:ext cx="68580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810541943"/>
              </p:ext>
            </p:extLst>
          </p:nvPr>
        </p:nvGraphicFramePr>
        <p:xfrm>
          <a:off x="1090930" y="4876800"/>
          <a:ext cx="5867400" cy="869950"/>
        </p:xfrm>
        <a:graphic>
          <a:graphicData uri="http://schemas.openxmlformats.org/presentationml/2006/ole">
            <mc:AlternateContent xmlns:mc="http://schemas.openxmlformats.org/markup-compatibility/2006">
              <mc:Choice xmlns:v="urn:schemas-microsoft-com:vml" Requires="v">
                <p:oleObj spid="_x0000_s3934" name="Equation" r:id="rId10" imgW="3251200" imgH="482600" progId="Equation.3">
                  <p:embed/>
                </p:oleObj>
              </mc:Choice>
              <mc:Fallback>
                <p:oleObj name="Equation" r:id="rId10" imgW="3251200" imgH="482600" progId="Equation.3">
                  <p:embed/>
                  <p:pic>
                    <p:nvPicPr>
                      <p:cNvPr id="0" name="Object 29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90930" y="4876800"/>
                        <a:ext cx="5867400" cy="86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Box 10"/>
          <p:cNvSpPr txBox="1"/>
          <p:nvPr/>
        </p:nvSpPr>
        <p:spPr>
          <a:xfrm>
            <a:off x="268890" y="5943600"/>
            <a:ext cx="8255000" cy="707886"/>
          </a:xfrm>
          <a:prstGeom prst="rect">
            <a:avLst/>
          </a:prstGeom>
          <a:noFill/>
        </p:spPr>
        <p:txBody>
          <a:bodyPr wrap="square" rtlCol="0">
            <a:spAutoFit/>
          </a:bodyPr>
          <a:lstStyle/>
          <a:p>
            <a:pPr>
              <a:spcBef>
                <a:spcPct val="50000"/>
              </a:spcBef>
            </a:pPr>
            <a:r>
              <a:rPr lang="en-US" altLang="ja-JP" sz="2000" dirty="0" smtClean="0">
                <a:ea typeface="ＭＳ Ｐゴシック" pitchFamily="34" charset="-128"/>
              </a:rPr>
              <a:t>denote a weighted LR-statistic with weight             , then . . .   </a:t>
            </a:r>
          </a:p>
          <a:p>
            <a:endParaRPr lang="en-US" sz="2000" dirty="0"/>
          </a:p>
        </p:txBody>
      </p:sp>
      <p:graphicFrame>
        <p:nvGraphicFramePr>
          <p:cNvPr id="12" name="Object 11"/>
          <p:cNvGraphicFramePr>
            <a:graphicFrameLocks noChangeAspect="1"/>
          </p:cNvGraphicFramePr>
          <p:nvPr>
            <p:extLst>
              <p:ext uri="{D42A27DB-BD31-4B8C-83A1-F6EECF244321}">
                <p14:modId xmlns:p14="http://schemas.microsoft.com/office/powerpoint/2010/main" val="3196018470"/>
              </p:ext>
            </p:extLst>
          </p:nvPr>
        </p:nvGraphicFramePr>
        <p:xfrm>
          <a:off x="4800600" y="5943600"/>
          <a:ext cx="711200" cy="441325"/>
        </p:xfrm>
        <a:graphic>
          <a:graphicData uri="http://schemas.openxmlformats.org/presentationml/2006/ole">
            <mc:AlternateContent xmlns:mc="http://schemas.openxmlformats.org/markup-compatibility/2006">
              <mc:Choice xmlns:v="urn:schemas-microsoft-com:vml" Requires="v">
                <p:oleObj spid="_x0000_s3935" name="Equation" r:id="rId12" imgW="368280" imgH="228600" progId="Equation.3">
                  <p:embed/>
                </p:oleObj>
              </mc:Choice>
              <mc:Fallback>
                <p:oleObj name="Equation" r:id="rId12" imgW="368280" imgH="228600" progId="Equation.3">
                  <p:embed/>
                  <p:pic>
                    <p:nvPicPr>
                      <p:cNvPr id="0" name="Object 291"/>
                      <p:cNvPicPr>
                        <a:picLocks noChangeAspect="1" noChangeArrowheads="1"/>
                      </p:cNvPicPr>
                      <p:nvPr/>
                    </p:nvPicPr>
                    <p:blipFill>
                      <a:blip r:embed="rId13"/>
                      <a:srcRect/>
                      <a:stretch>
                        <a:fillRect/>
                      </a:stretch>
                    </p:blipFill>
                    <p:spPr bwMode="auto">
                      <a:xfrm>
                        <a:off x="4800600" y="5943600"/>
                        <a:ext cx="711200"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623640475"/>
              </p:ext>
            </p:extLst>
          </p:nvPr>
        </p:nvGraphicFramePr>
        <p:xfrm>
          <a:off x="838200" y="738813"/>
          <a:ext cx="507831" cy="338554"/>
        </p:xfrm>
        <a:graphic>
          <a:graphicData uri="http://schemas.openxmlformats.org/presentationml/2006/ole">
            <mc:AlternateContent xmlns:mc="http://schemas.openxmlformats.org/markup-compatibility/2006">
              <mc:Choice xmlns:v="urn:schemas-microsoft-com:vml" Requires="v">
                <p:oleObj spid="_x0000_s3936" name="Equation" r:id="rId14" imgW="304560" imgH="203040" progId="Equation.3">
                  <p:embed/>
                </p:oleObj>
              </mc:Choice>
              <mc:Fallback>
                <p:oleObj name="Equation" r:id="rId14" imgW="304560" imgH="203040" progId="Equation.3">
                  <p:embed/>
                  <p:pic>
                    <p:nvPicPr>
                      <p:cNvPr id="0" name=""/>
                      <p:cNvPicPr/>
                      <p:nvPr/>
                    </p:nvPicPr>
                    <p:blipFill>
                      <a:blip r:embed="rId15"/>
                      <a:stretch>
                        <a:fillRect/>
                      </a:stretch>
                    </p:blipFill>
                    <p:spPr>
                      <a:xfrm>
                        <a:off x="838200" y="738813"/>
                        <a:ext cx="507831" cy="338554"/>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099954515"/>
              </p:ext>
            </p:extLst>
          </p:nvPr>
        </p:nvGraphicFramePr>
        <p:xfrm>
          <a:off x="1612944" y="3581400"/>
          <a:ext cx="508000" cy="339725"/>
        </p:xfrm>
        <a:graphic>
          <a:graphicData uri="http://schemas.openxmlformats.org/presentationml/2006/ole">
            <mc:AlternateContent xmlns:mc="http://schemas.openxmlformats.org/markup-compatibility/2006">
              <mc:Choice xmlns:v="urn:schemas-microsoft-com:vml" Requires="v">
                <p:oleObj spid="_x0000_s3937" name="Equation" r:id="rId16" imgW="304560" imgH="203040" progId="Equation.3">
                  <p:embed/>
                </p:oleObj>
              </mc:Choice>
              <mc:Fallback>
                <p:oleObj name="Equation" r:id="rId16" imgW="304560" imgH="203040" progId="Equation.3">
                  <p:embed/>
                  <p:pic>
                    <p:nvPicPr>
                      <p:cNvPr id="0" name="Object 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12944" y="3581400"/>
                        <a:ext cx="508000" cy="339725"/>
                      </a:xfrm>
                      <a:prstGeom prst="rect">
                        <a:avLst/>
                      </a:prstGeom>
                      <a:noFill/>
                      <a:ln>
                        <a:noFill/>
                      </a:ln>
                    </p:spPr>
                  </p:pic>
                </p:oleObj>
              </mc:Fallback>
            </mc:AlternateContent>
          </a:graphicData>
        </a:graphic>
      </p:graphicFrame>
      <p:sp>
        <p:nvSpPr>
          <p:cNvPr id="14" name="TextBox 13"/>
          <p:cNvSpPr txBox="1"/>
          <p:nvPr/>
        </p:nvSpPr>
        <p:spPr>
          <a:xfrm>
            <a:off x="7761890" y="1593787"/>
            <a:ext cx="762000" cy="400110"/>
          </a:xfrm>
          <a:prstGeom prst="rect">
            <a:avLst/>
          </a:prstGeom>
          <a:noFill/>
        </p:spPr>
        <p:txBody>
          <a:bodyPr wrap="square" rtlCol="0">
            <a:spAutoFit/>
          </a:bodyPr>
          <a:lstStyle/>
          <a:p>
            <a:r>
              <a:rPr lang="en-US" sz="2000" dirty="0" smtClean="0"/>
              <a:t>(1)</a:t>
            </a:r>
            <a:endParaRPr lang="en-US" sz="2000" dirty="0"/>
          </a:p>
        </p:txBody>
      </p:sp>
    </p:spTree>
    <p:extLst>
      <p:ext uri="{BB962C8B-B14F-4D97-AF65-F5344CB8AC3E}">
        <p14:creationId xmlns:p14="http://schemas.microsoft.com/office/powerpoint/2010/main" val="1187047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2020</TotalTime>
  <Words>1992</Words>
  <Application>Microsoft Office PowerPoint</Application>
  <PresentationFormat>On-screen Show (4:3)</PresentationFormat>
  <Paragraphs>223</Paragraphs>
  <Slides>31</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Ted Karrison</dc:creator>
  <cp:lastModifiedBy>Karrison, Theodore  - HSD</cp:lastModifiedBy>
  <cp:revision>172</cp:revision>
  <dcterms:created xsi:type="dcterms:W3CDTF">2015-07-18T17:06:04Z</dcterms:created>
  <dcterms:modified xsi:type="dcterms:W3CDTF">2016-07-22T20:25:44Z</dcterms:modified>
</cp:coreProperties>
</file>