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9" r:id="rId2"/>
  </p:sldMasterIdLst>
  <p:sldIdLst>
    <p:sldId id="256" r:id="rId3"/>
    <p:sldId id="283" r:id="rId4"/>
    <p:sldId id="294" r:id="rId5"/>
    <p:sldId id="316" r:id="rId6"/>
    <p:sldId id="295" r:id="rId7"/>
    <p:sldId id="296" r:id="rId8"/>
    <p:sldId id="317" r:id="rId9"/>
    <p:sldId id="318" r:id="rId10"/>
    <p:sldId id="297" r:id="rId11"/>
    <p:sldId id="314" r:id="rId12"/>
    <p:sldId id="298" r:id="rId13"/>
    <p:sldId id="299" r:id="rId14"/>
    <p:sldId id="300" r:id="rId15"/>
    <p:sldId id="301" r:id="rId16"/>
    <p:sldId id="309" r:id="rId17"/>
    <p:sldId id="302" r:id="rId18"/>
    <p:sldId id="303" r:id="rId19"/>
    <p:sldId id="304" r:id="rId20"/>
    <p:sldId id="306" r:id="rId21"/>
    <p:sldId id="307" r:id="rId22"/>
    <p:sldId id="313" r:id="rId23"/>
    <p:sldId id="308" r:id="rId24"/>
    <p:sldId id="310" r:id="rId25"/>
    <p:sldId id="315" r:id="rId26"/>
    <p:sldId id="311" r:id="rId27"/>
    <p:sldId id="305" r:id="rId28"/>
    <p:sldId id="312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4660"/>
  </p:normalViewPr>
  <p:slideViewPr>
    <p:cSldViewPr>
      <p:cViewPr varScale="1">
        <p:scale>
          <a:sx n="88" d="100"/>
          <a:sy n="88" d="100"/>
        </p:scale>
        <p:origin x="-172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0" name="Picture 12" descr="PP_Title_C.jpg 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 bwMode="white">
          <a:xfrm>
            <a:off x="809625" y="876300"/>
            <a:ext cx="78009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809625" y="2057400"/>
            <a:ext cx="7800975" cy="914400"/>
          </a:xfrm>
        </p:spPr>
        <p:txBody>
          <a:bodyPr/>
          <a:lstStyle>
            <a:lvl1pPr marL="0" indent="0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00800"/>
            <a:ext cx="28956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705600" y="6400800"/>
            <a:ext cx="1905000" cy="304800"/>
          </a:xfrm>
        </p:spPr>
        <p:txBody>
          <a:bodyPr/>
          <a:lstStyle>
            <a:lvl1pPr>
              <a:defRPr>
                <a:solidFill>
                  <a:srgbClr val="002C77"/>
                </a:solidFill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390525"/>
            <a:ext cx="1943100" cy="5705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390525"/>
            <a:ext cx="5676900" cy="5705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2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4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C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09625" y="3905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809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809625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8956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72200" y="6324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PP_Second_C.jpg                                                0033966FKarls G4                       C0DC18D5: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809625" y="3905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black">
          <a:xfrm>
            <a:off x="809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809625" y="63246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E821D4D5-6EE7-4917-97DD-828EA9B44708}" type="datetimeFigureOut">
              <a:rPr lang="en-US" smtClean="0"/>
              <a:t>7/27/16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28956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172200" y="6324600"/>
            <a:ext cx="1066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254B8E"/>
                </a:solidFill>
                <a:latin typeface="+mn-lt"/>
              </a:defRPr>
            </a:lvl1pPr>
          </a:lstStyle>
          <a:p>
            <a:fld id="{28042382-2CD7-4674-9F1B-808CD8D0BE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254B8E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254B8E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254B8E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254B8E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254B8E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54B8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api.twitter.com/1.1/users/lookup.json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8.xml"/><Relationship Id="rId2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3.xml"/><Relationship Id="rId3" Type="http://schemas.openxmlformats.org/officeDocument/2006/relationships/hyperlink" Target="http://search.twitter.com/search.json?q=stat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api.twitter.com/1.1/users/lookup.json?screen_name=twitterapi,twit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625" y="876300"/>
            <a:ext cx="7800975" cy="1638300"/>
          </a:xfrm>
        </p:spPr>
        <p:txBody>
          <a:bodyPr/>
          <a:lstStyle/>
          <a:p>
            <a:pPr algn="ctr"/>
            <a:r>
              <a:rPr lang="en-US" sz="3200" dirty="0" smtClean="0"/>
              <a:t>Mining Twitter Data </a:t>
            </a:r>
            <a:br>
              <a:rPr lang="en-US" sz="3200" dirty="0" smtClean="0"/>
            </a:br>
            <a:r>
              <a:rPr lang="en-US" sz="3200" dirty="0" smtClean="0"/>
              <a:t>for Fun and Profit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68" y="2286000"/>
            <a:ext cx="7800975" cy="2438400"/>
          </a:xfrm>
        </p:spPr>
        <p:txBody>
          <a:bodyPr>
            <a:noAutofit/>
          </a:bodyPr>
          <a:lstStyle/>
          <a:p>
            <a:pPr algn="ctr"/>
            <a:r>
              <a:rPr lang="en-US" sz="1600" dirty="0" smtClean="0"/>
              <a:t>Joseph Canner, MHS</a:t>
            </a:r>
          </a:p>
          <a:p>
            <a:pPr algn="ctr"/>
            <a:r>
              <a:rPr lang="en-US" sz="1600" dirty="0" smtClean="0"/>
              <a:t>Neeraja Nagarajan, MD, MPH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Johns Hopkins University</a:t>
            </a:r>
          </a:p>
          <a:p>
            <a:pPr algn="ctr"/>
            <a:endParaRPr lang="en-US" sz="1600" dirty="0" smtClean="0"/>
          </a:p>
          <a:p>
            <a:pPr algn="ctr"/>
            <a:r>
              <a:rPr lang="en-US" sz="1600" dirty="0" err="1" smtClean="0"/>
              <a:t>Stata</a:t>
            </a:r>
            <a:r>
              <a:rPr lang="en-US" sz="1600" dirty="0" smtClean="0"/>
              <a:t> Conference</a:t>
            </a:r>
          </a:p>
          <a:p>
            <a:pPr algn="ctr"/>
            <a:r>
              <a:rPr lang="en-US" sz="1600" dirty="0" smtClean="0"/>
              <a:t>Chicago, IL</a:t>
            </a:r>
          </a:p>
          <a:p>
            <a:pPr algn="ctr"/>
            <a:r>
              <a:rPr lang="en-US" sz="1600" dirty="0" smtClean="0"/>
              <a:t>July 28, 2016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6489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User Profile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Personal URL</a:t>
            </a:r>
          </a:p>
          <a:p>
            <a:r>
              <a:rPr lang="en-US" dirty="0" smtClean="0"/>
              <a:t>Image URLs</a:t>
            </a:r>
          </a:p>
          <a:p>
            <a:r>
              <a:rPr lang="en-US" dirty="0" smtClean="0"/>
              <a:t>Location</a:t>
            </a:r>
          </a:p>
          <a:p>
            <a:r>
              <a:rPr lang="en-US" dirty="0" smtClean="0"/>
              <a:t>Language</a:t>
            </a:r>
          </a:p>
          <a:p>
            <a:r>
              <a:rPr lang="en-US" dirty="0" smtClean="0"/>
              <a:t>Date created</a:t>
            </a:r>
          </a:p>
          <a:p>
            <a:r>
              <a:rPr lang="en-US" dirty="0" smtClean="0"/>
              <a:t>Description (bio)</a:t>
            </a:r>
          </a:p>
          <a:p>
            <a:r>
              <a:rPr lang="en-US" dirty="0" smtClean="0"/>
              <a:t>Time Zone</a:t>
            </a:r>
          </a:p>
          <a:p>
            <a:r>
              <a:rPr lang="en-US" dirty="0" smtClean="0"/>
              <a:t>Latest post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Number of:</a:t>
            </a:r>
          </a:p>
          <a:p>
            <a:pPr lvl="1"/>
            <a:r>
              <a:rPr lang="en-US" dirty="0" smtClean="0"/>
              <a:t>Favorites</a:t>
            </a:r>
          </a:p>
          <a:p>
            <a:pPr lvl="1"/>
            <a:r>
              <a:rPr lang="en-US" dirty="0" smtClean="0"/>
              <a:t>Followers/Followed</a:t>
            </a:r>
          </a:p>
          <a:p>
            <a:pPr lvl="1"/>
            <a:r>
              <a:rPr lang="en-US" dirty="0" smtClean="0"/>
              <a:t>Lists</a:t>
            </a:r>
          </a:p>
          <a:p>
            <a:pPr lvl="1"/>
            <a:r>
              <a:rPr lang="en-US" dirty="0" smtClean="0"/>
              <a:t>Posts</a:t>
            </a:r>
          </a:p>
          <a:p>
            <a:pPr lvl="1"/>
            <a:r>
              <a:rPr lang="en-US" dirty="0" smtClean="0"/>
              <a:t>Friends</a:t>
            </a:r>
          </a:p>
          <a:p>
            <a:r>
              <a:rPr lang="en-US" dirty="0" smtClean="0"/>
              <a:t>Color schemes</a:t>
            </a:r>
          </a:p>
          <a:p>
            <a:r>
              <a:rPr lang="en-US" dirty="0" smtClean="0"/>
              <a:t>Flags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219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OAuth Tool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17626"/>
            <a:ext cx="5304184" cy="5011774"/>
          </a:xfrm>
        </p:spPr>
      </p:pic>
    </p:spTree>
    <p:extLst>
      <p:ext uri="{BB962C8B-B14F-4D97-AF65-F5344CB8AC3E}">
        <p14:creationId xmlns:p14="http://schemas.microsoft.com/office/powerpoint/2010/main" val="266712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Obtain the following from Twitter (once):</a:t>
            </a:r>
          </a:p>
          <a:p>
            <a:pPr lvl="1"/>
            <a:r>
              <a:rPr lang="en-US" dirty="0"/>
              <a:t>Consumer </a:t>
            </a:r>
            <a:r>
              <a:rPr lang="en-US" dirty="0" smtClean="0"/>
              <a:t>key: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lHzrVQFfZM56z5uWyq9DE81dF</a:t>
            </a:r>
          </a:p>
          <a:p>
            <a:pPr lvl="1"/>
            <a:r>
              <a:rPr lang="en-US" dirty="0" smtClean="0"/>
              <a:t>Consumer secret: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oA9e7Z0MWUlFHR4ZL7rz18CIH1lUqO2744g8OSwqSalbns4qd6</a:t>
            </a:r>
          </a:p>
          <a:p>
            <a:pPr lvl="1"/>
            <a:r>
              <a:rPr lang="en-US" dirty="0"/>
              <a:t>Access token: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28822665-P316AqKj5lZb5J65VuJ1z87lj94IeJ0e4iHytDFVQ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Access </a:t>
            </a:r>
            <a:r>
              <a:rPr lang="en-US" dirty="0"/>
              <a:t>token secret: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i3Q2EIuo7DZbKSbZ6NWrhvUW4UygPCBI7eLiqv4lHAECh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26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Generate the following: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Time stamp: current time (plus a few hours) in number of seconds since 1/1/1970 at midnight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Random sequence of  32 characters (“nonce”)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489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Open a data set with list of users</a:t>
            </a:r>
          </a:p>
          <a:p>
            <a:r>
              <a:rPr lang="en-US" dirty="0" smtClean="0"/>
              <a:t>Break up list into chunks of 100 </a:t>
            </a:r>
          </a:p>
          <a:p>
            <a:r>
              <a:rPr lang="en-US" dirty="0" smtClean="0"/>
              <a:t>Percent-encode each chunk: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Characters A-Z, a-b, 0-9, period, underscore, tilde, dash stay the same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All other characters replaced with “%” followed by ASCII representation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IntSurg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%2C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LVSelbs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%2C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2525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Percent-encode the Twitter API URL</a:t>
            </a:r>
          </a:p>
          <a:p>
            <a:pPr lvl="1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api.twitter.com/1.1/users/lookup.json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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https%3A%2F%2Fapi.twitter.com%2F1.1%2Fusers%2Flookup.json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98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Create HMAC signature from the percent-encoded request string and the secrets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HMAC=keyed-hash message authentication code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Used to verify data integrity and authentication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In general, any cryptographic hash function can be used (e.g., MD5, SHA1, etc.)</a:t>
            </a:r>
          </a:p>
        </p:txBody>
      </p:sp>
    </p:spTree>
    <p:extLst>
      <p:ext uri="{BB962C8B-B14F-4D97-AF65-F5344CB8AC3E}">
        <p14:creationId xmlns:p14="http://schemas.microsoft.com/office/powerpoint/2010/main" val="3554224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HMAC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989" y="1828800"/>
            <a:ext cx="7772400" cy="4114800"/>
          </a:xfrm>
        </p:spPr>
        <p:txBody>
          <a:bodyPr/>
          <a:lstStyle/>
          <a:p>
            <a:r>
              <a:rPr lang="en-US" dirty="0" smtClean="0"/>
              <a:t>HMAC(</a:t>
            </a:r>
            <a:r>
              <a:rPr lang="en-US" dirty="0" err="1" smtClean="0"/>
              <a:t>K,m</a:t>
            </a:r>
            <a:r>
              <a:rPr lang="en-US" dirty="0" smtClean="0"/>
              <a:t>)=</a:t>
            </a:r>
          </a:p>
          <a:p>
            <a:pPr marL="0" indent="0">
              <a:buNone/>
            </a:pPr>
            <a:r>
              <a:rPr lang="en-US" dirty="0" smtClean="0"/>
              <a:t>H((K’ </a:t>
            </a:r>
            <a:r>
              <a:rPr lang="en-US" dirty="0"/>
              <a:t>⊕</a:t>
            </a:r>
            <a:r>
              <a:rPr lang="en-US" dirty="0" smtClean="0"/>
              <a:t> </a:t>
            </a:r>
            <a:r>
              <a:rPr lang="en-US" dirty="0" err="1"/>
              <a:t>opad</a:t>
            </a:r>
            <a:r>
              <a:rPr lang="en-US" dirty="0" smtClean="0"/>
              <a:t>) || H((K’ </a:t>
            </a:r>
            <a:r>
              <a:rPr lang="en-US" dirty="0"/>
              <a:t>⊕</a:t>
            </a:r>
            <a:r>
              <a:rPr lang="en-US" dirty="0" smtClean="0"/>
              <a:t> </a:t>
            </a:r>
            <a:r>
              <a:rPr lang="en-US" dirty="0" err="1" smtClean="0"/>
              <a:t>ipad</a:t>
            </a:r>
            <a:r>
              <a:rPr lang="en-US" dirty="0" smtClean="0"/>
              <a:t>) || m</a:t>
            </a:r>
            <a:endParaRPr lang="en-US" dirty="0"/>
          </a:p>
          <a:p>
            <a:pPr lvl="1"/>
            <a:r>
              <a:rPr lang="en-US" sz="2000" dirty="0" smtClean="0"/>
              <a:t>H </a:t>
            </a:r>
            <a:r>
              <a:rPr lang="en-US" sz="2000" dirty="0"/>
              <a:t>is a cryptographic hash </a:t>
            </a:r>
            <a:r>
              <a:rPr lang="en-US" sz="2000" dirty="0" smtClean="0"/>
              <a:t>function (SHA-1 for Twitter)</a:t>
            </a:r>
            <a:endParaRPr lang="en-US" sz="2000" dirty="0"/>
          </a:p>
          <a:p>
            <a:pPr lvl="1"/>
            <a:r>
              <a:rPr lang="en-US" sz="2000" dirty="0"/>
              <a:t>K is the secret </a:t>
            </a:r>
            <a:r>
              <a:rPr lang="en-US" sz="2000" dirty="0" smtClean="0"/>
              <a:t>key</a:t>
            </a:r>
            <a:endParaRPr lang="en-US" sz="2000" dirty="0"/>
          </a:p>
          <a:p>
            <a:pPr lvl="1"/>
            <a:r>
              <a:rPr lang="en-US" sz="2000" dirty="0"/>
              <a:t>m is the message to be </a:t>
            </a:r>
            <a:r>
              <a:rPr lang="en-US" sz="2000" dirty="0" smtClean="0"/>
              <a:t>authenticated</a:t>
            </a:r>
            <a:endParaRPr lang="en-US" sz="2000" dirty="0"/>
          </a:p>
          <a:p>
            <a:pPr lvl="1"/>
            <a:r>
              <a:rPr lang="en-US" sz="2000" dirty="0"/>
              <a:t>K' is another secret key, derived from the original key </a:t>
            </a:r>
            <a:r>
              <a:rPr lang="en-US" sz="2000" dirty="0" smtClean="0"/>
              <a:t>K</a:t>
            </a:r>
            <a:endParaRPr lang="en-US" sz="2000" dirty="0"/>
          </a:p>
          <a:p>
            <a:pPr lvl="1"/>
            <a:r>
              <a:rPr lang="en-US" sz="2000" dirty="0"/>
              <a:t>|| denotes </a:t>
            </a:r>
            <a:r>
              <a:rPr lang="en-US" sz="2000" dirty="0" smtClean="0"/>
              <a:t>concatenation</a:t>
            </a:r>
            <a:endParaRPr lang="en-US" sz="2000" dirty="0"/>
          </a:p>
          <a:p>
            <a:pPr lvl="1"/>
            <a:r>
              <a:rPr lang="en-US" sz="2000" dirty="0"/>
              <a:t>⊕ denotes exclusive or (XOR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err="1"/>
              <a:t>opad</a:t>
            </a:r>
            <a:r>
              <a:rPr lang="en-US" sz="2000" dirty="0"/>
              <a:t> is the outer padding (0x5c5c5c…5c5c, one-block-long hexadecimal constant</a:t>
            </a:r>
            <a:r>
              <a:rPr lang="en-US" sz="2000" dirty="0" smtClean="0"/>
              <a:t>)</a:t>
            </a:r>
            <a:endParaRPr lang="en-US" sz="2000" dirty="0"/>
          </a:p>
          <a:p>
            <a:pPr lvl="1"/>
            <a:r>
              <a:rPr lang="en-US" sz="2000" dirty="0" err="1" smtClean="0"/>
              <a:t>ipad</a:t>
            </a:r>
            <a:r>
              <a:rPr lang="en-US" sz="2000" dirty="0" smtClean="0"/>
              <a:t> </a:t>
            </a:r>
            <a:r>
              <a:rPr lang="en-US" sz="2000" dirty="0"/>
              <a:t>is the inner padding (0x363636…3636, one-block-long hexadecimal constant)</a:t>
            </a:r>
          </a:p>
        </p:txBody>
      </p:sp>
    </p:spTree>
    <p:extLst>
      <p:ext uri="{BB962C8B-B14F-4D97-AF65-F5344CB8AC3E}">
        <p14:creationId xmlns:p14="http://schemas.microsoft.com/office/powerpoint/2010/main" val="4272351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SHA-1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Secure Hash Algorithm 1: cryptographic hash function designed by the NSA</a:t>
            </a:r>
          </a:p>
          <a:p>
            <a:r>
              <a:rPr lang="en-US" dirty="0" smtClean="0"/>
              <a:t>Produces a 160-bit (20-byte) hash, known as a message digest, typically represented using 40 hex digits</a:t>
            </a:r>
          </a:p>
          <a:p>
            <a:r>
              <a:rPr lang="en-US" dirty="0" smtClean="0"/>
              <a:t>Use discouraged as a security feature</a:t>
            </a:r>
          </a:p>
          <a:p>
            <a:r>
              <a:rPr lang="en-US" dirty="0" smtClean="0"/>
              <a:t>Very good for maintaining data integrity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726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SHA-1 Algorithm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189226"/>
            <a:ext cx="3609975" cy="3754374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000" dirty="0"/>
              <a:t>A, B, C, D and E are 32-bit words of the state;</a:t>
            </a:r>
          </a:p>
          <a:p>
            <a:r>
              <a:rPr lang="en-US" sz="2000" dirty="0"/>
              <a:t>F is a nonlinear function that varies;</a:t>
            </a:r>
          </a:p>
          <a:p>
            <a:r>
              <a:rPr lang="en-US" sz="2000" dirty="0" smtClean="0"/>
              <a:t>&lt;&lt;&lt;n </a:t>
            </a:r>
            <a:r>
              <a:rPr lang="en-US" sz="2000" dirty="0"/>
              <a:t>denotes a left bit rotation by n places;</a:t>
            </a:r>
          </a:p>
          <a:p>
            <a:r>
              <a:rPr lang="en-US" sz="2000" dirty="0"/>
              <a:t>n varies for each operation;</a:t>
            </a:r>
          </a:p>
          <a:p>
            <a:r>
              <a:rPr lang="en-US" sz="2000" dirty="0" err="1"/>
              <a:t>W</a:t>
            </a:r>
            <a:r>
              <a:rPr lang="en-US" sz="2000" baseline="-25000" dirty="0" err="1"/>
              <a:t>t</a:t>
            </a:r>
            <a:r>
              <a:rPr lang="en-US" sz="2000" dirty="0"/>
              <a:t> is the expanded message word of round t;</a:t>
            </a:r>
          </a:p>
          <a:p>
            <a:r>
              <a:rPr lang="en-US" sz="2000" dirty="0" err="1"/>
              <a:t>K</a:t>
            </a:r>
            <a:r>
              <a:rPr lang="en-US" sz="2000" baseline="-25000" dirty="0" err="1"/>
              <a:t>t</a:t>
            </a:r>
            <a:r>
              <a:rPr lang="en-US" sz="2000" dirty="0"/>
              <a:t> is the round constant of round t;</a:t>
            </a:r>
          </a:p>
          <a:p>
            <a:r>
              <a:rPr lang="en-US" sz="2000" dirty="0" smtClean="0"/>
              <a:t>     denotes </a:t>
            </a:r>
            <a:r>
              <a:rPr lang="en-US" sz="2000" dirty="0"/>
              <a:t>addition modulo 232.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181600" y="5715000"/>
            <a:ext cx="304800" cy="304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cxnSp>
        <p:nvCxnSpPr>
          <p:cNvPr id="10" name="Straight Connector 9"/>
          <p:cNvCxnSpPr>
            <a:stCxn id="6" idx="0"/>
            <a:endCxn id="6" idx="2"/>
          </p:cNvCxnSpPr>
          <p:nvPr/>
        </p:nvCxnSpPr>
        <p:spPr bwMode="auto">
          <a:xfrm>
            <a:off x="5334000" y="5715000"/>
            <a:ext cx="0" cy="3048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6" idx="1"/>
            <a:endCxn id="6" idx="3"/>
          </p:cNvCxnSpPr>
          <p:nvPr/>
        </p:nvCxnSpPr>
        <p:spPr bwMode="auto">
          <a:xfrm>
            <a:off x="5181600" y="5867400"/>
            <a:ext cx="304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5616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studies of Twitter feed data</a:t>
            </a:r>
          </a:p>
          <a:p>
            <a:pPr lvl="1"/>
            <a:r>
              <a:rPr lang="en-US" dirty="0" smtClean="0"/>
              <a:t>Surgical providers</a:t>
            </a:r>
            <a:endParaRPr lang="en-US" dirty="0"/>
          </a:p>
          <a:p>
            <a:pPr lvl="1"/>
            <a:r>
              <a:rPr lang="en-US" dirty="0" smtClean="0"/>
              <a:t>Surgical education</a:t>
            </a:r>
          </a:p>
          <a:p>
            <a:pPr lvl="1"/>
            <a:r>
              <a:rPr lang="en-US" dirty="0" smtClean="0"/>
              <a:t>Global surgery</a:t>
            </a:r>
          </a:p>
          <a:p>
            <a:pPr lvl="1"/>
            <a:r>
              <a:rPr lang="en-US" dirty="0" smtClean="0"/>
              <a:t>Breast Cancer</a:t>
            </a:r>
          </a:p>
          <a:p>
            <a:pPr lvl="1"/>
            <a:r>
              <a:rPr lang="en-US" dirty="0" smtClean="0"/>
              <a:t>Mammography</a:t>
            </a:r>
          </a:p>
          <a:p>
            <a:pPr marL="514350" indent="-457200"/>
            <a:r>
              <a:rPr lang="en-US" dirty="0" smtClean="0"/>
              <a:t>Objective: descriptive analysis of content, users, re-tweet patterns, etc.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260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Mata Functions </a:t>
            </a:r>
            <a:r>
              <a:rPr lang="en-US" dirty="0"/>
              <a:t>N</a:t>
            </a:r>
            <a:r>
              <a:rPr lang="en-US" dirty="0" smtClean="0"/>
              <a:t>eeded for</a:t>
            </a:r>
            <a:br>
              <a:rPr lang="en-US" dirty="0" smtClean="0"/>
            </a:br>
            <a:r>
              <a:rPr lang="en-US" dirty="0" smtClean="0"/>
              <a:t> HMAC &amp; SHA-1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inbase</a:t>
            </a:r>
            <a:r>
              <a:rPr lang="en-US" dirty="0" smtClean="0"/>
              <a:t>(</a:t>
            </a:r>
            <a:r>
              <a:rPr lang="en-US" dirty="0" err="1" smtClean="0"/>
              <a:t>b,x</a:t>
            </a:r>
            <a:r>
              <a:rPr lang="en-US" dirty="0" smtClean="0"/>
              <a:t>): convert </a:t>
            </a:r>
            <a:r>
              <a:rPr lang="en-US" i="1" dirty="0" smtClean="0"/>
              <a:t>real x</a:t>
            </a:r>
            <a:r>
              <a:rPr lang="en-US" dirty="0" smtClean="0"/>
              <a:t> to a string representation of x in </a:t>
            </a:r>
            <a:r>
              <a:rPr lang="en-US" i="1" dirty="0" smtClean="0"/>
              <a:t>base b</a:t>
            </a:r>
            <a:endParaRPr lang="en-US" dirty="0" smtClean="0"/>
          </a:p>
          <a:p>
            <a:r>
              <a:rPr lang="en-US" dirty="0" err="1" smtClean="0"/>
              <a:t>frombase</a:t>
            </a:r>
            <a:r>
              <a:rPr lang="en-US" dirty="0" smtClean="0"/>
              <a:t>(</a:t>
            </a:r>
            <a:r>
              <a:rPr lang="en-US" dirty="0" err="1" smtClean="0"/>
              <a:t>b,s</a:t>
            </a:r>
            <a:r>
              <a:rPr lang="en-US" dirty="0" smtClean="0"/>
              <a:t>): convert </a:t>
            </a:r>
            <a:r>
              <a:rPr lang="en-US" i="1" dirty="0" smtClean="0"/>
              <a:t>string s</a:t>
            </a:r>
            <a:r>
              <a:rPr lang="en-US" dirty="0" smtClean="0"/>
              <a:t> (</a:t>
            </a:r>
            <a:r>
              <a:rPr lang="en-US" i="1" dirty="0" smtClean="0"/>
              <a:t>base b</a:t>
            </a:r>
            <a:r>
              <a:rPr lang="en-US" dirty="0" smtClean="0"/>
              <a:t>) to a real</a:t>
            </a:r>
          </a:p>
          <a:p>
            <a:r>
              <a:rPr lang="en-US" dirty="0" err="1"/>
              <a:t>a</a:t>
            </a:r>
            <a:r>
              <a:rPr lang="en-US" dirty="0" err="1" smtClean="0"/>
              <a:t>scii</a:t>
            </a:r>
            <a:r>
              <a:rPr lang="en-US" dirty="0" smtClean="0"/>
              <a:t>(s): convert </a:t>
            </a:r>
            <a:r>
              <a:rPr lang="en-US" i="1" dirty="0" smtClean="0"/>
              <a:t>string s</a:t>
            </a:r>
            <a:r>
              <a:rPr lang="en-US" dirty="0" smtClean="0"/>
              <a:t> to a vector of ASCII numeric codes</a:t>
            </a:r>
          </a:p>
          <a:p>
            <a:r>
              <a:rPr lang="en-US" dirty="0"/>
              <a:t>c</a:t>
            </a:r>
            <a:r>
              <a:rPr lang="en-US" dirty="0" smtClean="0"/>
              <a:t>har(c): convert </a:t>
            </a:r>
            <a:r>
              <a:rPr lang="en-US" i="1" dirty="0" smtClean="0"/>
              <a:t>vector c</a:t>
            </a:r>
            <a:r>
              <a:rPr lang="en-US" dirty="0" smtClean="0"/>
              <a:t> of ASCII numeric codes to a string</a:t>
            </a:r>
          </a:p>
        </p:txBody>
      </p:sp>
    </p:spTree>
    <p:extLst>
      <p:ext uri="{BB962C8B-B14F-4D97-AF65-F5344CB8AC3E}">
        <p14:creationId xmlns:p14="http://schemas.microsoft.com/office/powerpoint/2010/main" val="2485369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Tools needed for </a:t>
            </a:r>
            <a:br>
              <a:rPr lang="en-US" dirty="0" smtClean="0"/>
            </a:br>
            <a:r>
              <a:rPr lang="en-US" dirty="0" smtClean="0"/>
              <a:t>HMAC &amp; SHA-1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Bitwise exclusive OR</a:t>
            </a:r>
          </a:p>
          <a:p>
            <a:r>
              <a:rPr lang="en-US" dirty="0" smtClean="0"/>
              <a:t>Bitwise AND</a:t>
            </a:r>
          </a:p>
          <a:p>
            <a:r>
              <a:rPr lang="en-US" dirty="0" smtClean="0"/>
              <a:t>Bitwise OR</a:t>
            </a:r>
          </a:p>
          <a:p>
            <a:r>
              <a:rPr lang="en-US" dirty="0" smtClean="0"/>
              <a:t>Bitwise NOT</a:t>
            </a:r>
          </a:p>
          <a:p>
            <a:r>
              <a:rPr lang="en-US" dirty="0" smtClean="0"/>
              <a:t>Left Pad</a:t>
            </a:r>
          </a:p>
          <a:p>
            <a:r>
              <a:rPr lang="en-US" dirty="0" smtClean="0"/>
              <a:t>Right Pad</a:t>
            </a:r>
          </a:p>
        </p:txBody>
      </p:sp>
    </p:spTree>
    <p:extLst>
      <p:ext uri="{BB962C8B-B14F-4D97-AF65-F5344CB8AC3E}">
        <p14:creationId xmlns:p14="http://schemas.microsoft.com/office/powerpoint/2010/main" val="2716074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Base64 encode the HMAC signature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Convert signature to binary and divide into 6-bit chunks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</a:rPr>
              <a:t>0-25 </a:t>
            </a:r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 A-Z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26-51  a-z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52-61  0-9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62  +</a:t>
            </a:r>
          </a:p>
          <a:p>
            <a:pPr lvl="2"/>
            <a:r>
              <a:rPr lang="en-US" dirty="0" smtClean="0">
                <a:cs typeface="Courier New" panose="02070309020205020404" pitchFamily="49" charset="0"/>
                <a:sym typeface="Wingdings" panose="05000000000000000000" pitchFamily="2" charset="2"/>
              </a:rPr>
              <a:t>63  /</a:t>
            </a:r>
          </a:p>
          <a:p>
            <a:pPr lvl="2"/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2"/>
            <a:endParaRPr lang="en-US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08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(7)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Submit request using </a:t>
            </a:r>
            <a:r>
              <a:rPr lang="en-US" dirty="0" err="1" smtClean="0"/>
              <a:t>cURL</a:t>
            </a:r>
            <a:endParaRPr lang="en-US" dirty="0" smtClean="0"/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curl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--request 'POST' 'https://api.twitter.com/1.1/users/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lookup.json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data '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screen_name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=IntSurg%2CLVSelbs%...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RuthBragaMSN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header 'Authorization: OAuth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oauth_consumer_key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="kg0F5wu3660dMMTuLkyoWp7tx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oauth_nonce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ajBxdP7iwtFRfvms5f4xcIIY3IEOBYGC",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oauth_signature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="AFrOX11yGPMeohUU0sDHtj%2Bzyck%3D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oauth_signature_method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HMACSHA1",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oauth_timestamp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="1438002055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oauth_token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3112564480RVVmDmYZwunmAHfqhr1iDQYbjbCrAsRbEcnzYv",</a:t>
            </a:r>
          </a:p>
          <a:p>
            <a:pPr marL="45720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oauth_version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="1.0"'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 profiles1.txt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441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algn="ctr"/>
            <a:r>
              <a:rPr lang="en-US" dirty="0" smtClean="0"/>
              <a:t>Sample JSON Output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600200"/>
            <a:ext cx="4191000" cy="5162550"/>
          </a:xfrm>
        </p:spPr>
      </p:pic>
    </p:spTree>
    <p:extLst>
      <p:ext uri="{BB962C8B-B14F-4D97-AF65-F5344CB8AC3E}">
        <p14:creationId xmlns:p14="http://schemas.microsoft.com/office/powerpoint/2010/main" val="3362528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Steps required in Stata (8)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4" y="1981200"/>
            <a:ext cx="7877175" cy="4114800"/>
          </a:xfrm>
        </p:spPr>
        <p:txBody>
          <a:bodyPr/>
          <a:lstStyle/>
          <a:p>
            <a:r>
              <a:rPr lang="en-US" dirty="0" smtClean="0"/>
              <a:t>Use </a:t>
            </a:r>
            <a:r>
              <a:rPr lang="en-US" b="1" dirty="0" err="1" smtClean="0"/>
              <a:t>insheetjson</a:t>
            </a:r>
            <a:r>
              <a:rPr lang="en-US" dirty="0" smtClean="0"/>
              <a:t> to convert JSON output to Stata</a:t>
            </a:r>
          </a:p>
          <a:p>
            <a:r>
              <a:rPr lang="en-US" dirty="0" smtClean="0"/>
              <a:t>Re-assemble the chunks of 100 users</a:t>
            </a:r>
          </a:p>
          <a:p>
            <a:r>
              <a:rPr lang="en-US" dirty="0" smtClean="0"/>
              <a:t>Get to work!</a:t>
            </a:r>
          </a:p>
          <a:p>
            <a:pPr lvl="2"/>
            <a:endParaRPr lang="en-US" dirty="0">
              <a:cs typeface="Courier New" panose="02070309020205020404" pitchFamily="49" charset="0"/>
              <a:sym typeface="Wingdings" panose="05000000000000000000" pitchFamily="2" charset="2"/>
            </a:endParaRPr>
          </a:p>
          <a:p>
            <a:pPr lvl="2"/>
            <a:endParaRPr lang="en-US" dirty="0" smtClean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3704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Publish a toolbox (next talk?)</a:t>
            </a:r>
          </a:p>
          <a:p>
            <a:r>
              <a:rPr lang="en-US" dirty="0" smtClean="0"/>
              <a:t>Publish a command for user profile requests</a:t>
            </a:r>
          </a:p>
          <a:p>
            <a:r>
              <a:rPr lang="en-US" dirty="0" smtClean="0"/>
              <a:t>Publish a command that is more general?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080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requests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782" y="1692292"/>
            <a:ext cx="1924401" cy="50292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744957"/>
            <a:ext cx="1981200" cy="49238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1692292"/>
            <a:ext cx="1907569" cy="50511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525" y="1707755"/>
            <a:ext cx="1911519" cy="49982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64" y="1828800"/>
            <a:ext cx="2233909" cy="4113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12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Twitter feed data (actual tweet content) using keyword filters: provided by collaborator in Computer Science Department at JHU </a:t>
            </a:r>
          </a:p>
          <a:p>
            <a:r>
              <a:rPr lang="en-US" dirty="0" smtClean="0"/>
              <a:t>Researcher desired automated process for extracting user profile information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81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Desired workflow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534400" cy="48768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133600"/>
            <a:ext cx="2743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Real-time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 feed data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66800" y="2895600"/>
            <a:ext cx="2438400" cy="1143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 smtClean="0">
                <a:latin typeface="Times" charset="0"/>
              </a:rPr>
              <a:t>Qualitative review of tweet content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791200" y="2971800"/>
            <a:ext cx="1981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User ID list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107873" y="3962400"/>
            <a:ext cx="1981200" cy="685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Twitter API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791200" y="5181600"/>
            <a:ext cx="2057400" cy="762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User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 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rofile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Information</a:t>
            </a:r>
          </a:p>
        </p:txBody>
      </p:sp>
      <p:cxnSp>
        <p:nvCxnSpPr>
          <p:cNvPr id="11" name="Elbow Connector 10"/>
          <p:cNvCxnSpPr/>
          <p:nvPr/>
        </p:nvCxnSpPr>
        <p:spPr bwMode="auto">
          <a:xfrm>
            <a:off x="4800600" y="2590800"/>
            <a:ext cx="990600" cy="609600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" name="Elbow Connector 12"/>
          <p:cNvCxnSpPr>
            <a:endCxn id="5" idx="3"/>
          </p:cNvCxnSpPr>
          <p:nvPr/>
        </p:nvCxnSpPr>
        <p:spPr bwMode="auto">
          <a:xfrm rot="5400000">
            <a:off x="3448050" y="2647950"/>
            <a:ext cx="876300" cy="7620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Arrow Connector 22"/>
          <p:cNvCxnSpPr>
            <a:stCxn id="6" idx="2"/>
          </p:cNvCxnSpPr>
          <p:nvPr/>
        </p:nvCxnSpPr>
        <p:spPr bwMode="auto">
          <a:xfrm flipH="1">
            <a:off x="4953000" y="3429000"/>
            <a:ext cx="182880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5" name="Straight Arrow Connector 24"/>
          <p:cNvCxnSpPr>
            <a:stCxn id="8" idx="2"/>
          </p:cNvCxnSpPr>
          <p:nvPr/>
        </p:nvCxnSpPr>
        <p:spPr bwMode="auto">
          <a:xfrm>
            <a:off x="5098473" y="4648200"/>
            <a:ext cx="1721427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1143000" y="5960918"/>
            <a:ext cx="25146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</a:rPr>
              <a:t>Data analysis</a:t>
            </a:r>
          </a:p>
        </p:txBody>
      </p:sp>
      <p:cxnSp>
        <p:nvCxnSpPr>
          <p:cNvPr id="34" name="Straight Arrow Connector 33"/>
          <p:cNvCxnSpPr>
            <a:stCxn id="5" idx="2"/>
          </p:cNvCxnSpPr>
          <p:nvPr/>
        </p:nvCxnSpPr>
        <p:spPr bwMode="auto">
          <a:xfrm>
            <a:off x="2286000" y="4038600"/>
            <a:ext cx="0" cy="192231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8" name="Elbow Connector 37"/>
          <p:cNvCxnSpPr>
            <a:stCxn id="9" idx="1"/>
          </p:cNvCxnSpPr>
          <p:nvPr/>
        </p:nvCxnSpPr>
        <p:spPr bwMode="auto">
          <a:xfrm rot="10800000" flipV="1">
            <a:off x="3657600" y="5562600"/>
            <a:ext cx="2133600" cy="665018"/>
          </a:xfrm>
          <a:prstGeom prst="bent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88087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Version 1.0 required only a very simple URL, e.g. </a:t>
            </a:r>
            <a:r>
              <a:rPr lang="en-US" sz="2400" dirty="0" smtClean="0">
                <a:hlinkClick r:id="rId3"/>
              </a:rPr>
              <a:t>http://search.twitter.com/search.json?q=stata</a:t>
            </a:r>
            <a:endParaRPr lang="en-US" sz="2400" dirty="0" smtClean="0"/>
          </a:p>
          <a:p>
            <a:r>
              <a:rPr lang="en-US" dirty="0" smtClean="0"/>
              <a:t>Stata users could grab Twitter feed data using a single </a:t>
            </a:r>
            <a:r>
              <a:rPr lang="en-US" b="1" dirty="0" err="1" smtClean="0"/>
              <a:t>insheetjson</a:t>
            </a:r>
            <a:r>
              <a:rPr lang="en-US" dirty="0" smtClean="0"/>
              <a:t> command:</a:t>
            </a:r>
          </a:p>
          <a:p>
            <a:pPr marL="400050" lvl="1" indent="0">
              <a:buNone/>
            </a:pP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insheetjson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tw_fu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tw_uid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tw_geo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using "http://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search.twitter.com/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search.json?q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stata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 table(results) col("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from_user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from_user_id_str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"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geo:coordinates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(Source: </a:t>
            </a:r>
            <a:r>
              <a:rPr lang="en-US" sz="1800" b="1" dirty="0" smtClean="0"/>
              <a:t>help </a:t>
            </a:r>
            <a:r>
              <a:rPr lang="en-US" sz="1800" b="1" dirty="0" err="1" smtClean="0"/>
              <a:t>insheetjson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109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History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dirty="0" smtClean="0"/>
              <a:t>Early in 2013, Twitter moved to API v1.1</a:t>
            </a:r>
          </a:p>
          <a:p>
            <a:pPr lvl="1"/>
            <a:r>
              <a:rPr lang="en-US" sz="2000" dirty="0" smtClean="0"/>
              <a:t>OAuth authentication required, e.g.: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curl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--request 'POST' 'https://api.twitter.com/1.1/users/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lookup.json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--data '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screen_name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=IntSurg%2CLVSelbs%...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RuthBragaMSN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--header 'Authorization: OAuth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oauth_consumer_key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="kg0F5wu3660dMMTuLkyoWp7tx",oauth_nonce="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ajBxdP7iwtFRfvms5f4xcIIY3IEOBYGC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",oauth_signature="AFrOX11yGPMeohUU0sDHtj%2Bzyck%3D",oauth_signature_method="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HMACSHA1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",oauth_timestamp="1438002055",oauth_token="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3112564480RVVmDmYZwunmAHfqhr1iDQYbjbCrAsRbEcnzYv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",oauth_version="1.0"' --verbose &gt; profiles1.txt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0366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History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Early in 2013, Twitter moved to API v1.1</a:t>
            </a:r>
          </a:p>
          <a:p>
            <a:pPr lvl="1"/>
            <a:r>
              <a:rPr lang="en-US" sz="2000" dirty="0" smtClean="0"/>
              <a:t>OAuth authentication required, e.g.: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curl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--request 'POST' 'https://api.twitter.com/1.1/users/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lookup.json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--data '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screen_name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=IntSurg%2CLVSelbs%...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RuthBragaMSN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--header 'Authorization: OAuth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oauth_consumer_key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="kg0F5wu3660dMMTuLkyoWp7tx",oauth_nonce="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ajBxdP7iwtFRfvms5f4xcIIY3IEOBYGC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",oauth_signature="AFrOX11yGPMeohUU0sDHtj%2Bzyck%3D",oauth_signature_method="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HMACSHA1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",oauth_timestamp="1438002055",oauth_token="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3112564480RVVmDmYZwunmAHfqhr1iDQYbjbCrAsRbEcnzYv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",oauth_version="1.0"' --verbose &gt; profiles1.txt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219200" y="2971800"/>
            <a:ext cx="7239000" cy="914400"/>
          </a:xfrm>
          <a:prstGeom prst="rect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47427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History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Early in 2013, Twitter moved to API v1.1</a:t>
            </a:r>
          </a:p>
          <a:p>
            <a:pPr lvl="1"/>
            <a:r>
              <a:rPr lang="en-US" sz="2000" dirty="0" smtClean="0"/>
              <a:t>OAuth authentication required, e.g.:</a:t>
            </a: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curl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--request 'POST' 'https://api.twitter.com/1.1/users/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lookup.json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--data '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screen_name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=IntSurg%2CLVSelbs%...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RuthBragaMSN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 </a:t>
            </a: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-header 'Authorization: OAuth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oauth_consumer_key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="kg0F5wu3660dMMTuLkyoWp7tx",oauth_nonce="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ajBxdP7iwtFRfvms5f4xcIIY3IEOBYGC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",oauth_signature="AFrOX11yGPMeohUU0sDHtj%2Bzyck%3D",oauth_signature_method="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HMACSHA1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",oauth_timestamp="1438002055",oauth_token="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3112564480RVVmDmYZwunmAHfqhr1iDQYbjbCrAsRbEcnzYv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",oauth_version="1.0"' --verbose &gt; profiles1.txt</a:t>
            </a:r>
          </a:p>
          <a:p>
            <a:pPr lvl="1"/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1219200" y="3733800"/>
            <a:ext cx="7239000" cy="1981200"/>
          </a:xfrm>
          <a:prstGeom prst="rect">
            <a:avLst/>
          </a:prstGeom>
          <a:noFill/>
          <a:ln w="412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211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Twitter API 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users/lookup</a:t>
            </a:r>
          </a:p>
          <a:p>
            <a:pPr lvl="1"/>
            <a:r>
              <a:rPr lang="en-US" dirty="0" smtClean="0"/>
              <a:t>100 users per request</a:t>
            </a:r>
          </a:p>
          <a:p>
            <a:pPr lvl="1"/>
            <a:r>
              <a:rPr lang="en-US" dirty="0" smtClean="0"/>
              <a:t>Requests per 15 minutes: 180</a:t>
            </a:r>
          </a:p>
          <a:p>
            <a:pPr lvl="1"/>
            <a:r>
              <a:rPr lang="en-US" dirty="0" smtClean="0"/>
              <a:t>Supply a comma separated list of screen names or user IDs</a:t>
            </a:r>
          </a:p>
          <a:p>
            <a:pPr lvl="1"/>
            <a:r>
              <a:rPr lang="en-US" dirty="0" smtClean="0"/>
              <a:t>JSON Output</a:t>
            </a:r>
          </a:p>
          <a:p>
            <a:pPr lvl="1"/>
            <a:r>
              <a:rPr lang="en-US" dirty="0" smtClean="0"/>
              <a:t>Example request: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https://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api.twitter.com/1.1/users/lookup.json?screen_name=twitterapi,twitter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2" indent="0"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24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JHM_Do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JHM_Do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57653</TotalTime>
  <Words>1414</Words>
  <Application>Microsoft Macintosh PowerPoint</Application>
  <PresentationFormat>On-screen Show (4:3)</PresentationFormat>
  <Paragraphs>173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1_JHM_Dome</vt:lpstr>
      <vt:lpstr>JHM_Dome</vt:lpstr>
      <vt:lpstr>Mining Twitter Data  for Fun and Profit</vt:lpstr>
      <vt:lpstr>Background</vt:lpstr>
      <vt:lpstr>Background (cont’d)</vt:lpstr>
      <vt:lpstr>Desired workflow</vt:lpstr>
      <vt:lpstr>Twitter API History</vt:lpstr>
      <vt:lpstr>Twitter API History (cont’d)</vt:lpstr>
      <vt:lpstr>Twitter API History (cont’d)</vt:lpstr>
      <vt:lpstr>Twitter API History (cont’d)</vt:lpstr>
      <vt:lpstr>Twitter API Example</vt:lpstr>
      <vt:lpstr>User Profile Information</vt:lpstr>
      <vt:lpstr>Twitter API OAuth Tool</vt:lpstr>
      <vt:lpstr>Steps required in Stata (1)</vt:lpstr>
      <vt:lpstr>Steps required in Stata (2)</vt:lpstr>
      <vt:lpstr>Steps required in Stata (3)</vt:lpstr>
      <vt:lpstr>Steps required in Stata (4)</vt:lpstr>
      <vt:lpstr>Steps required in Stata (5)</vt:lpstr>
      <vt:lpstr>HMAC</vt:lpstr>
      <vt:lpstr>SHA-1</vt:lpstr>
      <vt:lpstr>SHA-1 Algorithm</vt:lpstr>
      <vt:lpstr>Mata Functions Needed for  HMAC &amp; SHA-1</vt:lpstr>
      <vt:lpstr>Other Tools needed for  HMAC &amp; SHA-1</vt:lpstr>
      <vt:lpstr>Steps required in Stata (6)</vt:lpstr>
      <vt:lpstr>Steps required in Stata (7)</vt:lpstr>
      <vt:lpstr>Sample JSON Output</vt:lpstr>
      <vt:lpstr>Steps required in Stata (8)</vt:lpstr>
      <vt:lpstr>Next Steps</vt:lpstr>
      <vt:lpstr>Twitter API requests</vt:lpstr>
    </vt:vector>
  </TitlesOfParts>
  <Company>Johns Hopkins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Stata for Analysis of Large Data Sets</dc:title>
  <dc:creator>delete</dc:creator>
  <cp:lastModifiedBy>Joe Canner</cp:lastModifiedBy>
  <cp:revision>105</cp:revision>
  <dcterms:created xsi:type="dcterms:W3CDTF">2013-02-18T20:34:57Z</dcterms:created>
  <dcterms:modified xsi:type="dcterms:W3CDTF">2016-07-28T02:49:09Z</dcterms:modified>
</cp:coreProperties>
</file>