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33" r:id="rId2"/>
    <p:sldId id="442" r:id="rId3"/>
    <p:sldId id="452" r:id="rId4"/>
    <p:sldId id="415" r:id="rId5"/>
    <p:sldId id="466" r:id="rId6"/>
    <p:sldId id="467" r:id="rId7"/>
    <p:sldId id="455" r:id="rId8"/>
    <p:sldId id="417" r:id="rId9"/>
    <p:sldId id="409" r:id="rId10"/>
    <p:sldId id="428" r:id="rId11"/>
    <p:sldId id="434" r:id="rId12"/>
    <p:sldId id="456" r:id="rId13"/>
    <p:sldId id="457" r:id="rId14"/>
    <p:sldId id="459" r:id="rId15"/>
    <p:sldId id="460" r:id="rId16"/>
    <p:sldId id="418" r:id="rId17"/>
    <p:sldId id="463" r:id="rId18"/>
    <p:sldId id="424" r:id="rId19"/>
    <p:sldId id="464" r:id="rId20"/>
    <p:sldId id="465" r:id="rId21"/>
    <p:sldId id="462" r:id="rId22"/>
    <p:sldId id="405" r:id="rId23"/>
    <p:sldId id="343" r:id="rId24"/>
    <p:sldId id="370" r:id="rId2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hite Family" initials="" lastIdx="14" clrIdx="0"/>
  <p:cmAuthor id="1" name="mansbach_j" initials="" lastIdx="14" clrIdx="1"/>
  <p:cmAuthor id="2" name="MWaseem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FFFF"/>
    <a:srgbClr val="FF9900"/>
    <a:srgbClr val="660066"/>
    <a:srgbClr val="66FF33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4975" autoAdjust="0"/>
    <p:restoredTop sz="84797" autoAdjust="0"/>
  </p:normalViewPr>
  <p:slideViewPr>
    <p:cSldViewPr>
      <p:cViewPr varScale="1">
        <p:scale>
          <a:sx n="75" d="100"/>
          <a:sy n="75" d="100"/>
        </p:scale>
        <p:origin x="-84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692" y="-60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3B717B3E-6A64-4C71-B554-2A7BFB9A7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376074D3-6BB7-4FE9-AE90-A65F408EAC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DA4D8E-B82A-4EDE-AB10-A441567DE26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B55669-A82A-4988-AD46-1B9BADAFB244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0AB639-AD0E-4A7E-9FFB-2279B0A8F1C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6A65F0-7E70-460C-A5A4-E6935C661603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4685AB-2046-452C-8071-CC8DC815E20D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2BE6C8-B489-4E5A-A5F3-827B7EB2C5CD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72573E-87E9-4B18-A17B-285579D57C9A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8FCCB4-376A-428F-BEA7-6B23208B6BD2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FF4614-5CCB-4DA6-A95E-8819391957F0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E8165B-57C9-42FD-A76E-94BF88A77147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B5745C-59D4-446D-BECB-2569A5210E3B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6D4300-6025-4510-93A4-C03E42F4B1F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C0015D-33F2-4DA6-A740-C48599D24913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3F374E-4D85-4E53-A657-1449CFCDA33E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B33435-4A9A-4B54-9D88-779E97F3D288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8D74BE-80ED-4B44-B99C-AF6C4DB42CFE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C9B08D-E05B-4C75-945D-291F2D621A32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30DAF2-CA26-4901-9AAC-BBD2AE959A5D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B08EC3-CFD4-4A84-80CD-24EE38253EF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 defTabSz="931863"/>
            <a:fld id="{4D23F069-751D-49D2-8494-2C5417EFF9A7}" type="slidenum">
              <a:rPr lang="en-US" sz="1200"/>
              <a:pPr algn="r" defTabSz="931863"/>
              <a:t>5</a:t>
            </a:fld>
            <a:endParaRPr lang="en-US" sz="12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 defTabSz="931863"/>
            <a:fld id="{E133CC31-B9E3-497B-BA65-FF7604243EAF}" type="slidenum">
              <a:rPr lang="en-US" sz="1200"/>
              <a:pPr algn="r" defTabSz="931863"/>
              <a:t>6</a:t>
            </a:fld>
            <a:endParaRPr 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85FC20-86ED-4FE8-AB0A-6646A26ED384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F88709-6CD5-48E7-8F20-E2364782CDCE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C483CD-E35C-4969-A35E-C5B1B508C89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318E8-628A-43E5-B74B-1C2154D90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EE105-EAA5-4C6D-8E16-46A4F3A00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3140A-E561-43C8-9AA7-F82AFBD16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C4DA0-919B-4FAD-93C9-04C967193F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F46ED-EBCD-4EBA-AA37-DCB51FE97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7B11D-6C2C-41D9-BC2D-58D320AF9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B1322-7884-4608-90A3-D67756B5F9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C1399-FC4C-4453-9C17-4B82CBB3D4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CF906-D78A-47CF-8DA8-56CFCA6B7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CFBF7-719A-471D-B00F-EA89DDA901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05DD6-392B-4922-BE08-F659FBE2CD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84A5E-8B89-4318-8EBE-F92FA07376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345C57-099A-445C-B838-3C8D52948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CE3397-3A96-4092-891F-E0131A8A8A0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Teaching Statistics with Stata in Emergency Medicine (EM) Journal Club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590800"/>
            <a:ext cx="8305800" cy="4038600"/>
          </a:xfrm>
        </p:spPr>
        <p:txBody>
          <a:bodyPr/>
          <a:lstStyle/>
          <a:p>
            <a:pPr algn="r" eaLnBrk="1" hangingPunct="1">
              <a:buFontTx/>
              <a:buNone/>
            </a:pPr>
            <a:r>
              <a:rPr lang="en-US" sz="2800" smtClean="0"/>
              <a:t>                           	       Muhammad Waseem, MD</a:t>
            </a:r>
            <a:r>
              <a:rPr lang="en-US" sz="2400" smtClean="0"/>
              <a:t>			</a:t>
            </a:r>
            <a:endParaRPr lang="en-US" sz="2800" smtClean="0"/>
          </a:p>
          <a:p>
            <a:pPr algn="r" eaLnBrk="1" hangingPunct="1">
              <a:buFontTx/>
              <a:buNone/>
            </a:pPr>
            <a:r>
              <a:rPr lang="en-US" sz="2400" smtClean="0"/>
              <a:t>Research Director</a:t>
            </a:r>
          </a:p>
          <a:p>
            <a:pPr algn="r" eaLnBrk="1" hangingPunct="1">
              <a:buFontTx/>
              <a:buNone/>
            </a:pPr>
            <a:r>
              <a:rPr lang="en-US" sz="2400" smtClean="0"/>
              <a:t>Emergency Medicine</a:t>
            </a:r>
          </a:p>
          <a:p>
            <a:pPr algn="r" eaLnBrk="1" hangingPunct="1">
              <a:buFontTx/>
              <a:buNone/>
            </a:pPr>
            <a:r>
              <a:rPr lang="en-US" sz="2400" smtClean="0"/>
              <a:t>Lincoln Medical &amp; Mental Health Center</a:t>
            </a:r>
          </a:p>
          <a:p>
            <a:pPr algn="r" eaLnBrk="1" hangingPunct="1">
              <a:buFontTx/>
              <a:buNone/>
            </a:pPr>
            <a:r>
              <a:rPr lang="en-US" sz="2400" smtClean="0"/>
              <a:t>Bronx, New York</a:t>
            </a:r>
          </a:p>
          <a:p>
            <a:pPr algn="r" eaLnBrk="1" hangingPunct="1">
              <a:buFontTx/>
              <a:buNone/>
            </a:pPr>
            <a:endParaRPr lang="en-US" sz="2400" smtClean="0"/>
          </a:p>
        </p:txBody>
      </p:sp>
      <p:sp>
        <p:nvSpPr>
          <p:cNvPr id="16388" name="Line 5"/>
          <p:cNvSpPr>
            <a:spLocks noChangeShapeType="1"/>
          </p:cNvSpPr>
          <p:nvPr/>
        </p:nvSpPr>
        <p:spPr bwMode="auto">
          <a:xfrm>
            <a:off x="381000" y="2362200"/>
            <a:ext cx="8001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69B90F-B941-4521-9824-A863E2023D0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b="0" smtClean="0"/>
              <a:t>Methods</a:t>
            </a:r>
            <a:endParaRPr lang="en-US" sz="2000" b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077200" cy="4953000"/>
          </a:xfrm>
        </p:spPr>
        <p:txBody>
          <a:bodyPr/>
          <a:lstStyle/>
          <a:p>
            <a:pPr eaLnBrk="1" hangingPunct="1"/>
            <a:endParaRPr lang="en-US" b="0" smtClean="0"/>
          </a:p>
          <a:p>
            <a:pPr eaLnBrk="1" hangingPunct="1"/>
            <a:r>
              <a:rPr lang="en-US" b="0" smtClean="0"/>
              <a:t>ACGME fully accredited 3 year Emergency Medicine</a:t>
            </a:r>
            <a:r>
              <a:rPr lang="en-US" smtClean="0"/>
              <a:t> </a:t>
            </a:r>
            <a:r>
              <a:rPr lang="en-US" b="0" smtClean="0"/>
              <a:t>Residency Training Program</a:t>
            </a:r>
          </a:p>
          <a:p>
            <a:pPr eaLnBrk="1" hangingPunct="1"/>
            <a:endParaRPr lang="en-US" b="0" smtClean="0"/>
          </a:p>
          <a:p>
            <a:pPr eaLnBrk="1" hangingPunct="1"/>
            <a:r>
              <a:rPr lang="en-US" b="0" smtClean="0"/>
              <a:t>33 EM residents (11 / year)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533400" y="1828800"/>
            <a:ext cx="8093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FF0000"/>
              </a:buClr>
              <a:buFontTx/>
              <a:buChar char="•"/>
            </a:pPr>
            <a:endParaRPr lang="en-US" b="1">
              <a:latin typeface="Arial" charset="0"/>
              <a:cs typeface="Arial" charset="0"/>
            </a:endParaRPr>
          </a:p>
          <a:p>
            <a:pPr>
              <a:buClr>
                <a:srgbClr val="FF0000"/>
              </a:buClr>
            </a:pPr>
            <a:endParaRPr lang="en-US" sz="3200" b="1">
              <a:latin typeface="Arial" charset="0"/>
              <a:cs typeface="Arial" charset="0"/>
            </a:endParaRPr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609600" y="1295400"/>
            <a:ext cx="7772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0EF7EE-3EA5-4D0A-96D9-1EA4EB7C9B2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0" smtClean="0"/>
              <a:t>Methods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001000" cy="4419600"/>
          </a:xfrm>
        </p:spPr>
        <p:txBody>
          <a:bodyPr/>
          <a:lstStyle/>
          <a:p>
            <a:pPr eaLnBrk="1" hangingPunct="1"/>
            <a:r>
              <a:rPr lang="en-US" smtClean="0"/>
              <a:t>Journal club</a:t>
            </a:r>
          </a:p>
          <a:p>
            <a:pPr lvl="1" eaLnBrk="1" hangingPunct="1"/>
            <a:r>
              <a:rPr lang="en-US" b="0" smtClean="0"/>
              <a:t>Every other month</a:t>
            </a:r>
          </a:p>
          <a:p>
            <a:pPr lvl="1" eaLnBrk="1" hangingPunct="1"/>
            <a:endParaRPr lang="en-US" b="0" smtClean="0"/>
          </a:p>
          <a:p>
            <a:pPr lvl="1" eaLnBrk="1" hangingPunct="1"/>
            <a:r>
              <a:rPr lang="en-US" b="0" smtClean="0"/>
              <a:t>Duration: One hour</a:t>
            </a:r>
          </a:p>
          <a:p>
            <a:pPr lvl="1" eaLnBrk="1" hangingPunct="1"/>
            <a:endParaRPr lang="en-US" b="0" smtClean="0"/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609600" y="1676400"/>
            <a:ext cx="7772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0" smtClean="0"/>
              <a:t>Methods</a:t>
            </a:r>
            <a:endParaRPr lang="en-US" smtClean="0"/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u="sng" dirty="0" smtClean="0"/>
              <a:t>Research Question</a:t>
            </a:r>
            <a:r>
              <a:rPr lang="en-US" dirty="0" smtClean="0"/>
              <a:t> </a:t>
            </a:r>
          </a:p>
          <a:p>
            <a:pPr lvl="1" eaLnBrk="1" hangingPunct="1"/>
            <a:r>
              <a:rPr lang="en-US" b="0" dirty="0" smtClean="0"/>
              <a:t>What is the question this study was designed to answer? </a:t>
            </a:r>
            <a:endParaRPr lang="en-US" dirty="0" smtClean="0"/>
          </a:p>
          <a:p>
            <a:pPr eaLnBrk="1" hangingPunct="1"/>
            <a:r>
              <a:rPr lang="en-US" u="sng" dirty="0" smtClean="0"/>
              <a:t>Study Design</a:t>
            </a:r>
            <a:r>
              <a:rPr lang="en-US" dirty="0" smtClean="0"/>
              <a:t> </a:t>
            </a:r>
          </a:p>
          <a:p>
            <a:pPr lvl="1" eaLnBrk="1" hangingPunct="1"/>
            <a:r>
              <a:rPr lang="en-US" b="0" dirty="0" smtClean="0"/>
              <a:t>What type of study is this? </a:t>
            </a:r>
          </a:p>
          <a:p>
            <a:pPr lvl="2" eaLnBrk="1" hangingPunct="1"/>
            <a:r>
              <a:rPr lang="en-US" b="0" dirty="0" smtClean="0"/>
              <a:t>Randomized clinical trial</a:t>
            </a:r>
          </a:p>
          <a:p>
            <a:pPr lvl="2" eaLnBrk="1" hangingPunct="1"/>
            <a:r>
              <a:rPr lang="en-US" b="0" dirty="0" smtClean="0"/>
              <a:t>Cohort study </a:t>
            </a:r>
          </a:p>
          <a:p>
            <a:pPr lvl="2" eaLnBrk="1" hangingPunct="1"/>
            <a:r>
              <a:rPr lang="en-US" b="0" dirty="0" smtClean="0"/>
              <a:t>Case-control study </a:t>
            </a:r>
          </a:p>
          <a:p>
            <a:pPr lvl="2" eaLnBrk="1" hangingPunct="1"/>
            <a:r>
              <a:rPr lang="en-US" b="0" dirty="0" smtClean="0"/>
              <a:t>Cross-sectional study</a:t>
            </a:r>
            <a:endParaRPr lang="en-US" b="0" dirty="0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EACB0C-31AF-48FB-A92F-55A46ECA70E0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609600" y="1676400"/>
            <a:ext cx="7772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0" smtClean="0"/>
              <a:t>Methods</a:t>
            </a:r>
            <a:endParaRPr lang="en-US" smtClean="0"/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u="sng" dirty="0" smtClean="0"/>
              <a:t>Study </a:t>
            </a:r>
            <a:r>
              <a:rPr lang="en-US" u="sng" dirty="0" smtClean="0"/>
              <a:t>Subjects</a:t>
            </a:r>
            <a:r>
              <a:rPr lang="en-US" dirty="0" smtClean="0"/>
              <a:t> </a:t>
            </a:r>
            <a:endParaRPr lang="en-US" dirty="0" smtClean="0"/>
          </a:p>
          <a:p>
            <a:pPr lvl="1" eaLnBrk="1" hangingPunct="1"/>
            <a:r>
              <a:rPr lang="en-US" b="0" dirty="0" smtClean="0"/>
              <a:t>Who was enrolled in the study?</a:t>
            </a:r>
          </a:p>
          <a:p>
            <a:pPr lvl="1" eaLnBrk="1" hangingPunct="1"/>
            <a:r>
              <a:rPr lang="en-US" b="0" dirty="0" smtClean="0"/>
              <a:t>How were subjects selected? </a:t>
            </a:r>
          </a:p>
          <a:p>
            <a:pPr lvl="1" eaLnBrk="1" hangingPunct="1"/>
            <a:r>
              <a:rPr lang="en-US" b="0" dirty="0" smtClean="0"/>
              <a:t>Are results valid? (internal validity) </a:t>
            </a:r>
          </a:p>
          <a:p>
            <a:pPr lvl="1" eaLnBrk="1" hangingPunct="1"/>
            <a:r>
              <a:rPr lang="en-US" b="0" dirty="0" smtClean="0"/>
              <a:t>Are results </a:t>
            </a:r>
            <a:r>
              <a:rPr lang="en-US" b="0" dirty="0" err="1" smtClean="0"/>
              <a:t>generalizable</a:t>
            </a:r>
            <a:r>
              <a:rPr lang="en-US" b="0" dirty="0" smtClean="0"/>
              <a:t>? (external validity)</a:t>
            </a: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13CD35-3418-465B-AC5A-41190E5AE754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0964" name="Line 4"/>
          <p:cNvSpPr>
            <a:spLocks noChangeShapeType="1"/>
          </p:cNvSpPr>
          <p:nvPr/>
        </p:nvSpPr>
        <p:spPr bwMode="auto">
          <a:xfrm>
            <a:off x="609600" y="1676400"/>
            <a:ext cx="7772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0" smtClean="0"/>
              <a:t>Methods</a:t>
            </a:r>
            <a:endParaRPr lang="en-US" smtClean="0"/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u="sng" smtClean="0"/>
              <a:t>Results</a:t>
            </a:r>
          </a:p>
          <a:p>
            <a:pPr lvl="1" eaLnBrk="1" hangingPunct="1"/>
            <a:r>
              <a:rPr lang="en-US" b="0" smtClean="0"/>
              <a:t>What did investigators find?</a:t>
            </a:r>
          </a:p>
          <a:p>
            <a:pPr lvl="1" eaLnBrk="1" hangingPunct="1"/>
            <a:r>
              <a:rPr lang="en-US" b="0" smtClean="0"/>
              <a:t>Discuss findings which are statistically significant</a:t>
            </a:r>
          </a:p>
          <a:p>
            <a:pPr eaLnBrk="1" hangingPunct="1"/>
            <a:r>
              <a:rPr lang="en-US" u="sng" smtClean="0"/>
              <a:t>Conclusions</a:t>
            </a:r>
          </a:p>
          <a:p>
            <a:pPr lvl="1" eaLnBrk="1" hangingPunct="1"/>
            <a:r>
              <a:rPr lang="en-US" b="0" smtClean="0"/>
              <a:t>What do the investigators think the results mean? </a:t>
            </a:r>
          </a:p>
          <a:p>
            <a:pPr lvl="1" eaLnBrk="1" hangingPunct="1"/>
            <a:r>
              <a:rPr lang="en-US" b="0" smtClean="0"/>
              <a:t>Provide conclusions independent of the investigators’ conclusions </a:t>
            </a: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1BD9BC-EE82-4202-AA45-805ACE311C7A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609600" y="1676400"/>
            <a:ext cx="7772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0" smtClean="0"/>
              <a:t>Methods</a:t>
            </a:r>
            <a:endParaRPr lang="en-US" smtClean="0"/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0" smtClean="0"/>
              <a:t>Discuss the pros and cons</a:t>
            </a:r>
          </a:p>
          <a:p>
            <a:pPr eaLnBrk="1" hangingPunct="1">
              <a:buFontTx/>
              <a:buNone/>
            </a:pPr>
            <a:endParaRPr lang="en-US" b="0" smtClean="0"/>
          </a:p>
          <a:p>
            <a:pPr eaLnBrk="1" hangingPunct="1"/>
            <a:r>
              <a:rPr lang="en-US" b="0" smtClean="0"/>
              <a:t>What would be the next important study to confirm, extend or refute the findings?</a:t>
            </a:r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3C3D91-C948-4ED9-997E-FFCE4F0FAA63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>
            <a:off x="609600" y="1676400"/>
            <a:ext cx="7772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AAD1F0-817D-460C-B854-12699C7E3181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0" smtClean="0"/>
              <a:t>Methods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001000" cy="4419600"/>
          </a:xfrm>
        </p:spPr>
        <p:txBody>
          <a:bodyPr/>
          <a:lstStyle/>
          <a:p>
            <a:pPr eaLnBrk="1" hangingPunct="1"/>
            <a:r>
              <a:rPr lang="en-US" b="0" dirty="0" smtClean="0"/>
              <a:t>We supplement journal club with a program in statistics to support </a:t>
            </a:r>
            <a:r>
              <a:rPr lang="en-US" b="0" dirty="0" smtClean="0"/>
              <a:t>residents </a:t>
            </a:r>
            <a:r>
              <a:rPr lang="en-US" b="0" dirty="0" smtClean="0"/>
              <a:t>acquisition and use of skills required for critical review and clinical application of evidence from EM literature</a:t>
            </a:r>
          </a:p>
          <a:p>
            <a:pPr eaLnBrk="1" hangingPunct="1"/>
            <a:endParaRPr lang="en-US" b="0" dirty="0" smtClean="0"/>
          </a:p>
          <a:p>
            <a:pPr eaLnBrk="1" hangingPunct="1"/>
            <a:endParaRPr lang="en-US" b="0" dirty="0" smtClean="0"/>
          </a:p>
          <a:p>
            <a:pPr eaLnBrk="1" hangingPunct="1"/>
            <a:endParaRPr lang="en-US" b="0" dirty="0" smtClean="0"/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609600" y="1676400"/>
            <a:ext cx="7772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BB345D-2602-40FA-91DE-ADB99AE31111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0" smtClean="0"/>
              <a:t>Methods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001000" cy="4419600"/>
          </a:xfrm>
        </p:spPr>
        <p:txBody>
          <a:bodyPr/>
          <a:lstStyle/>
          <a:p>
            <a:pPr eaLnBrk="1" hangingPunct="1"/>
            <a:r>
              <a:rPr lang="en-US" b="0" dirty="0" smtClean="0"/>
              <a:t>We discussed the statistical tests and their application</a:t>
            </a:r>
          </a:p>
          <a:p>
            <a:pPr eaLnBrk="1" hangingPunct="1"/>
            <a:endParaRPr lang="en-US" b="0" dirty="0" smtClean="0"/>
          </a:p>
          <a:p>
            <a:pPr eaLnBrk="1" hangingPunct="1"/>
            <a:r>
              <a:rPr lang="en-US" b="0" dirty="0" smtClean="0"/>
              <a:t>Also showed how to perform those tests using </a:t>
            </a:r>
            <a:r>
              <a:rPr lang="en-US" b="0" dirty="0" err="1" smtClean="0"/>
              <a:t>stata</a:t>
            </a:r>
            <a:endParaRPr lang="en-US" b="0" dirty="0" smtClean="0"/>
          </a:p>
          <a:p>
            <a:pPr eaLnBrk="1" hangingPunct="1"/>
            <a:endParaRPr lang="en-US" b="0" dirty="0" smtClean="0"/>
          </a:p>
          <a:p>
            <a:pPr eaLnBrk="1" hangingPunct="1"/>
            <a:endParaRPr lang="en-US" b="0" dirty="0" smtClean="0"/>
          </a:p>
          <a:p>
            <a:pPr eaLnBrk="1" hangingPunct="1"/>
            <a:endParaRPr lang="en-US" b="0" dirty="0" smtClean="0"/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609600" y="1676400"/>
            <a:ext cx="7772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81E5A9-C346-4323-8D69-1BB9C6129289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0" smtClean="0"/>
              <a:t>Methods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001000" cy="4419600"/>
          </a:xfrm>
        </p:spPr>
        <p:txBody>
          <a:bodyPr/>
          <a:lstStyle/>
          <a:p>
            <a:pPr eaLnBrk="1" hangingPunct="1"/>
            <a:r>
              <a:rPr lang="en-US" b="0" smtClean="0"/>
              <a:t>Only pull-down menus were shown</a:t>
            </a:r>
          </a:p>
          <a:p>
            <a:pPr lvl="1" eaLnBrk="1" hangingPunct="1"/>
            <a:r>
              <a:rPr lang="en-US" b="0" smtClean="0"/>
              <a:t>No discussion on commands</a:t>
            </a:r>
          </a:p>
          <a:p>
            <a:pPr eaLnBrk="1" hangingPunct="1"/>
            <a:endParaRPr lang="en-US" b="0" smtClean="0"/>
          </a:p>
          <a:p>
            <a:pPr eaLnBrk="1" hangingPunct="1">
              <a:buFontTx/>
              <a:buNone/>
            </a:pPr>
            <a:r>
              <a:rPr lang="en-US" b="0" smtClean="0"/>
              <a:t> </a:t>
            </a:r>
            <a:endParaRPr lang="en-US" smtClean="0"/>
          </a:p>
        </p:txBody>
      </p:sp>
      <p:sp>
        <p:nvSpPr>
          <p:cNvPr id="53252" name="Line 4"/>
          <p:cNvSpPr>
            <a:spLocks noChangeShapeType="1"/>
          </p:cNvSpPr>
          <p:nvPr/>
        </p:nvSpPr>
        <p:spPr bwMode="auto">
          <a:xfrm>
            <a:off x="609600" y="1676400"/>
            <a:ext cx="7772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CF2AC4-33F5-4F4A-838E-F1E394F1D58C}" type="slidenum">
              <a:rPr lang="en-US" smtClean="0"/>
              <a:pPr/>
              <a:t>19</a:t>
            </a:fld>
            <a:endParaRPr lang="en-US" smtClean="0"/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3" cstate="print"/>
          <a:srcRect l="2814" t="2499" b="8749"/>
          <a:stretch>
            <a:fillRect/>
          </a:stretch>
        </p:blipFill>
        <p:spPr bwMode="auto">
          <a:xfrm>
            <a:off x="0" y="152400"/>
            <a:ext cx="9478963" cy="649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AF0BF9-8A97-4266-A78A-7AA23FFDD97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0" smtClean="0"/>
              <a:t>Disclosure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0" smtClean="0"/>
              <a:t>Financial disclosures:  None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609600" y="1676400"/>
            <a:ext cx="7772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159977-7C1F-455F-9C2F-6166A8F1131F}" type="slidenum">
              <a:rPr lang="en-US" smtClean="0"/>
              <a:pPr/>
              <a:t>20</a:t>
            </a:fld>
            <a:endParaRPr lang="en-US" smtClean="0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3" cstate="print"/>
          <a:srcRect b="6250"/>
          <a:stretch>
            <a:fillRect/>
          </a:stretch>
        </p:blipFill>
        <p:spPr bwMode="auto">
          <a:xfrm>
            <a:off x="0" y="-152400"/>
            <a:ext cx="9753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Results</a:t>
            </a:r>
          </a:p>
        </p:txBody>
      </p:sp>
      <p:sp>
        <p:nvSpPr>
          <p:cNvPr id="593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0" smtClean="0"/>
              <a:t>This format was well received by both residents and faculty</a:t>
            </a:r>
          </a:p>
          <a:p>
            <a:pPr eaLnBrk="1" hangingPunct="1"/>
            <a:endParaRPr lang="en-US" b="0" smtClean="0"/>
          </a:p>
          <a:p>
            <a:pPr eaLnBrk="1" hangingPunct="1"/>
            <a:r>
              <a:rPr lang="en-US" b="0" smtClean="0"/>
              <a:t>This experience provided an opportunity to demonstrate and practice evidence- based skill</a:t>
            </a:r>
          </a:p>
        </p:txBody>
      </p:sp>
      <p:sp>
        <p:nvSpPr>
          <p:cNvPr id="593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41FED8-B8EA-4931-8E62-C67DBD92BC3F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E3E470-3EB6-4062-A8F3-4046CB08C56E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0" smtClean="0"/>
              <a:t>Conclusions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001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0" smtClean="0"/>
              <a:t>Integrating a statistical software program such as stata in journal club can serve as an important tool to enhance learning and understanding of statistical tests</a:t>
            </a:r>
          </a:p>
          <a:p>
            <a:pPr eaLnBrk="1" hangingPunct="1">
              <a:lnSpc>
                <a:spcPct val="90000"/>
              </a:lnSpc>
            </a:pPr>
            <a:endParaRPr lang="en-US" b="0" smtClean="0"/>
          </a:p>
          <a:p>
            <a:pPr eaLnBrk="1" hangingPunct="1">
              <a:lnSpc>
                <a:spcPct val="90000"/>
              </a:lnSpc>
            </a:pPr>
            <a:r>
              <a:rPr lang="en-US" b="0" smtClean="0"/>
              <a:t>A simple and effective measure promoted their awareness of research methods and statistical analysis</a:t>
            </a:r>
            <a:r>
              <a:rPr lang="en-US" smtClean="0"/>
              <a:t> </a:t>
            </a:r>
          </a:p>
        </p:txBody>
      </p:sp>
      <p:sp>
        <p:nvSpPr>
          <p:cNvPr id="61444" name="Line 4"/>
          <p:cNvSpPr>
            <a:spLocks noChangeShapeType="1"/>
          </p:cNvSpPr>
          <p:nvPr/>
        </p:nvSpPr>
        <p:spPr bwMode="auto">
          <a:xfrm>
            <a:off x="609600" y="1676400"/>
            <a:ext cx="7772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93691E-4672-484D-9076-55170E778CF9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0" smtClean="0"/>
              <a:t>Limitations</a:t>
            </a:r>
          </a:p>
        </p:txBody>
      </p:sp>
      <p:sp>
        <p:nvSpPr>
          <p:cNvPr id="6349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077200" cy="4114800"/>
          </a:xfrm>
        </p:spPr>
        <p:txBody>
          <a:bodyPr/>
          <a:lstStyle/>
          <a:p>
            <a:pPr eaLnBrk="1" hangingPunct="1"/>
            <a:r>
              <a:rPr lang="en-US" b="0" smtClean="0"/>
              <a:t>Observational study</a:t>
            </a:r>
          </a:p>
          <a:p>
            <a:pPr lvl="1" eaLnBrk="1" hangingPunct="1"/>
            <a:r>
              <a:rPr lang="en-US" b="0" smtClean="0"/>
              <a:t>No standardized method</a:t>
            </a:r>
          </a:p>
          <a:p>
            <a:pPr lvl="1" eaLnBrk="1" hangingPunct="1">
              <a:buFontTx/>
              <a:buNone/>
            </a:pPr>
            <a:endParaRPr lang="en-US" b="0" smtClean="0"/>
          </a:p>
          <a:p>
            <a:pPr eaLnBrk="1" hangingPunct="1"/>
            <a:r>
              <a:rPr lang="en-US" b="0" smtClean="0"/>
              <a:t>Small sample</a:t>
            </a:r>
          </a:p>
          <a:p>
            <a:pPr eaLnBrk="1" hangingPunct="1"/>
            <a:endParaRPr lang="en-US" b="0" smtClean="0"/>
          </a:p>
          <a:p>
            <a:pPr eaLnBrk="1" hangingPunct="1"/>
            <a:r>
              <a:rPr lang="en-US" b="0" smtClean="0"/>
              <a:t>Single center study </a:t>
            </a: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609600" y="1676400"/>
            <a:ext cx="7772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19D85F-46F0-49F5-A39E-59EF20C0CAF7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0" smtClean="0"/>
              <a:t>Implications</a:t>
            </a:r>
            <a:r>
              <a:rPr lang="en-US" smtClean="0"/>
              <a:t> 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001000" cy="4419600"/>
          </a:xfrm>
        </p:spPr>
        <p:txBody>
          <a:bodyPr/>
          <a:lstStyle/>
          <a:p>
            <a:pPr eaLnBrk="1" hangingPunct="1"/>
            <a:r>
              <a:rPr lang="en-US" b="0" dirty="0" smtClean="0"/>
              <a:t>Journal </a:t>
            </a:r>
            <a:r>
              <a:rPr lang="en-US" b="0" dirty="0" smtClean="0"/>
              <a:t>club (with statistical program) </a:t>
            </a:r>
            <a:r>
              <a:rPr lang="en-US" b="0" dirty="0" smtClean="0"/>
              <a:t>is an excellent opportunity for residents to gain experience presenting research papers and for learning statistics in an informal group setting</a:t>
            </a:r>
            <a:endParaRPr lang="en-US" dirty="0" smtClean="0"/>
          </a:p>
        </p:txBody>
      </p:sp>
      <p:sp>
        <p:nvSpPr>
          <p:cNvPr id="65540" name="Line 4"/>
          <p:cNvSpPr>
            <a:spLocks noChangeShapeType="1"/>
          </p:cNvSpPr>
          <p:nvPr/>
        </p:nvSpPr>
        <p:spPr bwMode="auto">
          <a:xfrm>
            <a:off x="609600" y="1676400"/>
            <a:ext cx="7772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4FF603-F855-4DB4-871C-4FD9E6F5D57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Background</a:t>
            </a:r>
            <a:br>
              <a:rPr lang="en-US" sz="3600" smtClean="0"/>
            </a:br>
            <a:endParaRPr lang="en-US" sz="36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0" smtClean="0"/>
              <a:t>Evidence based medicine has become an integral part of medical education and training</a:t>
            </a:r>
          </a:p>
          <a:p>
            <a:pPr eaLnBrk="1" hangingPunct="1"/>
            <a:endParaRPr lang="en-US" b="0" smtClean="0"/>
          </a:p>
          <a:p>
            <a:pPr eaLnBrk="1" hangingPunct="1"/>
            <a:r>
              <a:rPr lang="en-US" b="0" smtClean="0"/>
              <a:t>Critically reading and evaluating a research paper is an important skill learnt during emergency medicine (EM) residency training</a:t>
            </a:r>
          </a:p>
          <a:p>
            <a:pPr eaLnBrk="1" hangingPunct="1">
              <a:buFontTx/>
              <a:buNone/>
            </a:pPr>
            <a:endParaRPr lang="en-US" b="0" smtClean="0"/>
          </a:p>
          <a:p>
            <a:pPr eaLnBrk="1" hangingPunct="1"/>
            <a:endParaRPr lang="en-US" b="0" smtClean="0"/>
          </a:p>
          <a:p>
            <a:pPr eaLnBrk="1" hangingPunct="1"/>
            <a:endParaRPr lang="en-US" b="0" smtClean="0"/>
          </a:p>
        </p:txBody>
      </p:sp>
      <p:sp>
        <p:nvSpPr>
          <p:cNvPr id="20484" name="Line 5"/>
          <p:cNvSpPr>
            <a:spLocks noChangeShapeType="1"/>
          </p:cNvSpPr>
          <p:nvPr/>
        </p:nvSpPr>
        <p:spPr bwMode="auto">
          <a:xfrm>
            <a:off x="609600" y="1295400"/>
            <a:ext cx="7772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6D44E5-0E21-4730-A652-17CC32768D3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b="0" smtClean="0"/>
              <a:t>EM Journal Club</a:t>
            </a:r>
            <a:endParaRPr lang="en-US" sz="2000" b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0772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0" dirty="0" smtClean="0"/>
          </a:p>
          <a:p>
            <a:pPr eaLnBrk="1" hangingPunct="1"/>
            <a:r>
              <a:rPr lang="en-US" b="0" dirty="0" smtClean="0"/>
              <a:t>In order to learn this skill the EM curriculum incorporates a journal club </a:t>
            </a:r>
          </a:p>
          <a:p>
            <a:pPr eaLnBrk="1" hangingPunct="1">
              <a:lnSpc>
                <a:spcPct val="90000"/>
              </a:lnSpc>
            </a:pPr>
            <a:endParaRPr lang="en-US" b="0" dirty="0" smtClean="0"/>
          </a:p>
          <a:p>
            <a:pPr eaLnBrk="1" hangingPunct="1">
              <a:lnSpc>
                <a:spcPct val="90000"/>
              </a:lnSpc>
            </a:pPr>
            <a:r>
              <a:rPr lang="en-US" b="0" dirty="0" smtClean="0"/>
              <a:t>The objective of the journal club is to learn necessary skills to find, appraise and implement practice changing advancements in the medical literature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b="0" dirty="0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33400" y="1828800"/>
            <a:ext cx="8093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FF0000"/>
              </a:buClr>
              <a:buFontTx/>
              <a:buChar char="•"/>
            </a:pPr>
            <a:endParaRPr lang="en-US" b="1">
              <a:latin typeface="Arial" charset="0"/>
              <a:cs typeface="Arial" charset="0"/>
            </a:endParaRPr>
          </a:p>
          <a:p>
            <a:pPr>
              <a:buClr>
                <a:srgbClr val="FF0000"/>
              </a:buClr>
            </a:pPr>
            <a:endParaRPr lang="en-US" sz="3200" b="1">
              <a:latin typeface="Arial" charset="0"/>
              <a:cs typeface="Arial" charset="0"/>
            </a:endParaRPr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609600" y="1295400"/>
            <a:ext cx="7772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6BA8D9D-C2AB-463F-87DB-74133770B0C9}" type="slidenum">
              <a:rPr lang="en-US" sz="1400"/>
              <a:pPr algn="r"/>
              <a:t>5</a:t>
            </a:fld>
            <a:endParaRPr lang="en-US" sz="1400"/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b="0" smtClean="0"/>
              <a:t>EM Journal Club</a:t>
            </a:r>
            <a:endParaRPr lang="en-US" sz="2000" b="0" smtClean="0"/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219200"/>
            <a:ext cx="80772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0" dirty="0" smtClean="0"/>
          </a:p>
          <a:p>
            <a:pPr eaLnBrk="1" hangingPunct="1"/>
            <a:r>
              <a:rPr lang="en-US" b="0" dirty="0" smtClean="0"/>
              <a:t>It provides an opportunity to read, present and discuss some noteworthy papers in the field of emergency medicine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b="0" dirty="0" smtClean="0"/>
          </a:p>
        </p:txBody>
      </p:sp>
      <p:sp>
        <p:nvSpPr>
          <p:cNvPr id="67589" name="Text Box 4"/>
          <p:cNvSpPr txBox="1">
            <a:spLocks noChangeArrowheads="1"/>
          </p:cNvSpPr>
          <p:nvPr/>
        </p:nvSpPr>
        <p:spPr bwMode="auto">
          <a:xfrm>
            <a:off x="533400" y="1828800"/>
            <a:ext cx="8093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FF0000"/>
              </a:buClr>
              <a:buFontTx/>
              <a:buChar char="•"/>
            </a:pPr>
            <a:endParaRPr lang="en-US" b="1">
              <a:latin typeface="Arial" charset="0"/>
              <a:cs typeface="Arial" charset="0"/>
            </a:endParaRPr>
          </a:p>
          <a:p>
            <a:pPr>
              <a:buClr>
                <a:srgbClr val="FF0000"/>
              </a:buClr>
            </a:pPr>
            <a:endParaRPr lang="en-US" sz="3200" b="1">
              <a:latin typeface="Arial" charset="0"/>
              <a:cs typeface="Arial" charset="0"/>
            </a:endParaRPr>
          </a:p>
        </p:txBody>
      </p:sp>
      <p:sp>
        <p:nvSpPr>
          <p:cNvPr id="67590" name="Line 5"/>
          <p:cNvSpPr>
            <a:spLocks noChangeShapeType="1"/>
          </p:cNvSpPr>
          <p:nvPr/>
        </p:nvSpPr>
        <p:spPr bwMode="auto">
          <a:xfrm>
            <a:off x="609600" y="1295400"/>
            <a:ext cx="7772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AD54DD5-8EB7-414E-A9FB-DA14D202FEEB}" type="slidenum">
              <a:rPr lang="en-US" sz="1400"/>
              <a:pPr algn="r"/>
              <a:t>6</a:t>
            </a:fld>
            <a:endParaRPr lang="en-US" sz="1400"/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b="0" smtClean="0"/>
              <a:t>EM Journal Club</a:t>
            </a:r>
            <a:endParaRPr lang="en-US" sz="2000" b="0" smtClean="0"/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219200"/>
            <a:ext cx="80772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0" dirty="0" smtClean="0"/>
          </a:p>
          <a:p>
            <a:pPr eaLnBrk="1" hangingPunct="1">
              <a:lnSpc>
                <a:spcPct val="90000"/>
              </a:lnSpc>
            </a:pPr>
            <a:r>
              <a:rPr lang="en-US" b="0" dirty="0" smtClean="0"/>
              <a:t>To improve critical literature appraisal skills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b="0" dirty="0" smtClean="0"/>
          </a:p>
          <a:p>
            <a:pPr eaLnBrk="1" hangingPunct="1">
              <a:lnSpc>
                <a:spcPct val="90000"/>
              </a:lnSpc>
            </a:pPr>
            <a:r>
              <a:rPr lang="en-US" b="0" dirty="0" smtClean="0"/>
              <a:t>To discuss controversies</a:t>
            </a:r>
          </a:p>
          <a:p>
            <a:pPr eaLnBrk="1" hangingPunct="1">
              <a:lnSpc>
                <a:spcPct val="90000"/>
              </a:lnSpc>
            </a:pPr>
            <a:endParaRPr lang="en-US" b="0" dirty="0" smtClean="0"/>
          </a:p>
          <a:p>
            <a:pPr eaLnBrk="1" hangingPunct="1">
              <a:lnSpc>
                <a:spcPct val="90000"/>
              </a:lnSpc>
            </a:pPr>
            <a:r>
              <a:rPr lang="en-US" b="0" dirty="0" smtClean="0"/>
              <a:t>To generate ideas for future research studies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b="0" dirty="0" smtClean="0"/>
          </a:p>
        </p:txBody>
      </p:sp>
      <p:sp>
        <p:nvSpPr>
          <p:cNvPr id="69637" name="Text Box 4"/>
          <p:cNvSpPr txBox="1">
            <a:spLocks noChangeArrowheads="1"/>
          </p:cNvSpPr>
          <p:nvPr/>
        </p:nvSpPr>
        <p:spPr bwMode="auto">
          <a:xfrm>
            <a:off x="533400" y="1828800"/>
            <a:ext cx="8093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FF0000"/>
              </a:buClr>
              <a:buFontTx/>
              <a:buChar char="•"/>
            </a:pPr>
            <a:endParaRPr lang="en-US" b="1">
              <a:latin typeface="Arial" charset="0"/>
              <a:cs typeface="Arial" charset="0"/>
            </a:endParaRPr>
          </a:p>
          <a:p>
            <a:pPr>
              <a:buClr>
                <a:srgbClr val="FF0000"/>
              </a:buClr>
            </a:pPr>
            <a:endParaRPr lang="en-US" sz="3200" b="1">
              <a:latin typeface="Arial" charset="0"/>
              <a:cs typeface="Arial" charset="0"/>
            </a:endParaRPr>
          </a:p>
        </p:txBody>
      </p:sp>
      <p:sp>
        <p:nvSpPr>
          <p:cNvPr id="69638" name="Line 5"/>
          <p:cNvSpPr>
            <a:spLocks noChangeShapeType="1"/>
          </p:cNvSpPr>
          <p:nvPr/>
        </p:nvSpPr>
        <p:spPr bwMode="auto">
          <a:xfrm>
            <a:off x="609600" y="1295400"/>
            <a:ext cx="7772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6BEB39-8011-4DA8-83E8-0C856C0E318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b="0" smtClean="0"/>
              <a:t>EM Journal Club</a:t>
            </a:r>
            <a:endParaRPr lang="en-US" sz="2000" b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0772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0" dirty="0" smtClean="0"/>
          </a:p>
          <a:p>
            <a:pPr eaLnBrk="1" hangingPunct="1">
              <a:lnSpc>
                <a:spcPct val="90000"/>
              </a:lnSpc>
            </a:pPr>
            <a:r>
              <a:rPr lang="en-US" b="0" u="sng" dirty="0" smtClean="0"/>
              <a:t>Appropriate</a:t>
            </a:r>
            <a:r>
              <a:rPr lang="en-US" b="0" dirty="0" smtClean="0"/>
              <a:t> research design</a:t>
            </a:r>
          </a:p>
          <a:p>
            <a:pPr eaLnBrk="1" hangingPunct="1">
              <a:lnSpc>
                <a:spcPct val="90000"/>
              </a:lnSpc>
            </a:pPr>
            <a:endParaRPr lang="en-US" b="0" dirty="0" smtClean="0"/>
          </a:p>
          <a:p>
            <a:pPr eaLnBrk="1" hangingPunct="1">
              <a:lnSpc>
                <a:spcPct val="90000"/>
              </a:lnSpc>
            </a:pPr>
            <a:r>
              <a:rPr lang="en-US" b="0" u="sng" dirty="0" smtClean="0"/>
              <a:t>Appropriate </a:t>
            </a:r>
            <a:r>
              <a:rPr lang="en-US" b="0" dirty="0" smtClean="0"/>
              <a:t>tests &amp; statistics</a:t>
            </a:r>
          </a:p>
          <a:p>
            <a:pPr eaLnBrk="1" hangingPunct="1">
              <a:lnSpc>
                <a:spcPct val="90000"/>
              </a:lnSpc>
            </a:pPr>
            <a:endParaRPr lang="en-US" sz="2800" b="0" dirty="0" smtClean="0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533400" y="1828800"/>
            <a:ext cx="8093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FF0000"/>
              </a:buClr>
              <a:buFontTx/>
              <a:buChar char="•"/>
            </a:pPr>
            <a:endParaRPr lang="en-US" b="1">
              <a:latin typeface="Arial" charset="0"/>
              <a:cs typeface="Arial" charset="0"/>
            </a:endParaRPr>
          </a:p>
          <a:p>
            <a:pPr>
              <a:buClr>
                <a:srgbClr val="FF0000"/>
              </a:buClr>
            </a:pPr>
            <a:endParaRPr lang="en-US" sz="3200" b="1">
              <a:latin typeface="Arial" charset="0"/>
              <a:cs typeface="Arial" charset="0"/>
            </a:endParaRPr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609600" y="1295400"/>
            <a:ext cx="7772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681323-716C-423D-9C03-A0444972C92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b="0" smtClean="0"/>
              <a:t>Objectives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077200" cy="4953000"/>
          </a:xfrm>
        </p:spPr>
        <p:txBody>
          <a:bodyPr/>
          <a:lstStyle/>
          <a:p>
            <a:pPr eaLnBrk="1" hangingPunct="1"/>
            <a:endParaRPr lang="en-US" b="0" dirty="0" smtClean="0"/>
          </a:p>
          <a:p>
            <a:pPr eaLnBrk="1" hangingPunct="1"/>
            <a:r>
              <a:rPr lang="en-US" b="0" dirty="0" smtClean="0"/>
              <a:t>Does introduction of a statistical program in EM journal club improve understanding of research paper?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33400" y="1828800"/>
            <a:ext cx="8093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FF0000"/>
              </a:buClr>
              <a:buFontTx/>
              <a:buChar char="•"/>
            </a:pPr>
            <a:endParaRPr lang="en-US" b="1">
              <a:latin typeface="Arial" charset="0"/>
              <a:cs typeface="Arial" charset="0"/>
            </a:endParaRPr>
          </a:p>
          <a:p>
            <a:pPr>
              <a:buClr>
                <a:srgbClr val="FF0000"/>
              </a:buClr>
            </a:pPr>
            <a:endParaRPr lang="en-US" sz="3200" b="1">
              <a:latin typeface="Arial" charset="0"/>
              <a:cs typeface="Arial" charset="0"/>
            </a:endParaRPr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609600" y="1295400"/>
            <a:ext cx="7772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5C5D46-8E7E-4691-8B42-14605662C8F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0" smtClean="0"/>
              <a:t>Methods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001000" cy="4419600"/>
          </a:xfrm>
        </p:spPr>
        <p:txBody>
          <a:bodyPr/>
          <a:lstStyle/>
          <a:p>
            <a:pPr eaLnBrk="1" hangingPunct="1"/>
            <a:r>
              <a:rPr lang="en-US" smtClean="0"/>
              <a:t>Design: </a:t>
            </a:r>
            <a:r>
              <a:rPr lang="en-US" b="0" smtClean="0"/>
              <a:t>Observational</a:t>
            </a:r>
          </a:p>
          <a:p>
            <a:pPr eaLnBrk="1" hangingPunct="1"/>
            <a:endParaRPr lang="en-US" b="0" smtClean="0"/>
          </a:p>
          <a:p>
            <a:pPr eaLnBrk="1" hangingPunct="1"/>
            <a:r>
              <a:rPr lang="en-US" smtClean="0"/>
              <a:t>Setting: </a:t>
            </a:r>
            <a:r>
              <a:rPr lang="en-US" b="0" smtClean="0"/>
              <a:t>Emergency Department of an Urban Teaching Hospital</a:t>
            </a:r>
          </a:p>
          <a:p>
            <a:pPr eaLnBrk="1" hangingPunct="1"/>
            <a:endParaRPr lang="en-US" b="0" smtClean="0"/>
          </a:p>
          <a:p>
            <a:pPr eaLnBrk="1" hangingPunct="1"/>
            <a:r>
              <a:rPr lang="en-US" smtClean="0"/>
              <a:t>Participants: </a:t>
            </a:r>
            <a:r>
              <a:rPr lang="en-US" b="0" smtClean="0"/>
              <a:t>Emergency Medicine Residents </a:t>
            </a:r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>
            <a:off x="609600" y="1676400"/>
            <a:ext cx="7772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808080"/>
      </a:dk1>
      <a:lt1>
        <a:srgbClr val="FFFFFF"/>
      </a:lt1>
      <a:dk2>
        <a:srgbClr val="0066FF"/>
      </a:dk2>
      <a:lt2>
        <a:srgbClr val="FFFF00"/>
      </a:lt2>
      <a:accent1>
        <a:srgbClr val="00CC99"/>
      </a:accent1>
      <a:accent2>
        <a:srgbClr val="3333CC"/>
      </a:accent2>
      <a:accent3>
        <a:srgbClr val="AAB8FF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808080"/>
        </a:dk1>
        <a:lt1>
          <a:srgbClr val="FFFFFF"/>
        </a:lt1>
        <a:dk2>
          <a:srgbClr val="0066FF"/>
        </a:dk2>
        <a:lt2>
          <a:srgbClr val="FFFF00"/>
        </a:lt2>
        <a:accent1>
          <a:srgbClr val="00CC99"/>
        </a:accent1>
        <a:accent2>
          <a:srgbClr val="3333CC"/>
        </a:accent2>
        <a:accent3>
          <a:srgbClr val="AAB8FF"/>
        </a:accent3>
        <a:accent4>
          <a:srgbClr val="DADADA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15904</TotalTime>
  <Words>533</Words>
  <Application>Microsoft Office PowerPoint</Application>
  <PresentationFormat>On-screen Show (4:3)</PresentationFormat>
  <Paragraphs>156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Default Design</vt:lpstr>
      <vt:lpstr>Teaching Statistics with Stata in Emergency Medicine (EM) Journal Club</vt:lpstr>
      <vt:lpstr>Disclosure</vt:lpstr>
      <vt:lpstr>Background </vt:lpstr>
      <vt:lpstr>EM Journal Club</vt:lpstr>
      <vt:lpstr>EM Journal Club</vt:lpstr>
      <vt:lpstr>EM Journal Club</vt:lpstr>
      <vt:lpstr>EM Journal Club</vt:lpstr>
      <vt:lpstr>Objectives</vt:lpstr>
      <vt:lpstr>Methods</vt:lpstr>
      <vt:lpstr>Methods</vt:lpstr>
      <vt:lpstr>Methods</vt:lpstr>
      <vt:lpstr>Methods</vt:lpstr>
      <vt:lpstr>Methods</vt:lpstr>
      <vt:lpstr>Methods</vt:lpstr>
      <vt:lpstr>Methods</vt:lpstr>
      <vt:lpstr>Methods</vt:lpstr>
      <vt:lpstr>Methods</vt:lpstr>
      <vt:lpstr>Methods</vt:lpstr>
      <vt:lpstr>Slide 19</vt:lpstr>
      <vt:lpstr>Slide 20</vt:lpstr>
      <vt:lpstr>Results</vt:lpstr>
      <vt:lpstr>Conclusions</vt:lpstr>
      <vt:lpstr>Limitations</vt:lpstr>
      <vt:lpstr>Implications </vt:lpstr>
    </vt:vector>
  </TitlesOfParts>
  <Company>Children's Hospital, Boston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Bronchiolitis</dc:title>
  <dc:creator>MANSBACH_J</dc:creator>
  <cp:lastModifiedBy>Waseem</cp:lastModifiedBy>
  <cp:revision>585</cp:revision>
  <dcterms:created xsi:type="dcterms:W3CDTF">2005-03-16T16:00:20Z</dcterms:created>
  <dcterms:modified xsi:type="dcterms:W3CDTF">2011-07-12T02:12:20Z</dcterms:modified>
</cp:coreProperties>
</file>