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8049A-6C08-4BFA-9612-9AD3D263237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65A8-8076-416E-8107-2B691D764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Universal and Mass Customization of Tables in Stata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Roy Wada</a:t>
            </a:r>
          </a:p>
          <a:p>
            <a:r>
              <a:rPr lang="en-US" dirty="0" smtClean="0"/>
              <a:t>University of Illinois at Chicago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this presentation: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600" dirty="0"/>
          </a:p>
          <a:p>
            <a:r>
              <a:rPr lang="en-US" dirty="0"/>
              <a:t>Strong demand for universal approach to systematic table-making in </a:t>
            </a:r>
            <a:r>
              <a:rPr lang="en-US" dirty="0" err="1" smtClean="0"/>
              <a:t>Stata</a:t>
            </a:r>
            <a:endParaRPr lang="en-US" dirty="0"/>
          </a:p>
          <a:p>
            <a:r>
              <a:rPr lang="en-US" dirty="0" smtClean="0"/>
              <a:t>Strangest advice seems </a:t>
            </a:r>
            <a:r>
              <a:rPr lang="en-US" dirty="0"/>
              <a:t>to </a:t>
            </a:r>
            <a:r>
              <a:rPr lang="en-US" dirty="0" smtClean="0"/>
              <a:t>be coming from people with no background in empirical research</a:t>
            </a:r>
            <a:endParaRPr lang="en-US" dirty="0"/>
          </a:p>
          <a:p>
            <a:r>
              <a:rPr lang="en-US" dirty="0" smtClean="0"/>
              <a:t>Latest vaporware features in outreg2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Recent complaints about table-making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400" dirty="0" smtClean="0"/>
              <a:t>“With eight dimensions it is difficult to see how any program could cope with line lengths ~ 100 (rather than say ~ 1000) and not produce an awful mess one way or the other.”  - Tue, 21 Apr 2009 </a:t>
            </a:r>
          </a:p>
          <a:p>
            <a:endParaRPr lang="en-US" sz="3400" dirty="0" smtClean="0"/>
          </a:p>
          <a:p>
            <a:r>
              <a:rPr lang="en-US" sz="3400" dirty="0" smtClean="0"/>
              <a:t>“But there is a point where it no longer makes sense for official </a:t>
            </a:r>
            <a:r>
              <a:rPr lang="en-US" sz="3400" dirty="0" err="1" smtClean="0"/>
              <a:t>Stata</a:t>
            </a:r>
            <a:r>
              <a:rPr lang="en-US" sz="3400" dirty="0" smtClean="0"/>
              <a:t> or </a:t>
            </a:r>
            <a:r>
              <a:rPr lang="en-US" sz="3400" dirty="0" err="1" smtClean="0"/>
              <a:t>ssc</a:t>
            </a:r>
            <a:r>
              <a:rPr lang="en-US" sz="3400" dirty="0" smtClean="0"/>
              <a:t> contributions to support complicated structures that are only needed every once in a while...”  - Wed, 11 Nov 2009</a:t>
            </a:r>
          </a:p>
          <a:p>
            <a:endParaRPr lang="en-US" sz="3400" dirty="0" smtClean="0"/>
          </a:p>
          <a:p>
            <a:r>
              <a:rPr lang="en-US" sz="3400" dirty="0" smtClean="0"/>
              <a:t>“</a:t>
            </a:r>
            <a:r>
              <a:rPr lang="en-US" sz="3400" dirty="0" err="1" smtClean="0"/>
              <a:t>Stata</a:t>
            </a:r>
            <a:r>
              <a:rPr lang="en-US" sz="3400" dirty="0" smtClean="0"/>
              <a:t> has *no* ability to do this (though I assume one could program it, but I doubt it would be easy)” - Thu, 13 Jan </a:t>
            </a:r>
            <a:r>
              <a:rPr lang="en-US" sz="3400" dirty="0" smtClean="0"/>
              <a:t>2011</a:t>
            </a:r>
            <a:endParaRPr lang="en-US" sz="3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table-making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is no important difference between various types of tables</a:t>
            </a:r>
          </a:p>
          <a:p>
            <a:pPr lvl="1"/>
            <a:r>
              <a:rPr lang="en-US" dirty="0" smtClean="0"/>
              <a:t>Regression tables &amp; summary statistics are merged on conditions (happens to be variable names)</a:t>
            </a:r>
          </a:p>
          <a:p>
            <a:pPr lvl="1"/>
            <a:r>
              <a:rPr lang="en-US" dirty="0" smtClean="0"/>
              <a:t>Cross-tabulation </a:t>
            </a:r>
            <a:r>
              <a:rPr lang="en-US" dirty="0"/>
              <a:t>(Stub-and-Banner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Tabulation is merely conditional counting</a:t>
            </a:r>
          </a:p>
          <a:p>
            <a:pPr lvl="2"/>
            <a:r>
              <a:rPr lang="en-US" dirty="0" smtClean="0"/>
              <a:t>Cross-tabulation is a conditional counting merged on conditions</a:t>
            </a:r>
          </a:p>
          <a:p>
            <a:pPr lvl="2"/>
            <a:r>
              <a:rPr lang="en-US" dirty="0" smtClean="0"/>
              <a:t>Stub-and-Banner happens to be a particular type of conditional counting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3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customization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000" dirty="0" smtClean="0"/>
              <a:t>“Mass customization … is </a:t>
            </a:r>
            <a:r>
              <a:rPr lang="en-US" sz="3000" dirty="0"/>
              <a:t>the use of flexible computer-aided manufacturing systems to produce custom </a:t>
            </a:r>
            <a:r>
              <a:rPr lang="en-US" sz="3000" dirty="0" smtClean="0"/>
              <a:t>output” (Wikipedia 07/14/2011)</a:t>
            </a:r>
          </a:p>
          <a:p>
            <a:r>
              <a:rPr lang="en-US" sz="3000" dirty="0" smtClean="0"/>
              <a:t>A solution was to do it column by column (the original </a:t>
            </a:r>
            <a:r>
              <a:rPr lang="en-US" sz="3000" dirty="0" err="1" smtClean="0"/>
              <a:t>outreg</a:t>
            </a:r>
            <a:r>
              <a:rPr lang="en-US" sz="3000" dirty="0" smtClean="0"/>
              <a:t> by John Gallup), which had been criticized as somehow nontechnical or outdated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 with previous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good programs exist (</a:t>
            </a:r>
            <a:r>
              <a:rPr lang="en-US" dirty="0" err="1"/>
              <a:t>outreg</a:t>
            </a:r>
            <a:r>
              <a:rPr lang="en-US" dirty="0"/>
              <a:t>, </a:t>
            </a:r>
            <a:r>
              <a:rPr lang="en-US" dirty="0" err="1"/>
              <a:t>estout</a:t>
            </a:r>
            <a:r>
              <a:rPr lang="en-US" dirty="0"/>
              <a:t>, </a:t>
            </a:r>
            <a:r>
              <a:rPr lang="en-US" dirty="0" err="1"/>
              <a:t>parmest</a:t>
            </a:r>
            <a:r>
              <a:rPr lang="en-US" dirty="0"/>
              <a:t>, </a:t>
            </a:r>
            <a:r>
              <a:rPr lang="en-US" dirty="0" err="1"/>
              <a:t>xml_tab</a:t>
            </a:r>
            <a:r>
              <a:rPr lang="en-US" dirty="0"/>
              <a:t>, </a:t>
            </a:r>
            <a:r>
              <a:rPr lang="en-US" dirty="0" err="1" smtClean="0"/>
              <a:t>tabout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General commentary:</a:t>
            </a:r>
            <a:endParaRPr lang="en-US" dirty="0" smtClean="0"/>
          </a:p>
          <a:p>
            <a:pPr lvl="1"/>
            <a:r>
              <a:rPr lang="en-US" dirty="0" smtClean="0"/>
              <a:t>Rube-Goldberg </a:t>
            </a:r>
            <a:r>
              <a:rPr lang="en-US" dirty="0" smtClean="0"/>
              <a:t>syndrome – over-engineered non-solutions for performing “simple” </a:t>
            </a:r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Mata-based programs are expensive and generally not extensive nor easily upgraded</a:t>
            </a:r>
            <a:endParaRPr lang="en-US" dirty="0" smtClean="0"/>
          </a:p>
          <a:p>
            <a:pPr lvl="1"/>
            <a:r>
              <a:rPr lang="en-US" dirty="0" smtClean="0"/>
              <a:t>Wrapper-based programs suffer from the existential question, i.e</a:t>
            </a:r>
            <a:r>
              <a:rPr lang="en-US" dirty="0" smtClean="0"/>
              <a:t>. then why </a:t>
            </a:r>
            <a:r>
              <a:rPr lang="en-US" dirty="0" smtClean="0"/>
              <a:t>didn’t </a:t>
            </a:r>
            <a:r>
              <a:rPr lang="en-US" dirty="0" err="1" smtClean="0"/>
              <a:t>Stata</a:t>
            </a:r>
            <a:r>
              <a:rPr lang="en-US" dirty="0" smtClean="0"/>
              <a:t> Corporation </a:t>
            </a:r>
            <a:r>
              <a:rPr lang="en-US" dirty="0" smtClean="0"/>
              <a:t>do it that way</a:t>
            </a:r>
            <a:endParaRPr lang="en-US" dirty="0" smtClean="0"/>
          </a:p>
          <a:p>
            <a:pPr lvl="1"/>
            <a:r>
              <a:rPr lang="en-US" dirty="0" smtClean="0"/>
              <a:t>Some programs were </a:t>
            </a:r>
            <a:r>
              <a:rPr lang="en-US" dirty="0" smtClean="0"/>
              <a:t>clearly designed </a:t>
            </a:r>
            <a:r>
              <a:rPr lang="en-US" dirty="0" smtClean="0"/>
              <a:t>by </a:t>
            </a:r>
            <a:r>
              <a:rPr lang="en-US" dirty="0" smtClean="0"/>
              <a:t>people with no background in empirical research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</a:t>
            </a:r>
            <a:r>
              <a:rPr lang="en-US" smtClean="0"/>
              <a:t>researchers wanted </a:t>
            </a:r>
            <a:r>
              <a:rPr lang="en-US" dirty="0" smtClean="0"/>
              <a:t>was quantity of tables, not quality (hundreds of regressions per day)</a:t>
            </a:r>
          </a:p>
          <a:p>
            <a:r>
              <a:rPr lang="en-US" dirty="0" smtClean="0"/>
              <a:t>Rarely for publication purposes (they don’t get published)</a:t>
            </a:r>
          </a:p>
          <a:p>
            <a:r>
              <a:rPr lang="en-US" dirty="0"/>
              <a:t>Exact formatting often </a:t>
            </a:r>
            <a:r>
              <a:rPr lang="en-US" dirty="0" smtClean="0"/>
              <a:t>gets destroyed by the journal type-setters anyway</a:t>
            </a:r>
            <a:endParaRPr lang="en-US" dirty="0" smtClean="0"/>
          </a:p>
          <a:p>
            <a:r>
              <a:rPr lang="en-US" dirty="0" smtClean="0"/>
              <a:t>Excel is a fact of life – virtually every researcher uses it</a:t>
            </a:r>
          </a:p>
          <a:p>
            <a:r>
              <a:rPr lang="en-US" dirty="0" err="1" smtClean="0"/>
              <a:t>LaTeX</a:t>
            </a:r>
            <a:r>
              <a:rPr lang="en-US" dirty="0" smtClean="0"/>
              <a:t> is not that popular – just look at the working papers floating around, clearly something else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vaporware in outreg2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Already does cross-tabulation</a:t>
            </a:r>
          </a:p>
          <a:p>
            <a:r>
              <a:rPr lang="en-US" dirty="0" smtClean="0"/>
              <a:t>Extending it to including summary stats is straightforward</a:t>
            </a:r>
          </a:p>
          <a:p>
            <a:r>
              <a:rPr lang="en-US" dirty="0" smtClean="0"/>
              <a:t>Sideway-</a:t>
            </a:r>
            <a:r>
              <a:rPr lang="en-US" dirty="0" err="1" smtClean="0"/>
              <a:t>tranpose</a:t>
            </a:r>
            <a:r>
              <a:rPr lang="en-US" dirty="0" smtClean="0"/>
              <a:t> operation doubles the type of table format</a:t>
            </a:r>
          </a:p>
          <a:p>
            <a:r>
              <a:rPr lang="en-US" dirty="0" smtClean="0"/>
              <a:t>Some minor tweaks and bug fixes</a:t>
            </a:r>
          </a:p>
          <a:p>
            <a:r>
              <a:rPr lang="en-US" dirty="0" smtClean="0"/>
              <a:t>Probably by the beginning of August 2011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of use </a:t>
            </a:r>
            <a:r>
              <a:rPr lang="en-US" dirty="0" smtClean="0"/>
              <a:t>(fair </a:t>
            </a:r>
            <a:r>
              <a:rPr lang="en-US" dirty="0" smtClean="0"/>
              <a:t>use)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outreg2 </a:t>
            </a:r>
            <a:r>
              <a:rPr lang="en-US" dirty="0" smtClean="0"/>
              <a:t>implements </a:t>
            </a:r>
            <a:r>
              <a:rPr lang="en-US" dirty="0" smtClean="0"/>
              <a:t>tasks </a:t>
            </a:r>
            <a:r>
              <a:rPr lang="en-US" dirty="0" smtClean="0"/>
              <a:t>previously unknown </a:t>
            </a:r>
            <a:r>
              <a:rPr lang="en-US" dirty="0" smtClean="0"/>
              <a:t>in Stata or </a:t>
            </a:r>
            <a:r>
              <a:rPr lang="en-US" dirty="0" smtClean="0"/>
              <a:t>described nearly impossible</a:t>
            </a:r>
            <a:r>
              <a:rPr lang="en-US" dirty="0" smtClean="0"/>
              <a:t>. It is provided as a professional courtesy. I strongly object to re-publication this work of under false </a:t>
            </a:r>
            <a:r>
              <a:rPr lang="en-US" dirty="0" smtClean="0"/>
              <a:t>pretense</a:t>
            </a:r>
          </a:p>
          <a:p>
            <a:r>
              <a:rPr lang="en-US" dirty="0" smtClean="0"/>
              <a:t>Plagiarism </a:t>
            </a:r>
            <a:r>
              <a:rPr lang="en-US" dirty="0" smtClean="0"/>
              <a:t>is unethical, unprofessional, and academically dishonest, and egregious cases should be </a:t>
            </a:r>
            <a:r>
              <a:rPr lang="en-US" dirty="0" smtClean="0"/>
              <a:t>publicized </a:t>
            </a:r>
            <a:r>
              <a:rPr lang="en-US" dirty="0" smtClean="0"/>
              <a:t>as a </a:t>
            </a:r>
            <a:r>
              <a:rPr lang="en-US" dirty="0" smtClean="0"/>
              <a:t>deterrent.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514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Universal and Mass Customization of Tables in Stata</vt:lpstr>
      <vt:lpstr>Purpose of this presentation:</vt:lpstr>
      <vt:lpstr>Recent complaints about table-making</vt:lpstr>
      <vt:lpstr>Universal table-making</vt:lpstr>
      <vt:lpstr>Mass customization</vt:lpstr>
      <vt:lpstr>Some issues with previous efforts</vt:lpstr>
      <vt:lpstr>Desirable functionality</vt:lpstr>
      <vt:lpstr>Latest vaporware in outreg2</vt:lpstr>
      <vt:lpstr>Terms of use (fair use)</vt:lpstr>
    </vt:vector>
  </TitlesOfParts>
  <Company>UIC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roywada</dc:creator>
  <cp:lastModifiedBy>Me</cp:lastModifiedBy>
  <cp:revision>238</cp:revision>
  <dcterms:created xsi:type="dcterms:W3CDTF">2011-01-16T23:32:23Z</dcterms:created>
  <dcterms:modified xsi:type="dcterms:W3CDTF">2011-07-14T15:48:57Z</dcterms:modified>
</cp:coreProperties>
</file>