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81" r:id="rId10"/>
    <p:sldId id="264" r:id="rId11"/>
    <p:sldId id="265" r:id="rId12"/>
    <p:sldId id="283" r:id="rId13"/>
    <p:sldId id="266" r:id="rId14"/>
    <p:sldId id="267" r:id="rId15"/>
    <p:sldId id="282" r:id="rId16"/>
    <p:sldId id="268"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4" charset="0"/>
        <a:ea typeface="ＭＳ Ｐゴシック" pitchFamily="4" charset="-128"/>
        <a:cs typeface="ＭＳ Ｐゴシック" pitchFamily="4" charset="-128"/>
      </a:defRPr>
    </a:lvl1pPr>
    <a:lvl2pPr marL="457200" algn="l" rtl="0" fontAlgn="base">
      <a:spcBef>
        <a:spcPct val="0"/>
      </a:spcBef>
      <a:spcAft>
        <a:spcPct val="0"/>
      </a:spcAft>
      <a:defRPr kern="1200">
        <a:solidFill>
          <a:schemeClr val="tx1"/>
        </a:solidFill>
        <a:latin typeface="Arial" pitchFamily="4" charset="0"/>
        <a:ea typeface="ＭＳ Ｐゴシック" pitchFamily="4" charset="-128"/>
        <a:cs typeface="ＭＳ Ｐゴシック" pitchFamily="4" charset="-128"/>
      </a:defRPr>
    </a:lvl2pPr>
    <a:lvl3pPr marL="914400" algn="l" rtl="0" fontAlgn="base">
      <a:spcBef>
        <a:spcPct val="0"/>
      </a:spcBef>
      <a:spcAft>
        <a:spcPct val="0"/>
      </a:spcAft>
      <a:defRPr kern="1200">
        <a:solidFill>
          <a:schemeClr val="tx1"/>
        </a:solidFill>
        <a:latin typeface="Arial" pitchFamily="4" charset="0"/>
        <a:ea typeface="ＭＳ Ｐゴシック" pitchFamily="4" charset="-128"/>
        <a:cs typeface="ＭＳ Ｐゴシック" pitchFamily="4" charset="-128"/>
      </a:defRPr>
    </a:lvl3pPr>
    <a:lvl4pPr marL="1371600" algn="l" rtl="0" fontAlgn="base">
      <a:spcBef>
        <a:spcPct val="0"/>
      </a:spcBef>
      <a:spcAft>
        <a:spcPct val="0"/>
      </a:spcAft>
      <a:defRPr kern="1200">
        <a:solidFill>
          <a:schemeClr val="tx1"/>
        </a:solidFill>
        <a:latin typeface="Arial" pitchFamily="4" charset="0"/>
        <a:ea typeface="ＭＳ Ｐゴシック" pitchFamily="4" charset="-128"/>
        <a:cs typeface="ＭＳ Ｐゴシック" pitchFamily="4" charset="-128"/>
      </a:defRPr>
    </a:lvl4pPr>
    <a:lvl5pPr marL="1828800" algn="l" rtl="0" fontAlgn="base">
      <a:spcBef>
        <a:spcPct val="0"/>
      </a:spcBef>
      <a:spcAft>
        <a:spcPct val="0"/>
      </a:spcAft>
      <a:defRPr kern="1200">
        <a:solidFill>
          <a:schemeClr val="tx1"/>
        </a:solidFill>
        <a:latin typeface="Arial" pitchFamily="4" charset="0"/>
        <a:ea typeface="ＭＳ Ｐゴシック" pitchFamily="4" charset="-128"/>
        <a:cs typeface="ＭＳ Ｐゴシック" pitchFamily="4" charset="-128"/>
      </a:defRPr>
    </a:lvl5pPr>
    <a:lvl6pPr marL="2286000" algn="l" defTabSz="457200" rtl="0" eaLnBrk="1" latinLnBrk="0" hangingPunct="1">
      <a:defRPr kern="1200">
        <a:solidFill>
          <a:schemeClr val="tx1"/>
        </a:solidFill>
        <a:latin typeface="Arial" pitchFamily="4" charset="0"/>
        <a:ea typeface="ＭＳ Ｐゴシック" pitchFamily="4" charset="-128"/>
        <a:cs typeface="ＭＳ Ｐゴシック" pitchFamily="4" charset="-128"/>
      </a:defRPr>
    </a:lvl6pPr>
    <a:lvl7pPr marL="2743200" algn="l" defTabSz="457200" rtl="0" eaLnBrk="1" latinLnBrk="0" hangingPunct="1">
      <a:defRPr kern="1200">
        <a:solidFill>
          <a:schemeClr val="tx1"/>
        </a:solidFill>
        <a:latin typeface="Arial" pitchFamily="4" charset="0"/>
        <a:ea typeface="ＭＳ Ｐゴシック" pitchFamily="4" charset="-128"/>
        <a:cs typeface="ＭＳ Ｐゴシック" pitchFamily="4" charset="-128"/>
      </a:defRPr>
    </a:lvl7pPr>
    <a:lvl8pPr marL="3200400" algn="l" defTabSz="457200" rtl="0" eaLnBrk="1" latinLnBrk="0" hangingPunct="1">
      <a:defRPr kern="1200">
        <a:solidFill>
          <a:schemeClr val="tx1"/>
        </a:solidFill>
        <a:latin typeface="Arial" pitchFamily="4" charset="0"/>
        <a:ea typeface="ＭＳ Ｐゴシック" pitchFamily="4" charset="-128"/>
        <a:cs typeface="ＭＳ Ｐゴシック" pitchFamily="4" charset="-128"/>
      </a:defRPr>
    </a:lvl8pPr>
    <a:lvl9pPr marL="3657600" algn="l" defTabSz="457200" rtl="0" eaLnBrk="1" latinLnBrk="0" hangingPunct="1">
      <a:defRPr kern="1200">
        <a:solidFill>
          <a:schemeClr val="tx1"/>
        </a:solidFill>
        <a:latin typeface="Arial" pitchFamily="4" charset="0"/>
        <a:ea typeface="ＭＳ Ｐゴシック" pitchFamily="4" charset="-128"/>
        <a:cs typeface="ＭＳ Ｐゴシック" pitchFamily="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6F30"/>
    <a:srgbClr val="AE6F4E"/>
    <a:srgbClr val="A84D08"/>
    <a:srgbClr val="E06B0A"/>
    <a:srgbClr val="B4560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5" autoAdjust="0"/>
  </p:normalViewPr>
  <p:slideViewPr>
    <p:cSldViewPr>
      <p:cViewPr varScale="1">
        <p:scale>
          <a:sx n="73" d="100"/>
          <a:sy n="73" d="100"/>
        </p:scale>
        <p:origin x="-10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solidFill>
            <a:srgbClr val="AE6F30"/>
          </a:solidFill>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ext Placeholder 4"/>
          <p:cNvSpPr>
            <a:spLocks noGrp="1"/>
          </p:cNvSpPr>
          <p:nvPr>
            <p:ph type="body" sz="quarter" idx="10"/>
          </p:nvPr>
        </p:nvSpPr>
        <p:spPr>
          <a:xfrm>
            <a:off x="0" y="0"/>
            <a:ext cx="4572000" cy="990600"/>
          </a:xfrm>
          <a:solidFill>
            <a:schemeClr val="tx1"/>
          </a:solidFill>
          <a:ln>
            <a:noFill/>
          </a:ln>
        </p:spPr>
        <p:txBody>
          <a:bodyPr/>
          <a:lstStyle>
            <a:lvl1pPr algn="r">
              <a:defRPr sz="1200">
                <a:solidFill>
                  <a:schemeClr val="bg1">
                    <a:lumMod val="50000"/>
                  </a:schemeClr>
                </a:solidFill>
              </a:defRPr>
            </a:lvl1pPr>
            <a:lvl2pPr>
              <a:defRPr>
                <a:solidFill>
                  <a:schemeClr val="bg1">
                    <a:lumMod val="50000"/>
                  </a:schemeClr>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1"/>
          </p:nvPr>
        </p:nvSpPr>
        <p:spPr>
          <a:xfrm>
            <a:off x="4572000" y="0"/>
            <a:ext cx="4572000" cy="990600"/>
          </a:xfrm>
        </p:spPr>
        <p:txBody>
          <a:bodyPr/>
          <a:lstStyle>
            <a:lvl1pPr>
              <a:defRPr sz="1200">
                <a:solidFill>
                  <a:schemeClr val="accent6">
                    <a:lumMod val="20000"/>
                    <a:lumOff val="80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59025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0"/>
          </p:nvPr>
        </p:nvSpPr>
        <p:spPr>
          <a:xfrm>
            <a:off x="0" y="0"/>
            <a:ext cx="4572000" cy="990600"/>
          </a:xfrm>
          <a:ln>
            <a:noFill/>
          </a:ln>
        </p:spPr>
        <p:txBody>
          <a:bodyPr/>
          <a:lstStyle>
            <a:lvl1pPr algn="r">
              <a:defRPr sz="1200">
                <a:solidFill>
                  <a:schemeClr val="bg1">
                    <a:lumMod val="50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9"/>
          <p:cNvSpPr>
            <a:spLocks noGrp="1"/>
          </p:cNvSpPr>
          <p:nvPr>
            <p:ph type="body" sz="quarter" idx="11"/>
          </p:nvPr>
        </p:nvSpPr>
        <p:spPr>
          <a:xfrm>
            <a:off x="4572000" y="0"/>
            <a:ext cx="4572000" cy="990600"/>
          </a:xfrm>
          <a:ln>
            <a:noFill/>
          </a:ln>
        </p:spPr>
        <p:txBody>
          <a:bodyPr/>
          <a:lstStyle>
            <a:lvl1pPr algn="l">
              <a:defRPr sz="1200">
                <a:solidFill>
                  <a:schemeClr val="accent6">
                    <a:lumMod val="20000"/>
                    <a:lumOff val="80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AE6F30"/>
          </a:solidFill>
        </p:spPr>
        <p:txBody>
          <a:bodyPr/>
          <a:lstStyle>
            <a:lvl1pPr algn="l">
              <a:defRPr>
                <a:solidFill>
                  <a:schemeClr val="bg1"/>
                </a:solidFill>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0" y="0"/>
            <a:ext cx="4572000" cy="990600"/>
          </a:xfrm>
          <a:ln>
            <a:noFill/>
          </a:ln>
        </p:spPr>
        <p:txBody>
          <a:bodyPr/>
          <a:lstStyle>
            <a:lvl1pPr algn="r">
              <a:defRPr sz="1200">
                <a:solidFill>
                  <a:schemeClr val="bg1">
                    <a:lumMod val="50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0" y="0"/>
            <a:ext cx="4572000" cy="990600"/>
          </a:xfrm>
          <a:ln>
            <a:noFill/>
          </a:ln>
        </p:spPr>
        <p:txBody>
          <a:bodyPr/>
          <a:lstStyle>
            <a:lvl1pPr>
              <a:defRPr sz="1200">
                <a:solidFill>
                  <a:schemeClr val="accent6">
                    <a:lumMod val="20000"/>
                    <a:lumOff val="80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2"/>
          </p:nvPr>
        </p:nvSpPr>
        <p:spPr>
          <a:xfrm>
            <a:off x="0" y="1600200"/>
            <a:ext cx="9144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9906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p:nvSpPr>
        <p:spPr>
          <a:xfrm>
            <a:off x="4572000" y="0"/>
            <a:ext cx="4572000" cy="990600"/>
          </a:xfrm>
          <a:prstGeom prst="rect">
            <a:avLst/>
          </a:prstGeom>
          <a:solidFill>
            <a:srgbClr val="AE6F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0" y="0"/>
            <a:ext cx="4572000" cy="990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p:cNvSpPr txBox="1"/>
          <p:nvPr/>
        </p:nvSpPr>
        <p:spPr>
          <a:xfrm>
            <a:off x="0" y="0"/>
            <a:ext cx="4572000" cy="276225"/>
          </a:xfrm>
          <a:prstGeom prst="rect">
            <a:avLst/>
          </a:prstGeom>
          <a:noFill/>
        </p:spPr>
        <p:txBody>
          <a:bodyPr>
            <a:spAutoFit/>
          </a:bodyPr>
          <a:lstStyle/>
          <a:p>
            <a:pPr algn="r" fontAlgn="auto">
              <a:spcBef>
                <a:spcPts val="0"/>
              </a:spcBef>
              <a:spcAft>
                <a:spcPts val="0"/>
              </a:spcAft>
              <a:defRPr/>
            </a:pPr>
            <a:endParaRPr lang="en-US" sz="1200" dirty="0">
              <a:solidFill>
                <a:schemeClr val="bg1">
                  <a:lumMod val="50000"/>
                </a:schemeClr>
              </a:solidFill>
              <a:latin typeface="Helvetica" pitchFamily="34" charset="0"/>
              <a:ea typeface="+mn-ea"/>
              <a:cs typeface="Arial" pitchFamily="34" charset="0"/>
            </a:endParaRPr>
          </a:p>
        </p:txBody>
      </p:sp>
      <p:sp>
        <p:nvSpPr>
          <p:cNvPr id="11" name="Rectangle 10"/>
          <p:cNvSpPr/>
          <p:nvPr/>
        </p:nvSpPr>
        <p:spPr>
          <a:xfrm>
            <a:off x="0" y="6629400"/>
            <a:ext cx="4572000"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4572000" y="6629400"/>
            <a:ext cx="4572000" cy="228600"/>
          </a:xfrm>
          <a:prstGeom prst="rect">
            <a:avLst/>
          </a:prstGeom>
          <a:solidFill>
            <a:srgbClr val="AE6F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TextBox 12"/>
          <p:cNvSpPr txBox="1"/>
          <p:nvPr/>
        </p:nvSpPr>
        <p:spPr>
          <a:xfrm>
            <a:off x="0" y="6581775"/>
            <a:ext cx="4572000" cy="276225"/>
          </a:xfrm>
          <a:prstGeom prst="rect">
            <a:avLst/>
          </a:prstGeom>
          <a:noFill/>
        </p:spPr>
        <p:txBody>
          <a:bodyPr>
            <a:spAutoFit/>
          </a:bodyPr>
          <a:lstStyle/>
          <a:p>
            <a:pPr algn="r" fontAlgn="auto">
              <a:spcBef>
                <a:spcPts val="0"/>
              </a:spcBef>
              <a:spcAft>
                <a:spcPts val="0"/>
              </a:spcAft>
              <a:defRPr/>
            </a:pPr>
            <a:r>
              <a:rPr lang="en-US" sz="1200" dirty="0">
                <a:solidFill>
                  <a:schemeClr val="bg1">
                    <a:lumMod val="50000"/>
                  </a:schemeClr>
                </a:solidFill>
                <a:latin typeface="Helvetica" pitchFamily="34" charset="0"/>
                <a:ea typeface="Calibri"/>
                <a:cs typeface="Arial" pitchFamily="34" charset="0"/>
              </a:rPr>
              <a:t>Sarah A. </a:t>
            </a:r>
            <a:r>
              <a:rPr lang="en-US" sz="1200" dirty="0" err="1">
                <a:solidFill>
                  <a:schemeClr val="bg1">
                    <a:lumMod val="50000"/>
                  </a:schemeClr>
                </a:solidFill>
                <a:latin typeface="Helvetica" pitchFamily="34" charset="0"/>
                <a:ea typeface="Calibri"/>
                <a:cs typeface="Arial" pitchFamily="34" charset="0"/>
              </a:rPr>
              <a:t>Mustillo</a:t>
            </a:r>
            <a:r>
              <a:rPr lang="en-US" sz="1200" dirty="0">
                <a:solidFill>
                  <a:schemeClr val="bg1">
                    <a:lumMod val="50000"/>
                  </a:schemeClr>
                </a:solidFill>
                <a:latin typeface="Helvetica" pitchFamily="34" charset="0"/>
                <a:ea typeface="Calibri"/>
                <a:cs typeface="Arial" pitchFamily="34" charset="0"/>
              </a:rPr>
              <a:t>, </a:t>
            </a:r>
            <a:r>
              <a:rPr lang="en-US" sz="1200">
                <a:solidFill>
                  <a:schemeClr val="bg1">
                    <a:lumMod val="50000"/>
                  </a:schemeClr>
                </a:solidFill>
                <a:latin typeface="Helvetica" pitchFamily="34" charset="0"/>
                <a:ea typeface="Calibri"/>
                <a:cs typeface="Arial" pitchFamily="34" charset="0"/>
              </a:rPr>
              <a:t>Ph.D</a:t>
            </a:r>
            <a:r>
              <a:rPr lang="en-US" sz="1200" dirty="0">
                <a:solidFill>
                  <a:schemeClr val="bg1">
                    <a:lumMod val="50000"/>
                  </a:schemeClr>
                </a:solidFill>
                <a:latin typeface="Arial" pitchFamily="34" charset="0"/>
                <a:ea typeface="Calibri"/>
                <a:cs typeface="Arial" pitchFamily="34" charset="0"/>
              </a:rPr>
              <a:t>	</a:t>
            </a:r>
            <a:endParaRPr lang="en-US" sz="1600" dirty="0">
              <a:solidFill>
                <a:schemeClr val="bg1">
                  <a:lumMod val="50000"/>
                </a:schemeClr>
              </a:solidFill>
              <a:latin typeface="Arial" pitchFamily="34" charset="0"/>
              <a:ea typeface="Calibri"/>
              <a:cs typeface="Arial" pitchFamily="34" charset="0"/>
            </a:endParaRPr>
          </a:p>
        </p:txBody>
      </p:sp>
      <p:sp>
        <p:nvSpPr>
          <p:cNvPr id="14" name="TextBox 13"/>
          <p:cNvSpPr txBox="1"/>
          <p:nvPr/>
        </p:nvSpPr>
        <p:spPr>
          <a:xfrm>
            <a:off x="4572000" y="6581775"/>
            <a:ext cx="4572000" cy="276225"/>
          </a:xfrm>
          <a:prstGeom prst="rect">
            <a:avLst/>
          </a:prstGeom>
          <a:noFill/>
        </p:spPr>
        <p:txBody>
          <a:bodyPr>
            <a:spAutoFit/>
          </a:bodyPr>
          <a:lstStyle/>
          <a:p>
            <a:pPr fontAlgn="auto">
              <a:spcBef>
                <a:spcPts val="0"/>
              </a:spcBef>
              <a:spcAft>
                <a:spcPts val="0"/>
              </a:spcAft>
              <a:defRPr/>
            </a:pPr>
            <a:r>
              <a:rPr lang="en-US" sz="1200" dirty="0">
                <a:solidFill>
                  <a:srgbClr val="FF0000"/>
                </a:solidFill>
                <a:latin typeface="Arial" pitchFamily="34" charset="0"/>
                <a:ea typeface="+mn-ea"/>
                <a:cs typeface="Arial" pitchFamily="34" charset="0"/>
              </a:rPr>
              <a:t>       </a:t>
            </a:r>
            <a:endParaRPr lang="en-US" sz="1600" dirty="0">
              <a:solidFill>
                <a:srgbClr val="FF0000"/>
              </a:solidFill>
              <a:latin typeface="Helvetica" pitchFamily="34" charset="0"/>
              <a:ea typeface="Calibri"/>
              <a:cs typeface="Arial" pitchFamily="34" charset="0"/>
            </a:endParaRPr>
          </a:p>
        </p:txBody>
      </p:sp>
      <p:sp>
        <p:nvSpPr>
          <p:cNvPr id="15" name="TextBox 14"/>
          <p:cNvSpPr txBox="1"/>
          <p:nvPr/>
        </p:nvSpPr>
        <p:spPr>
          <a:xfrm>
            <a:off x="4572000" y="152400"/>
            <a:ext cx="4572000" cy="276225"/>
          </a:xfrm>
          <a:prstGeom prst="rect">
            <a:avLst/>
          </a:prstGeom>
          <a:noFill/>
        </p:spPr>
        <p:txBody>
          <a:bodyPr>
            <a:spAutoFit/>
          </a:bodyPr>
          <a:lstStyle/>
          <a:p>
            <a:pPr fontAlgn="auto">
              <a:spcBef>
                <a:spcPts val="0"/>
              </a:spcBef>
              <a:spcAft>
                <a:spcPts val="0"/>
              </a:spcAft>
              <a:defRPr/>
            </a:pPr>
            <a:endParaRPr lang="en-US" sz="1200" dirty="0">
              <a:solidFill>
                <a:srgbClr val="FF0000"/>
              </a:solidFill>
              <a:latin typeface="Helvetica" pitchFamily="34" charset="0"/>
              <a:ea typeface="+mn-ea"/>
              <a:cs typeface="Arial" pitchFamily="34" charset="0"/>
            </a:endParaRPr>
          </a:p>
        </p:txBody>
      </p:sp>
      <p:sp>
        <p:nvSpPr>
          <p:cNvPr id="16" name="TextBox 15"/>
          <p:cNvSpPr txBox="1"/>
          <p:nvPr/>
        </p:nvSpPr>
        <p:spPr>
          <a:xfrm>
            <a:off x="2286000" y="0"/>
            <a:ext cx="2209800" cy="369888"/>
          </a:xfrm>
          <a:prstGeom prst="rect">
            <a:avLst/>
          </a:prstGeom>
          <a:noFill/>
        </p:spPr>
        <p:txBody>
          <a:bodyPr>
            <a:spAutoFit/>
          </a:bodyPr>
          <a:lstStyle/>
          <a:p>
            <a:pPr fontAlgn="auto">
              <a:spcBef>
                <a:spcPts val="0"/>
              </a:spcBef>
              <a:spcAft>
                <a:spcPts val="0"/>
              </a:spcAft>
              <a:defRPr/>
            </a:pPr>
            <a:endParaRPr lang="en-US" dirty="0">
              <a:latin typeface="Helvetica" pitchFamily="34" charset="0"/>
              <a:ea typeface="+mn-ea"/>
              <a:cs typeface="+mn-cs"/>
            </a:endParaRPr>
          </a:p>
        </p:txBody>
      </p:sp>
      <p:sp>
        <p:nvSpPr>
          <p:cNvPr id="17" name="TextBox 16"/>
          <p:cNvSpPr txBox="1"/>
          <p:nvPr/>
        </p:nvSpPr>
        <p:spPr>
          <a:xfrm>
            <a:off x="4572000" y="0"/>
            <a:ext cx="2209800" cy="369888"/>
          </a:xfrm>
          <a:prstGeom prst="rect">
            <a:avLst/>
          </a:prstGeom>
          <a:noFill/>
        </p:spPr>
        <p:txBody>
          <a:bodyPr>
            <a:spAutoFit/>
          </a:bodyPr>
          <a:lstStyle/>
          <a:p>
            <a:pPr fontAlgn="auto">
              <a:spcBef>
                <a:spcPts val="0"/>
              </a:spcBef>
              <a:spcAft>
                <a:spcPts val="0"/>
              </a:spcAft>
              <a:defRPr/>
            </a:pPr>
            <a:endParaRPr lang="en-US" dirty="0">
              <a:latin typeface="Helvetica"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2" r:id="rId3"/>
    <p:sldLayoutId id="2147483661" r:id="rId4"/>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Helvetica" pitchFamily="34" charset="0"/>
          <a:ea typeface="ＭＳ Ｐゴシック" pitchFamily="4" charset="-128"/>
          <a:cs typeface="ＭＳ Ｐゴシック" pitchFamily="4" charset="-128"/>
        </a:defRPr>
      </a:lvl1pPr>
      <a:lvl2pPr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2pPr>
      <a:lvl3pPr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3pPr>
      <a:lvl4pPr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4pPr>
      <a:lvl5pPr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5pPr>
      <a:lvl6pPr marL="457200"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6pPr>
      <a:lvl7pPr marL="914400"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7pPr>
      <a:lvl8pPr marL="1371600"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8pPr>
      <a:lvl9pPr marL="1828800" algn="ctr" rtl="0" eaLnBrk="1" fontAlgn="base" hangingPunct="1">
        <a:spcBef>
          <a:spcPct val="0"/>
        </a:spcBef>
        <a:spcAft>
          <a:spcPct val="0"/>
        </a:spcAft>
        <a:defRPr sz="4400">
          <a:solidFill>
            <a:schemeClr val="tx1"/>
          </a:solidFill>
          <a:latin typeface="Helvetica" pitchFamily="4" charset="0"/>
          <a:ea typeface="ＭＳ Ｐゴシック" pitchFamily="4" charset="-128"/>
          <a:cs typeface="ＭＳ Ｐゴシック" pitchFamily="4" charset="-128"/>
        </a:defRPr>
      </a:lvl9pPr>
    </p:titleStyle>
    <p:bodyStyle>
      <a:lvl1pPr marL="342900" indent="-342900" algn="l" rtl="0" eaLnBrk="1" fontAlgn="base" hangingPunct="1">
        <a:spcBef>
          <a:spcPct val="20000"/>
        </a:spcBef>
        <a:spcAft>
          <a:spcPct val="0"/>
        </a:spcAft>
        <a:buFont typeface="Arial" pitchFamily="4" charset="0"/>
        <a:buChar char="•"/>
        <a:defRPr sz="3200" kern="1200">
          <a:solidFill>
            <a:schemeClr val="tx1"/>
          </a:solidFill>
          <a:latin typeface="Helvetica" pitchFamily="34" charset="0"/>
          <a:ea typeface="ＭＳ Ｐゴシック" pitchFamily="4" charset="-128"/>
          <a:cs typeface="ＭＳ Ｐゴシック" pitchFamily="4" charset="-128"/>
        </a:defRPr>
      </a:lvl1pPr>
      <a:lvl2pPr marL="742950" indent="-285750" algn="l" rtl="0" eaLnBrk="1" fontAlgn="base" hangingPunct="1">
        <a:spcBef>
          <a:spcPct val="20000"/>
        </a:spcBef>
        <a:spcAft>
          <a:spcPct val="0"/>
        </a:spcAft>
        <a:buFont typeface="Arial" pitchFamily="4" charset="0"/>
        <a:buChar char="–"/>
        <a:defRPr sz="2800" kern="1200">
          <a:solidFill>
            <a:schemeClr val="tx1"/>
          </a:solidFill>
          <a:latin typeface="Helvetica" pitchFamily="34" charset="0"/>
          <a:ea typeface="ＭＳ Ｐゴシック" pitchFamily="4" charset="-128"/>
          <a:cs typeface="+mn-cs"/>
        </a:defRPr>
      </a:lvl2pPr>
      <a:lvl3pPr marL="1143000" indent="-228600" algn="l" rtl="0" eaLnBrk="1" fontAlgn="base" hangingPunct="1">
        <a:spcBef>
          <a:spcPct val="20000"/>
        </a:spcBef>
        <a:spcAft>
          <a:spcPct val="0"/>
        </a:spcAft>
        <a:buFont typeface="Arial" pitchFamily="4" charset="0"/>
        <a:buChar char="•"/>
        <a:defRPr sz="2400" kern="1200">
          <a:solidFill>
            <a:schemeClr val="tx1"/>
          </a:solidFill>
          <a:latin typeface="Helvetica" pitchFamily="34" charset="0"/>
          <a:ea typeface="ＭＳ Ｐゴシック" pitchFamily="4" charset="-128"/>
          <a:cs typeface="+mn-cs"/>
        </a:defRPr>
      </a:lvl3pPr>
      <a:lvl4pPr marL="1600200" indent="-228600" algn="l" rtl="0" eaLnBrk="1" fontAlgn="base" hangingPunct="1">
        <a:spcBef>
          <a:spcPct val="20000"/>
        </a:spcBef>
        <a:spcAft>
          <a:spcPct val="0"/>
        </a:spcAft>
        <a:buFont typeface="Arial" pitchFamily="4" charset="0"/>
        <a:buChar char="–"/>
        <a:defRPr sz="2000" kern="1200">
          <a:solidFill>
            <a:schemeClr val="tx1"/>
          </a:solidFill>
          <a:latin typeface="Helvetica" pitchFamily="34" charset="0"/>
          <a:ea typeface="ＭＳ Ｐゴシック" pitchFamily="4" charset="-128"/>
          <a:cs typeface="+mn-cs"/>
        </a:defRPr>
      </a:lvl4pPr>
      <a:lvl5pPr marL="2057400" indent="-228600" algn="l" rtl="0" eaLnBrk="1" fontAlgn="base" hangingPunct="1">
        <a:spcBef>
          <a:spcPct val="20000"/>
        </a:spcBef>
        <a:spcAft>
          <a:spcPct val="0"/>
        </a:spcAft>
        <a:buFont typeface="Arial" pitchFamily="4" charset="0"/>
        <a:buChar char="»"/>
        <a:defRPr sz="2000" kern="1200">
          <a:solidFill>
            <a:schemeClr val="tx1"/>
          </a:solidFill>
          <a:latin typeface="Helvetica" pitchFamily="34" charset="0"/>
          <a:ea typeface="ＭＳ Ｐゴシック" pitchFamily="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p:cNvSpPr>
          <p:nvPr>
            <p:ph type="ctrTitle"/>
          </p:nvPr>
        </p:nvSpPr>
        <p:spPr/>
        <p:txBody>
          <a:bodyPr/>
          <a:lstStyle/>
          <a:p>
            <a:r>
              <a:rPr lang="en-US" sz="2800" dirty="0" smtClean="0">
                <a:latin typeface="Helvetica" pitchFamily="4" charset="0"/>
              </a:rPr>
              <a:t>Using margins to test for group differences in generalized </a:t>
            </a:r>
            <a:r>
              <a:rPr lang="en-US" sz="2800" dirty="0">
                <a:latin typeface="Helvetica" pitchFamily="4" charset="0"/>
              </a:rPr>
              <a:t>l</a:t>
            </a:r>
            <a:r>
              <a:rPr lang="en-US" sz="2800" dirty="0" smtClean="0">
                <a:latin typeface="Helvetica" pitchFamily="4" charset="0"/>
              </a:rPr>
              <a:t>inear </a:t>
            </a:r>
            <a:r>
              <a:rPr lang="en-US" sz="2800" dirty="0">
                <a:latin typeface="Helvetica" pitchFamily="4" charset="0"/>
              </a:rPr>
              <a:t>m</a:t>
            </a:r>
            <a:r>
              <a:rPr lang="en-US" sz="2800" dirty="0" smtClean="0">
                <a:latin typeface="Helvetica" pitchFamily="4" charset="0"/>
              </a:rPr>
              <a:t>ixed </a:t>
            </a:r>
            <a:r>
              <a:rPr lang="en-US" sz="2800" dirty="0">
                <a:latin typeface="Helvetica" pitchFamily="4" charset="0"/>
              </a:rPr>
              <a:t>m</a:t>
            </a:r>
            <a:r>
              <a:rPr lang="en-US" sz="2800" dirty="0" smtClean="0">
                <a:latin typeface="Helvetica" pitchFamily="4" charset="0"/>
              </a:rPr>
              <a:t>odels</a:t>
            </a:r>
            <a:endParaRPr lang="en-US" sz="2800" dirty="0">
              <a:latin typeface="Helvetica" pitchFamily="4" charset="0"/>
            </a:endParaRP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sz="2000" dirty="0" smtClean="0">
                <a:ea typeface="+mn-ea"/>
                <a:cs typeface="+mn-cs"/>
              </a:rPr>
              <a:t>Sarah Mustillo</a:t>
            </a:r>
          </a:p>
          <a:p>
            <a:pPr fontAlgn="auto">
              <a:spcAft>
                <a:spcPts val="0"/>
              </a:spcAft>
              <a:buFont typeface="Arial" pitchFamily="34" charset="0"/>
              <a:buNone/>
              <a:defRPr/>
            </a:pPr>
            <a:r>
              <a:rPr lang="en-US" sz="2000" dirty="0" smtClean="0">
                <a:ea typeface="+mn-ea"/>
                <a:cs typeface="+mn-cs"/>
              </a:rPr>
              <a:t>Purdue University</a:t>
            </a:r>
          </a:p>
          <a:p>
            <a:pPr fontAlgn="auto">
              <a:spcAft>
                <a:spcPts val="0"/>
              </a:spcAft>
              <a:buFont typeface="Arial" pitchFamily="34" charset="0"/>
              <a:buNone/>
              <a:defRPr/>
            </a:pPr>
            <a:endParaRPr lang="en-US" sz="2000" dirty="0">
              <a:ea typeface="+mn-ea"/>
              <a:cs typeface="+mn-cs"/>
            </a:endParaRPr>
          </a:p>
        </p:txBody>
      </p:sp>
      <p:sp>
        <p:nvSpPr>
          <p:cNvPr id="2" name="TextBox 1"/>
          <p:cNvSpPr txBox="1"/>
          <p:nvPr/>
        </p:nvSpPr>
        <p:spPr>
          <a:xfrm>
            <a:off x="4644008" y="6602400"/>
            <a:ext cx="4104456" cy="276999"/>
          </a:xfrm>
          <a:prstGeom prst="rect">
            <a:avLst/>
          </a:prstGeom>
          <a:noFill/>
        </p:spPr>
        <p:txBody>
          <a:bodyPr wrap="square" rtlCol="0">
            <a:spAutoFit/>
          </a:bodyPr>
          <a:lstStyle/>
          <a:p>
            <a:r>
              <a:rPr lang="en-US" sz="1200" dirty="0" smtClean="0">
                <a:solidFill>
                  <a:schemeClr val="bg1">
                    <a:lumMod val="75000"/>
                  </a:schemeClr>
                </a:solidFill>
              </a:rPr>
              <a:t>Stata Conference Chicago 2011</a:t>
            </a:r>
            <a:endParaRPr lang="en-US" sz="1200" dirty="0">
              <a:solidFill>
                <a:schemeClr val="bg1">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a:solidFill>
                  <a:srgbClr val="FF0000"/>
                </a:solidFill>
                <a:cs typeface="Arial" pitchFamily="34" charset="0"/>
              </a:rPr>
              <a:t>Examples</a:t>
            </a:r>
          </a:p>
          <a:p>
            <a:pPr algn="r" fontAlgn="auto">
              <a:spcAft>
                <a:spcPts val="0"/>
              </a:spcAft>
              <a:buFont typeface="Arial" pitchFamily="34" charset="0"/>
              <a:buNone/>
              <a:defRPr/>
            </a:pPr>
            <a:r>
              <a:rPr lang="en-US" sz="1100" dirty="0">
                <a:solidFill>
                  <a:schemeClr val="bg1"/>
                </a:solidFill>
                <a:cs typeface="Arial" pitchFamily="34" charset="0"/>
              </a:rPr>
              <a:t>Application</a:t>
            </a:r>
          </a:p>
          <a:p>
            <a:pPr algn="r" fontAlgn="auto">
              <a:spcAft>
                <a:spcPts val="0"/>
              </a:spcAft>
              <a:buFont typeface="Arial" pitchFamily="34" charset="0"/>
              <a:buNone/>
              <a:defRPr/>
            </a:pPr>
            <a:r>
              <a:rPr lang="en-US" sz="1100" dirty="0">
                <a:solidFill>
                  <a:schemeClr val="bg1"/>
                </a:solidFill>
                <a:cs typeface="Arial" pitchFamily="34" charset="0"/>
              </a:rPr>
              <a:t>Conclusion</a:t>
            </a: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a:solidFill>
                  <a:srgbClr val="FF0000"/>
                </a:solidFill>
                <a:latin typeface="Helvetica" pitchFamily="28" charset="0"/>
              </a:rPr>
              <a:t>Fake example</a:t>
            </a: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xmlns="" val="1182823494"/>
              </p:ext>
            </p:extLst>
          </p:nvPr>
        </p:nvGraphicFramePr>
        <p:xfrm>
          <a:off x="395539" y="1853538"/>
          <a:ext cx="8208908" cy="4455780"/>
        </p:xfrm>
        <a:graphic>
          <a:graphicData uri="http://schemas.openxmlformats.org/drawingml/2006/table">
            <a:tbl>
              <a:tblPr firstRow="1" firstCol="1" bandRow="1" bandCol="1">
                <a:tableStyleId>{5C22544A-7EE6-4342-B048-85BDC9FD1C3A}</a:tableStyleId>
              </a:tblPr>
              <a:tblGrid>
                <a:gridCol w="1494026"/>
                <a:gridCol w="732041"/>
                <a:gridCol w="686384"/>
                <a:gridCol w="694617"/>
                <a:gridCol w="833840"/>
                <a:gridCol w="686384"/>
                <a:gridCol w="694617"/>
                <a:gridCol w="833840"/>
                <a:gridCol w="686384"/>
                <a:gridCol w="586084"/>
                <a:gridCol w="280691"/>
              </a:tblGrid>
              <a:tr h="529399">
                <a:tc>
                  <a:txBody>
                    <a:bodyPr/>
                    <a:lstStyle/>
                    <a:p>
                      <a:pPr marL="0" marR="0">
                        <a:spcBef>
                          <a:spcPts val="0"/>
                        </a:spcBef>
                        <a:spcAft>
                          <a:spcPts val="0"/>
                        </a:spcAft>
                      </a:pPr>
                      <a:r>
                        <a:rPr lang="en-US" sz="1200" dirty="0">
                          <a:effectLst/>
                        </a:rPr>
                        <a:t> </a:t>
                      </a:r>
                    </a:p>
                    <a:p>
                      <a:pPr marL="0" marR="0">
                        <a:spcBef>
                          <a:spcPts val="0"/>
                        </a:spcBef>
                        <a:spcAft>
                          <a:spcPts val="0"/>
                        </a:spcAft>
                      </a:pPr>
                      <a:r>
                        <a:rPr lang="en-US" sz="1200" dirty="0">
                          <a:effectLst/>
                        </a:rPr>
                        <a:t>Mean Outcome= </a:t>
                      </a:r>
                      <a:endParaRPr lang="en-US" sz="1200" dirty="0">
                        <a:effectLst/>
                        <a:latin typeface="Times New Roman"/>
                        <a:ea typeface="Batang"/>
                      </a:endParaRPr>
                    </a:p>
                  </a:txBody>
                  <a:tcPr marL="68580" marR="68580" marT="0" marB="0"/>
                </a:tc>
                <a:tc gridSpan="3">
                  <a:txBody>
                    <a:bodyPr/>
                    <a:lstStyle/>
                    <a:p>
                      <a:pPr marL="0" marR="0" algn="ctr">
                        <a:spcBef>
                          <a:spcPts val="0"/>
                        </a:spcBef>
                        <a:spcAft>
                          <a:spcPts val="0"/>
                        </a:spcAft>
                      </a:pPr>
                      <a:r>
                        <a:rPr lang="en-US" sz="1100" u="sng" dirty="0">
                          <a:effectLst/>
                        </a:rPr>
                        <a:t>         </a:t>
                      </a:r>
                      <a:r>
                        <a:rPr lang="en-US" sz="1100" u="sng" dirty="0" smtClean="0">
                          <a:effectLst/>
                        </a:rPr>
                        <a:t>Model 1</a:t>
                      </a:r>
                      <a:r>
                        <a:rPr lang="en-US" sz="1100" u="sng" dirty="0">
                          <a:effectLst/>
                        </a:rPr>
                        <a:t>_______</a:t>
                      </a:r>
                      <a:endParaRPr lang="en-US" sz="1200" dirty="0">
                        <a:effectLst/>
                      </a:endParaRPr>
                    </a:p>
                    <a:p>
                      <a:pPr marL="0" marR="0" algn="ctr">
                        <a:spcBef>
                          <a:spcPts val="0"/>
                        </a:spcBef>
                        <a:spcAft>
                          <a:spcPts val="0"/>
                        </a:spcAft>
                      </a:pPr>
                      <a:r>
                        <a:rPr lang="en-US" sz="1200" dirty="0">
                          <a:effectLst/>
                        </a:rPr>
                        <a:t>4</a:t>
                      </a:r>
                      <a:endParaRPr lang="en-US" sz="1200" dirty="0">
                        <a:effectLst/>
                        <a:latin typeface="Times New Roman"/>
                        <a:ea typeface="Batang"/>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100" u="sng" dirty="0">
                          <a:effectLst/>
                        </a:rPr>
                        <a:t>       Model 2______</a:t>
                      </a:r>
                      <a:endParaRPr lang="en-US" sz="1200" dirty="0">
                        <a:effectLst/>
                      </a:endParaRPr>
                    </a:p>
                    <a:p>
                      <a:pPr marL="0" marR="0" algn="ctr">
                        <a:spcBef>
                          <a:spcPts val="0"/>
                        </a:spcBef>
                        <a:spcAft>
                          <a:spcPts val="0"/>
                        </a:spcAft>
                      </a:pPr>
                      <a:r>
                        <a:rPr lang="en-US" sz="1200" dirty="0">
                          <a:effectLst/>
                        </a:rPr>
                        <a:t>5</a:t>
                      </a:r>
                      <a:endParaRPr lang="en-US" sz="1200" dirty="0">
                        <a:effectLst/>
                        <a:latin typeface="Times New Roman"/>
                        <a:ea typeface="Batang"/>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100" u="sng" dirty="0">
                          <a:effectLst/>
                        </a:rPr>
                        <a:t>          Model 3_____</a:t>
                      </a:r>
                      <a:endParaRPr lang="en-US" sz="1200" dirty="0">
                        <a:effectLst/>
                      </a:endParaRPr>
                    </a:p>
                    <a:p>
                      <a:pPr marL="0" marR="0" algn="ctr">
                        <a:spcBef>
                          <a:spcPts val="0"/>
                        </a:spcBef>
                        <a:spcAft>
                          <a:spcPts val="0"/>
                        </a:spcAft>
                      </a:pPr>
                      <a:r>
                        <a:rPr lang="en-US" sz="1100" dirty="0">
                          <a:effectLst/>
                        </a:rPr>
                        <a:t>6 </a:t>
                      </a:r>
                      <a:endParaRPr lang="en-US" sz="1200" dirty="0">
                        <a:effectLst/>
                        <a:latin typeface="Times New Roman"/>
                        <a:ea typeface="Batang"/>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200" dirty="0">
                          <a:effectLst/>
                        </a:rPr>
                        <a:t> </a:t>
                      </a:r>
                      <a:endParaRPr lang="en-US" sz="1200" dirty="0">
                        <a:effectLst/>
                        <a:latin typeface="Times New Roman"/>
                        <a:ea typeface="Batang"/>
                      </a:endParaRPr>
                    </a:p>
                  </a:txBody>
                  <a:tcPr marL="0" marR="0" marT="0" marB="0" anchor="ctr"/>
                </a:tc>
              </a:tr>
              <a:tr h="264700">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   B</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(S.E)</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IRR</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   b</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(S.E)</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IRR</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    B</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(S.E)</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IRR</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0" marR="0" marT="0" marB="0" anchor="ctr"/>
                </a:tc>
              </a:tr>
              <a:tr h="485283">
                <a:tc>
                  <a:txBody>
                    <a:bodyPr/>
                    <a:lstStyle/>
                    <a:p>
                      <a:pPr marL="0" marR="0">
                        <a:spcBef>
                          <a:spcPts val="0"/>
                        </a:spcBef>
                        <a:spcAft>
                          <a:spcPts val="0"/>
                        </a:spcAft>
                      </a:pPr>
                      <a:r>
                        <a:rPr lang="en-US" sz="1100">
                          <a:effectLst/>
                        </a:rPr>
                        <a:t>Time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.340</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(0.008)</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1.406</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.222</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(0.006)</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1.250</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.165</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(0.059)</a:t>
                      </a:r>
                      <a:endParaRPr lang="en-US" sz="1200">
                        <a:effectLst/>
                        <a:latin typeface="Times New Roman"/>
                        <a:ea typeface="Batang"/>
                      </a:endParaRPr>
                    </a:p>
                  </a:txBody>
                  <a:tcPr marL="68580" marR="68580" marT="0" marB="0"/>
                </a:tc>
                <a:tc gridSpan="2">
                  <a:txBody>
                    <a:bodyPr/>
                    <a:lstStyle/>
                    <a:p>
                      <a:pPr marL="0" marR="0">
                        <a:spcBef>
                          <a:spcPts val="0"/>
                        </a:spcBef>
                        <a:spcAft>
                          <a:spcPts val="0"/>
                        </a:spcAft>
                      </a:pPr>
                      <a:r>
                        <a:rPr lang="en-US" sz="1100">
                          <a:effectLst/>
                        </a:rPr>
                        <a:t>1.180</a:t>
                      </a:r>
                      <a:r>
                        <a:rPr lang="en-US" sz="1100" baseline="30000">
                          <a:effectLst/>
                        </a:rPr>
                        <a:t>***</a:t>
                      </a:r>
                      <a:endParaRPr lang="en-US" sz="1200">
                        <a:effectLst/>
                        <a:latin typeface="Times New Roman"/>
                        <a:ea typeface="Batang"/>
                      </a:endParaRPr>
                    </a:p>
                  </a:txBody>
                  <a:tcPr marL="68580" marR="68580" marT="0" marB="0"/>
                </a:tc>
                <a:tc hMerge="1">
                  <a:txBody>
                    <a:bodyPr/>
                    <a:lstStyle/>
                    <a:p>
                      <a:endParaRPr lang="en-US"/>
                    </a:p>
                  </a:txBody>
                  <a:tcPr/>
                </a:tc>
              </a:tr>
              <a:tr h="485283">
                <a:tc>
                  <a:txBody>
                    <a:bodyPr/>
                    <a:lstStyle/>
                    <a:p>
                      <a:pPr marL="0" marR="0">
                        <a:spcBef>
                          <a:spcPts val="0"/>
                        </a:spcBef>
                        <a:spcAft>
                          <a:spcPts val="0"/>
                        </a:spcAft>
                      </a:pPr>
                      <a:r>
                        <a:rPr lang="en-US" sz="1100">
                          <a:effectLst/>
                        </a:rPr>
                        <a:t>Female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1.037</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(0.020)</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2.822</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.671</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(0.016)</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1.957</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.498</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(0.013)</a:t>
                      </a:r>
                      <a:endParaRPr lang="en-US" sz="1200">
                        <a:effectLst/>
                        <a:latin typeface="Times New Roman"/>
                        <a:ea typeface="Batang"/>
                      </a:endParaRPr>
                    </a:p>
                  </a:txBody>
                  <a:tcPr marL="68580" marR="68580" marT="0" marB="0"/>
                </a:tc>
                <a:tc gridSpan="2">
                  <a:txBody>
                    <a:bodyPr/>
                    <a:lstStyle/>
                    <a:p>
                      <a:pPr marL="0" marR="0">
                        <a:spcBef>
                          <a:spcPts val="0"/>
                        </a:spcBef>
                        <a:spcAft>
                          <a:spcPts val="0"/>
                        </a:spcAft>
                      </a:pPr>
                      <a:r>
                        <a:rPr lang="en-US" sz="1100">
                          <a:effectLst/>
                        </a:rPr>
                        <a:t>1.646</a:t>
                      </a:r>
                      <a:r>
                        <a:rPr lang="en-US" sz="1100" baseline="30000">
                          <a:effectLst/>
                        </a:rPr>
                        <a:t>***</a:t>
                      </a:r>
                      <a:endParaRPr lang="en-US" sz="1200">
                        <a:effectLst/>
                        <a:latin typeface="Times New Roman"/>
                        <a:ea typeface="Batang"/>
                      </a:endParaRPr>
                    </a:p>
                  </a:txBody>
                  <a:tcPr marL="68580" marR="68580" marT="0" marB="0"/>
                </a:tc>
                <a:tc hMerge="1">
                  <a:txBody>
                    <a:bodyPr/>
                    <a:lstStyle/>
                    <a:p>
                      <a:endParaRPr lang="en-US"/>
                    </a:p>
                  </a:txBody>
                  <a:tcPr/>
                </a:tc>
              </a:tr>
              <a:tr h="485283">
                <a:tc>
                  <a:txBody>
                    <a:bodyPr/>
                    <a:lstStyle/>
                    <a:p>
                      <a:pPr marL="0" marR="0">
                        <a:spcBef>
                          <a:spcPts val="0"/>
                        </a:spcBef>
                        <a:spcAft>
                          <a:spcPts val="0"/>
                        </a:spcAft>
                      </a:pPr>
                      <a:r>
                        <a:rPr lang="en-US" sz="1100">
                          <a:effectLst/>
                        </a:rPr>
                        <a:t>Female*Time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dirty="0">
                          <a:effectLst/>
                        </a:rPr>
                        <a:t>-0.065</a:t>
                      </a:r>
                      <a:r>
                        <a:rPr lang="en-US" sz="1100" baseline="30000" dirty="0">
                          <a:effectLst/>
                        </a:rPr>
                        <a:t>***</a:t>
                      </a:r>
                      <a:endParaRPr lang="en-US" sz="1200" dirty="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(0.009)</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0.937</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dirty="0">
                          <a:effectLst/>
                        </a:rPr>
                        <a:t>.005</a:t>
                      </a:r>
                      <a:endParaRPr lang="en-US" sz="1200" dirty="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(0.007)</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1.006</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.029</a:t>
                      </a:r>
                      <a:r>
                        <a:rPr lang="en-US" sz="1100" baseline="30000">
                          <a:effectLst/>
                        </a:rPr>
                        <a: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(0.006)</a:t>
                      </a:r>
                      <a:endParaRPr lang="en-US" sz="1200">
                        <a:effectLst/>
                        <a:latin typeface="Times New Roman"/>
                        <a:ea typeface="Batang"/>
                      </a:endParaRPr>
                    </a:p>
                  </a:txBody>
                  <a:tcPr marL="68580" marR="68580" marT="0" marB="0"/>
                </a:tc>
                <a:tc gridSpan="2">
                  <a:txBody>
                    <a:bodyPr/>
                    <a:lstStyle/>
                    <a:p>
                      <a:pPr marL="0" marR="0">
                        <a:spcBef>
                          <a:spcPts val="0"/>
                        </a:spcBef>
                        <a:spcAft>
                          <a:spcPts val="0"/>
                        </a:spcAft>
                      </a:pPr>
                      <a:r>
                        <a:rPr lang="en-US" sz="1100">
                          <a:effectLst/>
                        </a:rPr>
                        <a:t>1.030</a:t>
                      </a:r>
                      <a:r>
                        <a:rPr lang="en-US" sz="1100" baseline="30000">
                          <a:effectLst/>
                        </a:rPr>
                        <a:t>***</a:t>
                      </a:r>
                      <a:endParaRPr lang="en-US" sz="1200">
                        <a:effectLst/>
                        <a:latin typeface="Times New Roman"/>
                        <a:ea typeface="Batang"/>
                      </a:endParaRPr>
                    </a:p>
                  </a:txBody>
                  <a:tcPr marL="68580" marR="68580" marT="0" marB="0"/>
                </a:tc>
                <a:tc hMerge="1">
                  <a:txBody>
                    <a:bodyPr/>
                    <a:lstStyle/>
                    <a:p>
                      <a:endParaRPr lang="en-US"/>
                    </a:p>
                  </a:txBody>
                  <a:tcPr/>
                </a:tc>
              </a:tr>
              <a:tr h="485283">
                <a:tc>
                  <a:txBody>
                    <a:bodyPr/>
                    <a:lstStyle/>
                    <a:p>
                      <a:pPr marL="0" marR="0">
                        <a:spcBef>
                          <a:spcPts val="0"/>
                        </a:spcBef>
                        <a:spcAft>
                          <a:spcPts val="0"/>
                        </a:spcAft>
                      </a:pPr>
                      <a:r>
                        <a:rPr lang="en-US" sz="1100">
                          <a:effectLst/>
                        </a:rPr>
                        <a:t>Intercept</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0.080***</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(0.019)</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dirty="0">
                          <a:effectLst/>
                        </a:rPr>
                        <a:t> </a:t>
                      </a:r>
                      <a:endParaRPr lang="en-US" sz="1200" dirty="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0.741***</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(0.014)</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1.397***</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(0.011)</a:t>
                      </a:r>
                      <a:endParaRPr lang="en-US" sz="1200">
                        <a:effectLst/>
                        <a:latin typeface="Times New Roman"/>
                        <a:ea typeface="Batang"/>
                      </a:endParaRPr>
                    </a:p>
                  </a:txBody>
                  <a:tcPr marL="68580" marR="68580" marT="0" marB="0"/>
                </a:tc>
                <a:tc gridSpan="2">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hMerge="1">
                  <a:txBody>
                    <a:bodyPr/>
                    <a:lstStyle/>
                    <a:p>
                      <a:endParaRPr lang="en-US"/>
                    </a:p>
                  </a:txBody>
                  <a:tcPr/>
                </a:tc>
              </a:tr>
              <a:tr h="264700">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dirty="0">
                          <a:effectLst/>
                        </a:rPr>
                        <a:t> </a:t>
                      </a:r>
                      <a:endParaRPr lang="en-US" sz="1200" dirty="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gridSpan="2">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hMerge="1">
                  <a:txBody>
                    <a:bodyPr/>
                    <a:lstStyle/>
                    <a:p>
                      <a:endParaRPr lang="en-US"/>
                    </a:p>
                  </a:txBody>
                  <a:tcPr/>
                </a:tc>
              </a:tr>
              <a:tr h="485283">
                <a:tc>
                  <a:txBody>
                    <a:bodyPr/>
                    <a:lstStyle/>
                    <a:p>
                      <a:pPr marL="0" marR="0">
                        <a:spcBef>
                          <a:spcPts val="0"/>
                        </a:spcBef>
                        <a:spcAft>
                          <a:spcPts val="0"/>
                        </a:spcAft>
                      </a:pPr>
                      <a:r>
                        <a:rPr lang="en-US" sz="1100">
                          <a:effectLst/>
                        </a:rPr>
                        <a:t>Chi square</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13824.89</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11435.03</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 9775.27</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gridSpan="2">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hMerge="1">
                  <a:txBody>
                    <a:bodyPr/>
                    <a:lstStyle/>
                    <a:p>
                      <a:endParaRPr lang="en-US"/>
                    </a:p>
                  </a:txBody>
                  <a:tcPr/>
                </a:tc>
              </a:tr>
              <a:tr h="485283">
                <a:tc>
                  <a:txBody>
                    <a:bodyPr/>
                    <a:lstStyle/>
                    <a:p>
                      <a:pPr marL="0" marR="0">
                        <a:spcBef>
                          <a:spcPts val="0"/>
                        </a:spcBef>
                        <a:spcAft>
                          <a:spcPts val="0"/>
                        </a:spcAft>
                      </a:pPr>
                      <a:r>
                        <a:rPr lang="en-US" sz="1100">
                          <a:effectLst/>
                        </a:rPr>
                        <a:t>Log likelihood</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28298.13</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31527.75</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100">
                          <a:effectLst/>
                        </a:rPr>
                        <a:t>34031.66</a:t>
                      </a:r>
                      <a:endParaRPr lang="en-US" sz="1200">
                        <a:effectLst/>
                        <a:latin typeface="Times New Roman"/>
                        <a:ea typeface="Batang"/>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gridSpan="2">
                  <a:txBody>
                    <a:bodyPr/>
                    <a:lstStyle/>
                    <a:p>
                      <a:pPr marL="0" marR="0">
                        <a:spcBef>
                          <a:spcPts val="0"/>
                        </a:spcBef>
                        <a:spcAft>
                          <a:spcPts val="0"/>
                        </a:spcAft>
                      </a:pPr>
                      <a:r>
                        <a:rPr lang="en-US" sz="1200">
                          <a:effectLst/>
                        </a:rPr>
                        <a:t> </a:t>
                      </a:r>
                      <a:endParaRPr lang="en-US" sz="1200">
                        <a:effectLst/>
                        <a:latin typeface="Times New Roman"/>
                        <a:ea typeface="Batang"/>
                      </a:endParaRPr>
                    </a:p>
                  </a:txBody>
                  <a:tcPr marL="68580" marR="68580" marT="0" marB="0"/>
                </a:tc>
                <a:tc hMerge="1">
                  <a:txBody>
                    <a:bodyPr/>
                    <a:lstStyle/>
                    <a:p>
                      <a:endParaRPr lang="en-US"/>
                    </a:p>
                  </a:txBody>
                  <a:tcPr/>
                </a:tc>
              </a:tr>
              <a:tr h="485283">
                <a:tc gridSpan="11">
                  <a:txBody>
                    <a:bodyPr/>
                    <a:lstStyle/>
                    <a:p>
                      <a:pPr marL="0" marR="0">
                        <a:spcBef>
                          <a:spcPts val="0"/>
                        </a:spcBef>
                        <a:spcAft>
                          <a:spcPts val="0"/>
                        </a:spcAft>
                      </a:pPr>
                      <a:r>
                        <a:rPr lang="en-US" sz="1100" dirty="0">
                          <a:effectLst/>
                        </a:rPr>
                        <a:t>Note: Standard errors in parentheses </a:t>
                      </a:r>
                      <a:endParaRPr lang="en-US" sz="1200" dirty="0">
                        <a:effectLst/>
                      </a:endParaRPr>
                    </a:p>
                    <a:p>
                      <a:pPr marL="0" marR="0">
                        <a:spcBef>
                          <a:spcPts val="0"/>
                        </a:spcBef>
                        <a:spcAft>
                          <a:spcPts val="0"/>
                        </a:spcAft>
                      </a:pPr>
                      <a:r>
                        <a:rPr lang="en-US" sz="1100" dirty="0">
                          <a:effectLst/>
                        </a:rPr>
                        <a:t> </a:t>
                      </a:r>
                      <a:r>
                        <a:rPr lang="en-US" sz="1100" baseline="30000" dirty="0">
                          <a:effectLst/>
                        </a:rPr>
                        <a:t>*</a:t>
                      </a:r>
                      <a:r>
                        <a:rPr lang="en-US" sz="1100" dirty="0">
                          <a:effectLst/>
                        </a:rPr>
                        <a:t> p&lt; .05  </a:t>
                      </a:r>
                      <a:r>
                        <a:rPr lang="en-US" sz="1100" baseline="30000" dirty="0">
                          <a:effectLst/>
                        </a:rPr>
                        <a:t>**</a:t>
                      </a:r>
                      <a:r>
                        <a:rPr lang="en-US" sz="1100" dirty="0">
                          <a:effectLst/>
                        </a:rPr>
                        <a:t>p&lt;.01  </a:t>
                      </a:r>
                      <a:r>
                        <a:rPr lang="en-US" sz="1100" baseline="30000" dirty="0">
                          <a:effectLst/>
                        </a:rPr>
                        <a:t>***</a:t>
                      </a:r>
                      <a:r>
                        <a:rPr lang="en-US" sz="1100" dirty="0">
                          <a:effectLst/>
                        </a:rPr>
                        <a:t> p&lt;.001</a:t>
                      </a:r>
                      <a:endParaRPr lang="en-US" sz="1200" dirty="0">
                        <a:effectLst/>
                        <a:latin typeface="Times New Roman"/>
                        <a:ea typeface="Batang"/>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8" name="Rectangle 1"/>
          <p:cNvSpPr>
            <a:spLocks noChangeArrowheads="1"/>
          </p:cNvSpPr>
          <p:nvPr/>
        </p:nvSpPr>
        <p:spPr bwMode="auto">
          <a:xfrm>
            <a:off x="98883" y="1284148"/>
            <a:ext cx="8937613" cy="5539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Helvetica" pitchFamily="34" charset="0"/>
                <a:ea typeface="Batang"/>
                <a:cs typeface="Helvetica" pitchFamily="34" charset="0"/>
              </a:rPr>
              <a:t>Table 2. Mixed Poisson Regression Models Estimated for Generated Count</a:t>
            </a:r>
            <a:r>
              <a:rPr kumimoji="0" lang="en-US" sz="1200" b="1" i="0" u="none" strike="noStrike" cap="none" normalizeH="0" dirty="0" smtClean="0">
                <a:ln>
                  <a:noFill/>
                </a:ln>
                <a:solidFill>
                  <a:srgbClr val="000000"/>
                </a:solidFill>
                <a:effectLst/>
                <a:latin typeface="Helvetica" pitchFamily="34" charset="0"/>
                <a:ea typeface="Batang"/>
                <a:cs typeface="Helvetica" pitchFamily="34" charset="0"/>
              </a:rPr>
              <a:t> </a:t>
            </a:r>
            <a:r>
              <a:rPr kumimoji="0" lang="en-US" sz="1200" b="1" i="0" u="none" strike="noStrike" cap="none" normalizeH="0" baseline="0" dirty="0" smtClean="0">
                <a:ln>
                  <a:noFill/>
                </a:ln>
                <a:solidFill>
                  <a:srgbClr val="000000"/>
                </a:solidFill>
                <a:effectLst/>
                <a:latin typeface="Helvetica" pitchFamily="34" charset="0"/>
                <a:ea typeface="Batang"/>
                <a:cs typeface="Helvetica" pitchFamily="34" charset="0"/>
              </a:rPr>
              <a:t>Variables in EPESE Data (n=16,648).</a:t>
            </a:r>
            <a:endParaRPr kumimoji="0" lang="en-US" sz="1200" b="0" i="0" u="none" strike="noStrike" cap="none" normalizeH="0" baseline="0" dirty="0" smtClean="0">
              <a:ln>
                <a:noFill/>
              </a:ln>
              <a:solidFill>
                <a:schemeClr val="tx1"/>
              </a:solidFill>
              <a:effectLst/>
              <a:latin typeface="Helvetica" pitchFamily="34" charset="0"/>
              <a:cs typeface="Helvetic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2" name="Oval 1"/>
          <p:cNvSpPr/>
          <p:nvPr/>
        </p:nvSpPr>
        <p:spPr>
          <a:xfrm>
            <a:off x="3203848" y="3501008"/>
            <a:ext cx="720080"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436096" y="3553780"/>
            <a:ext cx="720080"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68344" y="3553780"/>
            <a:ext cx="720080"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43656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Using –margins- to assess the group difference</a:t>
            </a:r>
            <a:endParaRPr lang="en-US" sz="28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smtClean="0">
                <a:solidFill>
                  <a:schemeClr val="bg1"/>
                </a:solidFill>
                <a:cs typeface="Arial" pitchFamily="34" charset="0"/>
              </a:rPr>
              <a:t>Examples</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rgbClr val="FF0000"/>
                </a:solidFill>
                <a:cs typeface="Arial" pitchFamily="34" charset="0"/>
              </a:rPr>
              <a:t>Application</a:t>
            </a:r>
            <a:endParaRPr lang="en-US" sz="1100" dirty="0">
              <a:solidFill>
                <a:srgbClr val="FF0000"/>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Margins</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2031325"/>
          </a:xfrm>
          <a:prstGeom prst="rect">
            <a:avLst/>
          </a:prstGeom>
          <a:noFill/>
        </p:spPr>
        <p:txBody>
          <a:bodyPr wrap="square" rtlCol="0">
            <a:spAutoFit/>
          </a:bodyPr>
          <a:lstStyle/>
          <a:p>
            <a:pPr marL="285750" indent="-285750">
              <a:buFont typeface="Arial" pitchFamily="34" charset="0"/>
              <a:buChar char="•"/>
            </a:pPr>
            <a:r>
              <a:rPr lang="en-US" dirty="0" smtClean="0"/>
              <a:t>The interaction term does not test what we want to test here.</a:t>
            </a:r>
          </a:p>
          <a:p>
            <a:pPr marL="285750" indent="-285750">
              <a:buFont typeface="Arial" pitchFamily="34" charset="0"/>
              <a:buChar char="•"/>
            </a:pPr>
            <a:endParaRPr lang="en-US" dirty="0" smtClean="0"/>
          </a:p>
          <a:p>
            <a:pPr marL="285750" indent="-285750">
              <a:buFont typeface="Arial" pitchFamily="34" charset="0"/>
              <a:buChar char="•"/>
            </a:pPr>
            <a:r>
              <a:rPr lang="en-US" dirty="0" smtClean="0"/>
              <a:t>We want to calculate the partial derivative of E(Y) with respect to time by group and then test for a significant difference using a Wald test.</a:t>
            </a:r>
          </a:p>
          <a:p>
            <a:endParaRPr lang="en-US" dirty="0" smtClean="0"/>
          </a:p>
          <a:p>
            <a:pPr marL="285750" indent="-285750">
              <a:buFont typeface="Arial" pitchFamily="34" charset="0"/>
              <a:buChar char="•"/>
            </a:pPr>
            <a:r>
              <a:rPr lang="en-US" dirty="0" smtClean="0"/>
              <a:t>Hmmm…does Stata have a command that can do that?</a:t>
            </a:r>
          </a:p>
          <a:p>
            <a:endParaRPr lang="en-US" dirty="0"/>
          </a:p>
        </p:txBody>
      </p:sp>
    </p:spTree>
    <p:extLst>
      <p:ext uri="{BB962C8B-B14F-4D97-AF65-F5344CB8AC3E}">
        <p14:creationId xmlns:p14="http://schemas.microsoft.com/office/powerpoint/2010/main" xmlns="" val="2433423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Using –margins- to assess the group difference</a:t>
            </a:r>
            <a:endParaRPr lang="en-US" sz="28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smtClean="0">
                <a:solidFill>
                  <a:schemeClr val="bg1"/>
                </a:solidFill>
                <a:cs typeface="Arial" pitchFamily="34" charset="0"/>
              </a:rPr>
              <a:t>Examples</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rgbClr val="FF0000"/>
                </a:solidFill>
                <a:cs typeface="Arial" pitchFamily="34" charset="0"/>
              </a:rPr>
              <a:t>Application</a:t>
            </a:r>
            <a:endParaRPr lang="en-US" sz="1100" dirty="0">
              <a:solidFill>
                <a:srgbClr val="FF0000"/>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Margins</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3693319"/>
          </a:xfrm>
          <a:prstGeom prst="rect">
            <a:avLst/>
          </a:prstGeom>
          <a:noFill/>
        </p:spPr>
        <p:txBody>
          <a:bodyPr wrap="square" rtlCol="0">
            <a:spAutoFit/>
          </a:bodyPr>
          <a:lstStyle/>
          <a:p>
            <a:pPr marL="285750" indent="-285750">
              <a:buFont typeface="Arial" pitchFamily="34" charset="0"/>
              <a:buChar char="•"/>
            </a:pPr>
            <a:r>
              <a:rPr lang="en-US" dirty="0" smtClean="0"/>
              <a:t>The interaction term does not test what we want to test here.</a:t>
            </a:r>
          </a:p>
          <a:p>
            <a:pPr marL="285750" indent="-285750">
              <a:buFont typeface="Arial" pitchFamily="34" charset="0"/>
              <a:buChar char="•"/>
            </a:pPr>
            <a:endParaRPr lang="en-US" dirty="0" smtClean="0"/>
          </a:p>
          <a:p>
            <a:pPr marL="285750" indent="-285750">
              <a:buFont typeface="Arial" pitchFamily="34" charset="0"/>
              <a:buChar char="•"/>
            </a:pPr>
            <a:r>
              <a:rPr lang="en-US" dirty="0" smtClean="0"/>
              <a:t>We want to calculate the partial derivative of E(Y) with respect to time by group and then test for a significant difference using a Wald test.</a:t>
            </a:r>
          </a:p>
          <a:p>
            <a:endParaRPr lang="en-US" dirty="0" smtClean="0"/>
          </a:p>
          <a:p>
            <a:pPr marL="285750" indent="-285750">
              <a:buFont typeface="Arial" pitchFamily="34" charset="0"/>
              <a:buChar char="•"/>
            </a:pPr>
            <a:r>
              <a:rPr lang="en-US" dirty="0" smtClean="0"/>
              <a:t>Hmmm…does Stata have a command that can do that?</a:t>
            </a:r>
          </a:p>
          <a:p>
            <a:pPr marL="285750" indent="-285750">
              <a:buFont typeface="Arial" pitchFamily="34" charset="0"/>
              <a:buChar char="•"/>
            </a:pPr>
            <a:endParaRPr lang="en-US" dirty="0"/>
          </a:p>
          <a:p>
            <a:pPr marL="285750" indent="-285750">
              <a:buFont typeface="Arial" pitchFamily="34" charset="0"/>
              <a:buChar char="•"/>
            </a:pPr>
            <a:r>
              <a:rPr lang="en-US" dirty="0" err="1" smtClean="0">
                <a:latin typeface="Courier New" pitchFamily="49" charset="0"/>
                <a:cs typeface="Courier New" pitchFamily="49" charset="0"/>
              </a:rPr>
              <a:t>xtmepoisson</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yvar</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i.female</a:t>
            </a:r>
            <a:r>
              <a:rPr lang="en-US" dirty="0">
                <a:latin typeface="Courier New" pitchFamily="49" charset="0"/>
                <a:cs typeface="Courier New" pitchFamily="49" charset="0"/>
              </a:rPr>
              <a:t>##</a:t>
            </a:r>
            <a:r>
              <a:rPr lang="en-US" dirty="0" err="1" smtClean="0">
                <a:latin typeface="Courier New" pitchFamily="49" charset="0"/>
                <a:cs typeface="Courier New" pitchFamily="49" charset="0"/>
              </a:rPr>
              <a:t>c.time</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person:time</a:t>
            </a:r>
            <a:r>
              <a:rPr lang="en-US" dirty="0">
                <a:latin typeface="Courier New" pitchFamily="49" charset="0"/>
                <a:cs typeface="Courier New" pitchFamily="49" charset="0"/>
              </a:rPr>
              <a:t>, </a:t>
            </a:r>
            <a:r>
              <a:rPr lang="en-US" dirty="0" err="1">
                <a:latin typeface="Courier New" pitchFamily="49" charset="0"/>
                <a:cs typeface="Courier New" pitchFamily="49" charset="0"/>
              </a:rPr>
              <a:t>cov</a:t>
            </a:r>
            <a:r>
              <a:rPr lang="en-US" dirty="0">
                <a:latin typeface="Courier New" pitchFamily="49" charset="0"/>
                <a:cs typeface="Courier New" pitchFamily="49" charset="0"/>
              </a:rPr>
              <a:t>(</a:t>
            </a:r>
            <a:r>
              <a:rPr lang="en-US" dirty="0" err="1">
                <a:latin typeface="Courier New" pitchFamily="49" charset="0"/>
                <a:cs typeface="Courier New" pitchFamily="49" charset="0"/>
              </a:rPr>
              <a:t>unstr</a:t>
            </a:r>
            <a:r>
              <a:rPr lang="en-US" dirty="0">
                <a:latin typeface="Courier New" pitchFamily="49" charset="0"/>
                <a:cs typeface="Courier New" pitchFamily="49" charset="0"/>
              </a:rPr>
              <a:t>) </a:t>
            </a:r>
            <a:r>
              <a:rPr lang="en-US" dirty="0" err="1">
                <a:latin typeface="Courier New" pitchFamily="49" charset="0"/>
                <a:cs typeface="Courier New" pitchFamily="49" charset="0"/>
              </a:rPr>
              <a:t>var</a:t>
            </a: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mle</a:t>
            </a:r>
            <a:endParaRPr lang="en-US" dirty="0" smtClean="0">
              <a:latin typeface="Courier New" pitchFamily="49" charset="0"/>
              <a:cs typeface="Courier New" pitchFamily="49" charset="0"/>
            </a:endParaRPr>
          </a:p>
          <a:p>
            <a:endParaRPr lang="en-US" dirty="0">
              <a:latin typeface="Courier New" pitchFamily="49" charset="0"/>
              <a:cs typeface="Courier New" pitchFamily="49" charset="0"/>
            </a:endParaRPr>
          </a:p>
          <a:p>
            <a:pPr marL="285750" indent="-285750">
              <a:buFont typeface="Arial" pitchFamily="34" charset="0"/>
              <a:buChar char="•"/>
            </a:pPr>
            <a:r>
              <a:rPr lang="en-US" dirty="0" smtClean="0">
                <a:latin typeface="Courier New" pitchFamily="49" charset="0"/>
                <a:cs typeface="Courier New" pitchFamily="49" charset="0"/>
              </a:rPr>
              <a:t>margins </a:t>
            </a:r>
            <a:r>
              <a:rPr lang="en-US" dirty="0">
                <a:latin typeface="Courier New" pitchFamily="49" charset="0"/>
                <a:cs typeface="Courier New" pitchFamily="49" charset="0"/>
              </a:rPr>
              <a:t>, </a:t>
            </a:r>
            <a:r>
              <a:rPr lang="en-US" dirty="0" err="1">
                <a:latin typeface="Courier New" pitchFamily="49" charset="0"/>
                <a:cs typeface="Courier New" pitchFamily="49" charset="0"/>
              </a:rPr>
              <a:t>dydx</a:t>
            </a:r>
            <a:r>
              <a:rPr lang="en-US" dirty="0">
                <a:latin typeface="Courier New" pitchFamily="49" charset="0"/>
                <a:cs typeface="Courier New" pitchFamily="49" charset="0"/>
              </a:rPr>
              <a:t>(time) over(female) </a:t>
            </a:r>
            <a:r>
              <a:rPr lang="en-US" dirty="0" smtClean="0">
                <a:latin typeface="Courier New" pitchFamily="49" charset="0"/>
                <a:cs typeface="Courier New" pitchFamily="49" charset="0"/>
              </a:rPr>
              <a:t>predict(</a:t>
            </a:r>
            <a:r>
              <a:rPr lang="en-US" dirty="0" err="1" smtClean="0">
                <a:latin typeface="Courier New" pitchFamily="49" charset="0"/>
                <a:cs typeface="Courier New" pitchFamily="49" charset="0"/>
              </a:rPr>
              <a:t>fixedonly</a:t>
            </a:r>
            <a:r>
              <a:rPr lang="en-US" dirty="0">
                <a:latin typeface="Courier New" pitchFamily="49" charset="0"/>
                <a:cs typeface="Courier New" pitchFamily="49" charset="0"/>
              </a:rPr>
              <a:t>) post</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a:p>
            <a:pPr marL="285750" indent="-285750">
              <a:buFont typeface="Arial" pitchFamily="34" charset="0"/>
              <a:buChar char="•"/>
            </a:pPr>
            <a:r>
              <a:rPr lang="en-US" dirty="0" err="1">
                <a:latin typeface="Courier New" pitchFamily="49" charset="0"/>
                <a:cs typeface="Courier New" pitchFamily="49" charset="0"/>
              </a:rPr>
              <a:t>lincom</a:t>
            </a:r>
            <a:r>
              <a:rPr lang="en-US" dirty="0">
                <a:latin typeface="Courier New" pitchFamily="49" charset="0"/>
                <a:cs typeface="Courier New" pitchFamily="49" charset="0"/>
              </a:rPr>
              <a:t> _b[0.female] - _b[1.female]</a:t>
            </a:r>
            <a:endParaRPr lang="en-US" dirty="0" smtClean="0">
              <a:latin typeface="Courier New" pitchFamily="49" charset="0"/>
              <a:cs typeface="Courier New" pitchFamily="49" charset="0"/>
            </a:endParaRPr>
          </a:p>
        </p:txBody>
      </p:sp>
    </p:spTree>
    <p:extLst>
      <p:ext uri="{BB962C8B-B14F-4D97-AF65-F5344CB8AC3E}">
        <p14:creationId xmlns:p14="http://schemas.microsoft.com/office/powerpoint/2010/main" xmlns="" val="813641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a:solidFill>
                  <a:schemeClr val="bg1"/>
                </a:solidFill>
                <a:cs typeface="Arial" pitchFamily="34" charset="0"/>
              </a:rPr>
              <a:t>Examples</a:t>
            </a:r>
          </a:p>
          <a:p>
            <a:pPr algn="r" fontAlgn="auto">
              <a:spcAft>
                <a:spcPts val="0"/>
              </a:spcAft>
              <a:buFont typeface="Arial" pitchFamily="34" charset="0"/>
              <a:buNone/>
              <a:defRPr/>
            </a:pPr>
            <a:r>
              <a:rPr lang="en-US" sz="1100" dirty="0">
                <a:solidFill>
                  <a:srgbClr val="FF0000"/>
                </a:solidFill>
                <a:cs typeface="Arial" pitchFamily="34" charset="0"/>
              </a:rPr>
              <a:t>Application</a:t>
            </a:r>
          </a:p>
          <a:p>
            <a:pPr algn="r" fontAlgn="auto">
              <a:spcAft>
                <a:spcPts val="0"/>
              </a:spcAft>
              <a:buFont typeface="Arial" pitchFamily="34" charset="0"/>
              <a:buNone/>
              <a:defRPr/>
            </a:pPr>
            <a:r>
              <a:rPr lang="en-US" sz="1100" dirty="0">
                <a:solidFill>
                  <a:schemeClr val="bg1"/>
                </a:solidFill>
                <a:cs typeface="Arial" pitchFamily="34" charset="0"/>
              </a:rPr>
              <a:t>Conclusion</a:t>
            </a: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Margins</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24120" y="1196752"/>
            <a:ext cx="8640960" cy="307777"/>
          </a:xfrm>
          <a:prstGeom prst="rect">
            <a:avLst/>
          </a:prstGeom>
          <a:noFill/>
        </p:spPr>
        <p:txBody>
          <a:bodyPr wrap="square" rtlCol="0">
            <a:spAutoFit/>
          </a:bodyPr>
          <a:lstStyle/>
          <a:p>
            <a:r>
              <a:rPr lang="en-US" sz="1400" dirty="0" smtClean="0"/>
              <a:t>Table 3. Using –margins- following –</a:t>
            </a:r>
            <a:r>
              <a:rPr lang="en-US" sz="1400" dirty="0" err="1" smtClean="0"/>
              <a:t>xtmepoisson</a:t>
            </a:r>
            <a:r>
              <a:rPr lang="en-US" sz="1400" dirty="0" smtClean="0"/>
              <a:t>- to test for group differences in slope in the fake examples</a:t>
            </a:r>
          </a:p>
        </p:txBody>
      </p:sp>
      <p:graphicFrame>
        <p:nvGraphicFramePr>
          <p:cNvPr id="7" name="Table 6"/>
          <p:cNvGraphicFramePr>
            <a:graphicFrameLocks noGrp="1"/>
          </p:cNvGraphicFramePr>
          <p:nvPr>
            <p:extLst>
              <p:ext uri="{D42A27DB-BD31-4B8C-83A1-F6EECF244321}">
                <p14:modId xmlns:p14="http://schemas.microsoft.com/office/powerpoint/2010/main" xmlns="" val="1367407493"/>
              </p:ext>
            </p:extLst>
          </p:nvPr>
        </p:nvGraphicFramePr>
        <p:xfrm>
          <a:off x="98884" y="2708920"/>
          <a:ext cx="8577579" cy="3522780"/>
        </p:xfrm>
        <a:graphic>
          <a:graphicData uri="http://schemas.openxmlformats.org/drawingml/2006/table">
            <a:tbl>
              <a:tblPr firstRow="1" firstCol="1" bandRow="1" bandCol="1">
                <a:tableStyleId>{5C22544A-7EE6-4342-B048-85BDC9FD1C3A}</a:tableStyleId>
              </a:tblPr>
              <a:tblGrid>
                <a:gridCol w="1517225"/>
                <a:gridCol w="2253306"/>
                <a:gridCol w="2403524"/>
                <a:gridCol w="2403524"/>
              </a:tblGrid>
              <a:tr h="1081875">
                <a:tc>
                  <a:txBody>
                    <a:bodyPr/>
                    <a:lstStyle/>
                    <a:p>
                      <a:pPr marL="0" marR="0">
                        <a:spcBef>
                          <a:spcPts val="0"/>
                        </a:spcBef>
                        <a:spcAft>
                          <a:spcPts val="0"/>
                        </a:spcAft>
                      </a:pPr>
                      <a:r>
                        <a:rPr lang="en-US" sz="1000" dirty="0">
                          <a:effectLst/>
                        </a:rPr>
                        <a:t>Fem ratio/</a:t>
                      </a:r>
                      <a:endParaRPr lang="en-US" sz="1100" dirty="0">
                        <a:effectLst/>
                      </a:endParaRPr>
                    </a:p>
                    <a:p>
                      <a:pPr marL="0" marR="0">
                        <a:spcBef>
                          <a:spcPts val="0"/>
                        </a:spcBef>
                        <a:spcAft>
                          <a:spcPts val="0"/>
                        </a:spcAft>
                      </a:pPr>
                      <a:r>
                        <a:rPr lang="en-US" sz="1000" dirty="0">
                          <a:effectLst/>
                        </a:rPr>
                        <a:t>   Male ratio </a:t>
                      </a:r>
                      <a:endParaRPr lang="en-US" sz="1100" dirty="0">
                        <a:effectLst/>
                        <a:latin typeface="Times New Roman"/>
                        <a:ea typeface="Batang"/>
                      </a:endParaRPr>
                    </a:p>
                  </a:txBody>
                  <a:tcPr marL="64476" marR="64476" marT="0" marB="0"/>
                </a:tc>
                <a:tc>
                  <a:txBody>
                    <a:bodyPr/>
                    <a:lstStyle/>
                    <a:p>
                      <a:pPr marL="0" marR="0" algn="ctr">
                        <a:spcBef>
                          <a:spcPts val="0"/>
                        </a:spcBef>
                        <a:spcAft>
                          <a:spcPts val="0"/>
                        </a:spcAft>
                      </a:pPr>
                      <a:r>
                        <a:rPr lang="en-US" sz="1000">
                          <a:effectLst/>
                        </a:rPr>
                        <a:t>0.93</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dirty="0">
                          <a:effectLst/>
                        </a:rPr>
                        <a:t>1.01</a:t>
                      </a:r>
                      <a:endParaRPr lang="en-US" sz="1100" dirty="0">
                        <a:effectLst/>
                        <a:latin typeface="Times New Roman"/>
                        <a:ea typeface="Batang"/>
                      </a:endParaRPr>
                    </a:p>
                  </a:txBody>
                  <a:tcPr marL="64476" marR="64476" marT="0" marB="0"/>
                </a:tc>
                <a:tc>
                  <a:txBody>
                    <a:bodyPr/>
                    <a:lstStyle/>
                    <a:p>
                      <a:pPr marL="0" marR="0" algn="ctr">
                        <a:spcBef>
                          <a:spcPts val="0"/>
                        </a:spcBef>
                        <a:spcAft>
                          <a:spcPts val="0"/>
                        </a:spcAft>
                      </a:pPr>
                      <a:r>
                        <a:rPr lang="en-US" sz="1000" dirty="0">
                          <a:effectLst/>
                        </a:rPr>
                        <a:t>1.03</a:t>
                      </a:r>
                      <a:endParaRPr lang="en-US" sz="1100" dirty="0">
                        <a:effectLst/>
                        <a:latin typeface="Times New Roman"/>
                        <a:ea typeface="Batang"/>
                      </a:endParaRPr>
                    </a:p>
                  </a:txBody>
                  <a:tcPr marL="64476" marR="64476" marT="0" marB="0"/>
                </a:tc>
              </a:tr>
              <a:tr h="590115">
                <a:tc>
                  <a:txBody>
                    <a:bodyPr/>
                    <a:lstStyle/>
                    <a:p>
                      <a:pPr marL="0" marR="0">
                        <a:spcBef>
                          <a:spcPts val="0"/>
                        </a:spcBef>
                        <a:spcAft>
                          <a:spcPts val="0"/>
                        </a:spcAft>
                      </a:pPr>
                      <a:r>
                        <a:rPr lang="en-US" sz="1000" dirty="0" err="1">
                          <a:effectLst/>
                        </a:rPr>
                        <a:t>dy</a:t>
                      </a:r>
                      <a:r>
                        <a:rPr lang="en-US" sz="1000" dirty="0">
                          <a:effectLst/>
                        </a:rPr>
                        <a:t>/</a:t>
                      </a:r>
                      <a:r>
                        <a:rPr lang="en-US" sz="1000" dirty="0" err="1">
                          <a:effectLst/>
                        </a:rPr>
                        <a:t>dt</a:t>
                      </a:r>
                      <a:endParaRPr lang="en-US" sz="1100" dirty="0">
                        <a:effectLst/>
                        <a:latin typeface="Times New Roman"/>
                        <a:ea typeface="Batang"/>
                      </a:endParaRPr>
                    </a:p>
                  </a:txBody>
                  <a:tcPr marL="64476" marR="64476" marT="0" marB="0"/>
                </a:tc>
                <a:tc>
                  <a:txBody>
                    <a:bodyPr/>
                    <a:lstStyle/>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txBody>
                  <a:tcPr marL="64476" marR="64476" marT="0" marB="0"/>
                </a:tc>
                <a:tc>
                  <a:txBody>
                    <a:bodyPr/>
                    <a:lstStyle/>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txBody>
                  <a:tcPr marL="64476" marR="64476" marT="0" marB="0"/>
                </a:tc>
                <a:tc>
                  <a:txBody>
                    <a:bodyPr/>
                    <a:lstStyle/>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p>
                      <a:pPr marL="0" marR="0" algn="r">
                        <a:spcBef>
                          <a:spcPts val="0"/>
                        </a:spcBef>
                        <a:spcAft>
                          <a:spcPts val="0"/>
                        </a:spcAft>
                      </a:pPr>
                      <a:r>
                        <a:rPr lang="en-US" sz="1100" dirty="0">
                          <a:effectLst/>
                        </a:rPr>
                        <a:t> </a:t>
                      </a:r>
                      <a:endParaRPr lang="en-US" sz="1100" dirty="0">
                        <a:effectLst/>
                        <a:latin typeface="Times New Roman"/>
                        <a:ea typeface="Batang"/>
                      </a:endParaRPr>
                    </a:p>
                  </a:txBody>
                  <a:tcPr marL="64476" marR="64476" marT="0" marB="0"/>
                </a:tc>
              </a:tr>
              <a:tr h="590115">
                <a:tc>
                  <a:txBody>
                    <a:bodyPr/>
                    <a:lstStyle/>
                    <a:p>
                      <a:pPr marL="0" marR="0">
                        <a:spcBef>
                          <a:spcPts val="0"/>
                        </a:spcBef>
                        <a:spcAft>
                          <a:spcPts val="0"/>
                        </a:spcAft>
                      </a:pPr>
                      <a:r>
                        <a:rPr lang="en-US" sz="1000">
                          <a:effectLst/>
                        </a:rPr>
                        <a:t>   Male</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a:effectLst/>
                        </a:rPr>
                        <a:t>0.693*** (0.018)</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a:effectLst/>
                        </a:rPr>
                        <a:t>0.659***(0.021)</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a:effectLst/>
                        </a:rPr>
                        <a:t>0.687***(0.027)</a:t>
                      </a:r>
                      <a:endParaRPr lang="en-US" sz="1100">
                        <a:effectLst/>
                        <a:latin typeface="Times New Roman"/>
                        <a:ea typeface="Batang"/>
                      </a:endParaRPr>
                    </a:p>
                  </a:txBody>
                  <a:tcPr marL="64476" marR="64476" marT="0" marB="0"/>
                </a:tc>
              </a:tr>
              <a:tr h="590115">
                <a:tc>
                  <a:txBody>
                    <a:bodyPr/>
                    <a:lstStyle/>
                    <a:p>
                      <a:pPr marL="0" marR="0">
                        <a:spcBef>
                          <a:spcPts val="0"/>
                        </a:spcBef>
                        <a:spcAft>
                          <a:spcPts val="0"/>
                        </a:spcAft>
                      </a:pPr>
                      <a:r>
                        <a:rPr lang="en-US" sz="1000">
                          <a:effectLst/>
                        </a:rPr>
                        <a:t>   Female</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a:effectLst/>
                        </a:rPr>
                        <a:t>1.359***(0.021)</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dirty="0">
                          <a:effectLst/>
                        </a:rPr>
                        <a:t>1.325*** (0.022)</a:t>
                      </a:r>
                      <a:endParaRPr lang="en-US" sz="1100" dirty="0">
                        <a:effectLst/>
                        <a:latin typeface="Times New Roman"/>
                        <a:ea typeface="Batang"/>
                      </a:endParaRPr>
                    </a:p>
                  </a:txBody>
                  <a:tcPr marL="64476" marR="64476" marT="0" marB="0"/>
                </a:tc>
                <a:tc>
                  <a:txBody>
                    <a:bodyPr/>
                    <a:lstStyle/>
                    <a:p>
                      <a:pPr marL="0" marR="0" algn="ctr">
                        <a:spcBef>
                          <a:spcPts val="0"/>
                        </a:spcBef>
                        <a:spcAft>
                          <a:spcPts val="0"/>
                        </a:spcAft>
                      </a:pPr>
                      <a:r>
                        <a:rPr lang="en-US" sz="1000" dirty="0">
                          <a:effectLst/>
                        </a:rPr>
                        <a:t>1.329*** (0.025)</a:t>
                      </a:r>
                      <a:endParaRPr lang="en-US" sz="1100" dirty="0">
                        <a:effectLst/>
                        <a:latin typeface="Times New Roman"/>
                        <a:ea typeface="Batang"/>
                      </a:endParaRPr>
                    </a:p>
                  </a:txBody>
                  <a:tcPr marL="64476" marR="64476" marT="0" marB="0"/>
                </a:tc>
              </a:tr>
              <a:tr h="590115">
                <a:tc>
                  <a:txBody>
                    <a:bodyPr/>
                    <a:lstStyle/>
                    <a:p>
                      <a:pPr marL="0" marR="0">
                        <a:spcBef>
                          <a:spcPts val="0"/>
                        </a:spcBef>
                        <a:spcAft>
                          <a:spcPts val="0"/>
                        </a:spcAft>
                      </a:pPr>
                      <a:r>
                        <a:rPr lang="en-US" sz="1000">
                          <a:effectLst/>
                        </a:rPr>
                        <a:t>   Difference</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a:effectLst/>
                        </a:rPr>
                        <a:t>0.667***(0.028)</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a:effectLst/>
                        </a:rPr>
                        <a:t>0.665***(0.031)</a:t>
                      </a:r>
                      <a:endParaRPr lang="en-US" sz="1100">
                        <a:effectLst/>
                        <a:latin typeface="Times New Roman"/>
                        <a:ea typeface="Batang"/>
                      </a:endParaRPr>
                    </a:p>
                  </a:txBody>
                  <a:tcPr marL="64476" marR="64476" marT="0" marB="0"/>
                </a:tc>
                <a:tc>
                  <a:txBody>
                    <a:bodyPr/>
                    <a:lstStyle/>
                    <a:p>
                      <a:pPr marL="0" marR="0" algn="ctr">
                        <a:spcBef>
                          <a:spcPts val="0"/>
                        </a:spcBef>
                        <a:spcAft>
                          <a:spcPts val="0"/>
                        </a:spcAft>
                      </a:pPr>
                      <a:r>
                        <a:rPr lang="en-US" sz="1000" dirty="0">
                          <a:effectLst/>
                        </a:rPr>
                        <a:t>0.642***(0.037)</a:t>
                      </a:r>
                      <a:endParaRPr lang="en-US" sz="1100" dirty="0">
                        <a:effectLst/>
                        <a:latin typeface="Times New Roman"/>
                        <a:ea typeface="Batang"/>
                      </a:endParaRPr>
                    </a:p>
                  </a:txBody>
                  <a:tcPr marL="64476" marR="64476" marT="0" marB="0"/>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xmlns="" val="1181547388"/>
              </p:ext>
            </p:extLst>
          </p:nvPr>
        </p:nvGraphicFramePr>
        <p:xfrm>
          <a:off x="98884" y="2204864"/>
          <a:ext cx="8577573" cy="460648"/>
        </p:xfrm>
        <a:graphic>
          <a:graphicData uri="http://schemas.openxmlformats.org/drawingml/2006/table">
            <a:tbl>
              <a:tblPr firstRow="1" firstCol="1" bandRow="1" bandCol="1">
                <a:tableStyleId>{5C22544A-7EE6-4342-B048-85BDC9FD1C3A}</a:tableStyleId>
              </a:tblPr>
              <a:tblGrid>
                <a:gridCol w="1527736"/>
                <a:gridCol w="2230961"/>
                <a:gridCol w="2409438"/>
                <a:gridCol w="2409438"/>
              </a:tblGrid>
              <a:tr h="460648">
                <a:tc>
                  <a:txBody>
                    <a:bodyPr/>
                    <a:lstStyle/>
                    <a:p>
                      <a:pPr marL="0" marR="0">
                        <a:spcBef>
                          <a:spcPts val="0"/>
                        </a:spcBef>
                        <a:spcAft>
                          <a:spcPts val="0"/>
                        </a:spcAft>
                      </a:pPr>
                      <a:r>
                        <a:rPr lang="en-US" sz="1200" dirty="0">
                          <a:effectLst/>
                        </a:rPr>
                        <a:t> </a:t>
                      </a:r>
                    </a:p>
                    <a:p>
                      <a:pPr marL="0" marR="0">
                        <a:spcBef>
                          <a:spcPts val="0"/>
                        </a:spcBef>
                        <a:spcAft>
                          <a:spcPts val="0"/>
                        </a:spcAft>
                      </a:pPr>
                      <a:r>
                        <a:rPr lang="en-US" sz="1200" dirty="0">
                          <a:effectLst/>
                        </a:rPr>
                        <a:t>Mean Outcome= </a:t>
                      </a:r>
                      <a:endParaRPr lang="en-US" sz="1200" dirty="0">
                        <a:effectLst/>
                        <a:latin typeface="Times New Roman"/>
                        <a:ea typeface="Batang"/>
                      </a:endParaRPr>
                    </a:p>
                  </a:txBody>
                  <a:tcPr marL="68580" marR="68580" marT="0" marB="0"/>
                </a:tc>
                <a:tc>
                  <a:txBody>
                    <a:bodyPr/>
                    <a:lstStyle/>
                    <a:p>
                      <a:pPr marL="0" marR="0" algn="ctr">
                        <a:spcBef>
                          <a:spcPts val="0"/>
                        </a:spcBef>
                        <a:spcAft>
                          <a:spcPts val="0"/>
                        </a:spcAft>
                      </a:pPr>
                      <a:r>
                        <a:rPr lang="en-US" sz="1100" u="sng" dirty="0">
                          <a:effectLst/>
                        </a:rPr>
                        <a:t>         </a:t>
                      </a:r>
                      <a:r>
                        <a:rPr lang="en-US" sz="1100" u="sng" dirty="0" smtClean="0">
                          <a:effectLst/>
                        </a:rPr>
                        <a:t>Model 1</a:t>
                      </a:r>
                      <a:r>
                        <a:rPr lang="en-US" sz="1100" u="sng" dirty="0">
                          <a:effectLst/>
                        </a:rPr>
                        <a:t>_______</a:t>
                      </a:r>
                      <a:endParaRPr lang="en-US" sz="1200" dirty="0">
                        <a:effectLst/>
                      </a:endParaRPr>
                    </a:p>
                    <a:p>
                      <a:pPr marL="0" marR="0" algn="ctr">
                        <a:spcBef>
                          <a:spcPts val="0"/>
                        </a:spcBef>
                        <a:spcAft>
                          <a:spcPts val="0"/>
                        </a:spcAft>
                      </a:pPr>
                      <a:r>
                        <a:rPr lang="en-US" sz="1200" dirty="0">
                          <a:effectLst/>
                        </a:rPr>
                        <a:t>4</a:t>
                      </a:r>
                      <a:endParaRPr lang="en-US" sz="1200" dirty="0">
                        <a:effectLst/>
                        <a:latin typeface="Times New Roman"/>
                        <a:ea typeface="Batang"/>
                      </a:endParaRPr>
                    </a:p>
                  </a:txBody>
                  <a:tcPr marL="68580" marR="68580" marT="0" marB="0"/>
                </a:tc>
                <a:tc>
                  <a:txBody>
                    <a:bodyPr/>
                    <a:lstStyle/>
                    <a:p>
                      <a:pPr marL="0" marR="0" algn="ctr">
                        <a:spcBef>
                          <a:spcPts val="0"/>
                        </a:spcBef>
                        <a:spcAft>
                          <a:spcPts val="0"/>
                        </a:spcAft>
                      </a:pPr>
                      <a:r>
                        <a:rPr lang="en-US" sz="1100" u="sng" dirty="0">
                          <a:effectLst/>
                        </a:rPr>
                        <a:t>       Model 2______</a:t>
                      </a:r>
                      <a:endParaRPr lang="en-US" sz="1200" dirty="0">
                        <a:effectLst/>
                      </a:endParaRPr>
                    </a:p>
                    <a:p>
                      <a:pPr marL="0" marR="0" algn="ctr">
                        <a:spcBef>
                          <a:spcPts val="0"/>
                        </a:spcBef>
                        <a:spcAft>
                          <a:spcPts val="0"/>
                        </a:spcAft>
                      </a:pPr>
                      <a:r>
                        <a:rPr lang="en-US" sz="1200" dirty="0">
                          <a:effectLst/>
                        </a:rPr>
                        <a:t>5</a:t>
                      </a:r>
                      <a:endParaRPr lang="en-US" sz="1200" dirty="0">
                        <a:effectLst/>
                        <a:latin typeface="Times New Roman"/>
                        <a:ea typeface="Batang"/>
                      </a:endParaRPr>
                    </a:p>
                  </a:txBody>
                  <a:tcPr marL="68580" marR="68580" marT="0" marB="0"/>
                </a:tc>
                <a:tc>
                  <a:txBody>
                    <a:bodyPr/>
                    <a:lstStyle/>
                    <a:p>
                      <a:pPr marL="0" marR="0" algn="ctr">
                        <a:spcBef>
                          <a:spcPts val="0"/>
                        </a:spcBef>
                        <a:spcAft>
                          <a:spcPts val="0"/>
                        </a:spcAft>
                      </a:pPr>
                      <a:r>
                        <a:rPr lang="en-US" sz="1100" u="sng" dirty="0">
                          <a:effectLst/>
                        </a:rPr>
                        <a:t>          Model 3_____</a:t>
                      </a:r>
                      <a:endParaRPr lang="en-US" sz="1200" dirty="0">
                        <a:effectLst/>
                      </a:endParaRPr>
                    </a:p>
                    <a:p>
                      <a:pPr marL="0" marR="0" algn="ctr">
                        <a:spcBef>
                          <a:spcPts val="0"/>
                        </a:spcBef>
                        <a:spcAft>
                          <a:spcPts val="0"/>
                        </a:spcAft>
                      </a:pPr>
                      <a:r>
                        <a:rPr lang="en-US" sz="1100" dirty="0">
                          <a:effectLst/>
                        </a:rPr>
                        <a:t>6 </a:t>
                      </a:r>
                      <a:endParaRPr lang="en-US" sz="1200" dirty="0">
                        <a:effectLst/>
                        <a:latin typeface="Times New Roman"/>
                        <a:ea typeface="Batang"/>
                      </a:endParaRPr>
                    </a:p>
                  </a:txBody>
                  <a:tcPr marL="68580" marR="68580" marT="0" marB="0"/>
                </a:tc>
              </a:tr>
            </a:tbl>
          </a:graphicData>
        </a:graphic>
      </p:graphicFrame>
      <p:sp>
        <p:nvSpPr>
          <p:cNvPr id="8" name="Oval 7"/>
          <p:cNvSpPr/>
          <p:nvPr/>
        </p:nvSpPr>
        <p:spPr>
          <a:xfrm>
            <a:off x="2134011" y="5445224"/>
            <a:ext cx="1080120"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572000" y="5445224"/>
            <a:ext cx="1080120"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858000" y="5445224"/>
            <a:ext cx="1080120"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43656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400" dirty="0"/>
              <a:t>Table 4. Using –margins- following –</a:t>
            </a:r>
            <a:r>
              <a:rPr lang="en-US" sz="1400" dirty="0" err="1"/>
              <a:t>xtmepoisson</a:t>
            </a:r>
            <a:r>
              <a:rPr lang="en-US" sz="1400" dirty="0"/>
              <a:t>- to test for group differences in </a:t>
            </a:r>
            <a:r>
              <a:rPr lang="en-US" sz="1400" dirty="0" smtClean="0"/>
              <a:t>slope in the original example</a:t>
            </a:r>
            <a:endParaRPr lang="en-US" sz="14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a:solidFill>
                  <a:schemeClr val="bg1"/>
                </a:solidFill>
                <a:cs typeface="Arial" pitchFamily="34" charset="0"/>
              </a:rPr>
              <a:t>Examples</a:t>
            </a:r>
          </a:p>
          <a:p>
            <a:pPr algn="r" fontAlgn="auto">
              <a:spcAft>
                <a:spcPts val="0"/>
              </a:spcAft>
              <a:buFont typeface="Arial" pitchFamily="34" charset="0"/>
              <a:buNone/>
              <a:defRPr/>
            </a:pPr>
            <a:r>
              <a:rPr lang="en-US" sz="1100" dirty="0">
                <a:solidFill>
                  <a:srgbClr val="FF0000"/>
                </a:solidFill>
                <a:cs typeface="Arial" pitchFamily="34" charset="0"/>
              </a:rPr>
              <a:t>Application</a:t>
            </a:r>
          </a:p>
          <a:p>
            <a:pPr algn="r" fontAlgn="auto">
              <a:spcAft>
                <a:spcPts val="0"/>
              </a:spcAft>
              <a:buFont typeface="Arial" pitchFamily="34" charset="0"/>
              <a:buNone/>
              <a:defRPr/>
            </a:pPr>
            <a:r>
              <a:rPr lang="en-US" sz="1100" dirty="0">
                <a:solidFill>
                  <a:schemeClr val="bg1"/>
                </a:solidFill>
                <a:cs typeface="Arial" pitchFamily="34" charset="0"/>
              </a:rPr>
              <a:t>Conclusion</a:t>
            </a: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Empirical example</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graphicFrame>
        <p:nvGraphicFramePr>
          <p:cNvPr id="8" name="Table 7"/>
          <p:cNvGraphicFramePr>
            <a:graphicFrameLocks noGrp="1"/>
          </p:cNvGraphicFramePr>
          <p:nvPr>
            <p:extLst>
              <p:ext uri="{D42A27DB-BD31-4B8C-83A1-F6EECF244321}">
                <p14:modId xmlns:p14="http://schemas.microsoft.com/office/powerpoint/2010/main" xmlns="" val="2826789197"/>
              </p:ext>
            </p:extLst>
          </p:nvPr>
        </p:nvGraphicFramePr>
        <p:xfrm>
          <a:off x="1403648" y="1628803"/>
          <a:ext cx="5904655" cy="4752523"/>
        </p:xfrm>
        <a:graphic>
          <a:graphicData uri="http://schemas.openxmlformats.org/drawingml/2006/table">
            <a:tbl>
              <a:tblPr firstRow="1" firstCol="1" bandRow="1" bandCol="1">
                <a:tableStyleId>{5C22544A-7EE6-4342-B048-85BDC9FD1C3A}</a:tableStyleId>
              </a:tblPr>
              <a:tblGrid>
                <a:gridCol w="2035498"/>
                <a:gridCol w="1507707"/>
                <a:gridCol w="1349604"/>
                <a:gridCol w="1011846"/>
              </a:tblGrid>
              <a:tr h="176463">
                <a:tc>
                  <a:txBody>
                    <a:bodyPr/>
                    <a:lstStyle/>
                    <a:p>
                      <a:pPr marL="0" marR="0">
                        <a:spcBef>
                          <a:spcPts val="0"/>
                        </a:spcBef>
                        <a:spcAft>
                          <a:spcPts val="0"/>
                        </a:spcAft>
                      </a:pPr>
                      <a:r>
                        <a:rPr lang="en-US" sz="1000" dirty="0">
                          <a:effectLst/>
                        </a:rPr>
                        <a:t> </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endParaRPr lang="en-US" sz="1000" dirty="0">
                        <a:effectLst/>
                        <a:latin typeface="Times New Roman"/>
                        <a:ea typeface="Batang"/>
                      </a:endParaRPr>
                    </a:p>
                  </a:txBody>
                  <a:tcPr marL="17827" marR="17827"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rPr>
                        <a:t>Disability</a:t>
                      </a:r>
                      <a:endParaRPr lang="en-US" sz="1000" dirty="0" smtClean="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 </a:t>
                      </a:r>
                      <a:endParaRPr lang="en-US" sz="1000">
                        <a:effectLst/>
                        <a:latin typeface="Times New Roman"/>
                        <a:ea typeface="Batang"/>
                      </a:endParaRPr>
                    </a:p>
                  </a:txBody>
                  <a:tcPr marL="17827" marR="17827" marT="0" marB="0"/>
                </a:tc>
              </a:tr>
              <a:tr h="352927">
                <a:tc>
                  <a:txBody>
                    <a:bodyPr/>
                    <a:lstStyle/>
                    <a:p>
                      <a:pPr marL="0" marR="0">
                        <a:spcBef>
                          <a:spcPts val="0"/>
                        </a:spcBef>
                        <a:spcAft>
                          <a:spcPts val="0"/>
                        </a:spcAft>
                      </a:pPr>
                      <a:r>
                        <a:rPr lang="en-US" sz="1000" dirty="0">
                          <a:effectLst/>
                        </a:rPr>
                        <a:t> </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b</a:t>
                      </a:r>
                      <a:endParaRPr lang="en-US" sz="100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SE</a:t>
                      </a:r>
                      <a:endParaRPr lang="en-US" sz="1000">
                        <a:effectLst/>
                        <a:latin typeface="Times New Roman"/>
                        <a:ea typeface="Batang"/>
                      </a:endParaRPr>
                    </a:p>
                  </a:txBody>
                  <a:tcPr marL="17827" marR="17827" marT="0" marB="0" anchor="b"/>
                </a:tc>
                <a:tc>
                  <a:txBody>
                    <a:bodyPr/>
                    <a:lstStyle/>
                    <a:p>
                      <a:pPr marL="0" marR="0" algn="ctr">
                        <a:spcBef>
                          <a:spcPts val="0"/>
                        </a:spcBef>
                        <a:spcAft>
                          <a:spcPts val="0"/>
                        </a:spcAft>
                      </a:pPr>
                      <a:endParaRPr lang="en-US" sz="1000" dirty="0" smtClean="0">
                        <a:effectLst/>
                      </a:endParaRPr>
                    </a:p>
                    <a:p>
                      <a:pPr marL="0" marR="0" algn="ctr">
                        <a:spcBef>
                          <a:spcPts val="0"/>
                        </a:spcBef>
                        <a:spcAft>
                          <a:spcPts val="0"/>
                        </a:spcAft>
                      </a:pPr>
                      <a:r>
                        <a:rPr lang="en-US" sz="1000" dirty="0" smtClean="0">
                          <a:effectLst/>
                        </a:rPr>
                        <a:t>IRR</a:t>
                      </a:r>
                      <a:endParaRPr lang="en-US" sz="1000" dirty="0">
                        <a:effectLst/>
                        <a:latin typeface="Times New Roman"/>
                        <a:ea typeface="Batang"/>
                      </a:endParaRPr>
                    </a:p>
                  </a:txBody>
                  <a:tcPr marL="17827" marR="17827" marT="0" marB="0"/>
                </a:tc>
              </a:tr>
              <a:tr h="515687">
                <a:tc>
                  <a:txBody>
                    <a:bodyPr/>
                    <a:lstStyle/>
                    <a:p>
                      <a:pPr marL="0" marR="0">
                        <a:spcBef>
                          <a:spcPts val="0"/>
                        </a:spcBef>
                        <a:spcAft>
                          <a:spcPts val="0"/>
                        </a:spcAft>
                      </a:pPr>
                      <a:r>
                        <a:rPr lang="en-US" sz="1000">
                          <a:effectLst/>
                        </a:rPr>
                        <a:t>Time</a:t>
                      </a:r>
                      <a:endParaRPr lang="en-US" sz="100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dirty="0">
                          <a:effectLst/>
                        </a:rPr>
                        <a:t>.541***</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(0.102)</a:t>
                      </a:r>
                      <a:endParaRPr lang="en-US" sz="100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1.716***</a:t>
                      </a:r>
                      <a:endParaRPr lang="en-US" sz="1000">
                        <a:effectLst/>
                        <a:latin typeface="Times New Roman"/>
                        <a:ea typeface="Batang"/>
                      </a:endParaRPr>
                    </a:p>
                  </a:txBody>
                  <a:tcPr marL="17827" marR="17827" marT="0" marB="0"/>
                </a:tc>
              </a:tr>
              <a:tr h="493587">
                <a:tc>
                  <a:txBody>
                    <a:bodyPr/>
                    <a:lstStyle/>
                    <a:p>
                      <a:pPr marL="0" marR="0">
                        <a:spcBef>
                          <a:spcPts val="0"/>
                        </a:spcBef>
                        <a:spcAft>
                          <a:spcPts val="0"/>
                        </a:spcAft>
                      </a:pPr>
                      <a:r>
                        <a:rPr lang="en-US" sz="1000" dirty="0">
                          <a:effectLst/>
                        </a:rPr>
                        <a:t>Cognitive impairment</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dirty="0">
                          <a:effectLst/>
                        </a:rPr>
                        <a:t>2.817***</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dirty="0">
                          <a:effectLst/>
                        </a:rPr>
                        <a:t>(2.686)</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16.727***</a:t>
                      </a:r>
                      <a:endParaRPr lang="en-US" sz="1000">
                        <a:effectLst/>
                        <a:latin typeface="Times New Roman"/>
                        <a:ea typeface="Batang"/>
                      </a:endParaRPr>
                    </a:p>
                  </a:txBody>
                  <a:tcPr marL="17827" marR="17827" marT="0" marB="0"/>
                </a:tc>
              </a:tr>
              <a:tr h="506945">
                <a:tc>
                  <a:txBody>
                    <a:bodyPr/>
                    <a:lstStyle/>
                    <a:p>
                      <a:pPr marL="0" marR="0">
                        <a:spcBef>
                          <a:spcPts val="0"/>
                        </a:spcBef>
                        <a:spcAft>
                          <a:spcPts val="0"/>
                        </a:spcAft>
                      </a:pPr>
                      <a:r>
                        <a:rPr lang="en-US" sz="1000">
                          <a:effectLst/>
                        </a:rPr>
                        <a:t>Cog impairment X Time</a:t>
                      </a:r>
                      <a:endParaRPr lang="en-US" sz="100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-0.187***</a:t>
                      </a:r>
                      <a:endParaRPr lang="en-US" sz="100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dirty="0">
                          <a:effectLst/>
                        </a:rPr>
                        <a:t>(0.038)</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a:effectLst/>
                        </a:rPr>
                        <a:t>0.830***</a:t>
                      </a:r>
                      <a:endParaRPr lang="en-US" sz="1000">
                        <a:effectLst/>
                        <a:latin typeface="Times New Roman"/>
                        <a:ea typeface="Batang"/>
                      </a:endParaRPr>
                    </a:p>
                  </a:txBody>
                  <a:tcPr marL="17827" marR="17827" marT="0" marB="0"/>
                </a:tc>
              </a:tr>
              <a:tr h="416888">
                <a:tc>
                  <a:txBody>
                    <a:bodyPr/>
                    <a:lstStyle/>
                    <a:p>
                      <a:pPr marL="0" marR="0">
                        <a:spcBef>
                          <a:spcPts val="0"/>
                        </a:spcBef>
                        <a:spcAft>
                          <a:spcPts val="0"/>
                        </a:spcAft>
                      </a:pPr>
                      <a:r>
                        <a:rPr lang="en-US" sz="1000" dirty="0">
                          <a:effectLst/>
                        </a:rPr>
                        <a:t>Intercept</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dirty="0">
                          <a:effectLst/>
                        </a:rPr>
                        <a:t>-4.555***</a:t>
                      </a:r>
                      <a:endParaRPr lang="en-US" sz="1000" dirty="0">
                        <a:effectLst/>
                        <a:latin typeface="Times New Roman"/>
                        <a:ea typeface="Batang"/>
                      </a:endParaRPr>
                    </a:p>
                  </a:txBody>
                  <a:tcPr marL="17827" marR="17827" marT="0" marB="0" anchor="b"/>
                </a:tc>
                <a:tc>
                  <a:txBody>
                    <a:bodyPr/>
                    <a:lstStyle/>
                    <a:p>
                      <a:pPr marL="0" marR="0" algn="ctr">
                        <a:spcBef>
                          <a:spcPts val="0"/>
                        </a:spcBef>
                        <a:spcAft>
                          <a:spcPts val="0"/>
                        </a:spcAft>
                      </a:pPr>
                      <a:r>
                        <a:rPr lang="en-US" sz="1000" dirty="0">
                          <a:effectLst/>
                        </a:rPr>
                        <a:t> </a:t>
                      </a:r>
                      <a:endParaRPr lang="en-US" sz="1000" dirty="0">
                        <a:effectLst/>
                        <a:latin typeface="Times New Roman"/>
                        <a:ea typeface="Batang"/>
                      </a:endParaRPr>
                    </a:p>
                  </a:txBody>
                  <a:tcPr marL="17827" marR="17827" marT="0" marB="0" anchor="b"/>
                </a:tc>
                <a:tc>
                  <a:txBody>
                    <a:bodyPr/>
                    <a:lstStyle/>
                    <a:p>
                      <a:endParaRPr lang="en-US"/>
                    </a:p>
                  </a:txBody>
                  <a:tcPr marL="17827" marR="17827" marT="0" marB="0"/>
                </a:tc>
              </a:tr>
              <a:tr h="317633">
                <a:tc>
                  <a:txBody>
                    <a:bodyPr/>
                    <a:lstStyle/>
                    <a:p>
                      <a:pPr marL="0" marR="0">
                        <a:spcBef>
                          <a:spcPts val="0"/>
                        </a:spcBef>
                        <a:spcAft>
                          <a:spcPts val="0"/>
                        </a:spcAft>
                      </a:pPr>
                      <a:r>
                        <a:rPr lang="en-US" sz="1000" dirty="0" err="1" smtClean="0">
                          <a:effectLst/>
                          <a:latin typeface="Times New Roman"/>
                          <a:ea typeface="Batang"/>
                        </a:rPr>
                        <a:t>dy</a:t>
                      </a:r>
                      <a:r>
                        <a:rPr lang="en-US" sz="1000" dirty="0" smtClean="0">
                          <a:effectLst/>
                          <a:latin typeface="Times New Roman"/>
                          <a:ea typeface="Batang"/>
                        </a:rPr>
                        <a:t>/</a:t>
                      </a:r>
                      <a:r>
                        <a:rPr lang="en-US" sz="1000" dirty="0" err="1" smtClean="0">
                          <a:effectLst/>
                          <a:latin typeface="Times New Roman"/>
                          <a:ea typeface="Batang"/>
                        </a:rPr>
                        <a:t>dt</a:t>
                      </a:r>
                      <a:endParaRPr lang="en-US" sz="1000" dirty="0">
                        <a:effectLst/>
                        <a:latin typeface="Times New Roman"/>
                        <a:ea typeface="Batang"/>
                      </a:endParaRPr>
                    </a:p>
                  </a:txBody>
                  <a:tcPr marL="17827" marR="17827" marT="0" marB="0" anchor="b"/>
                </a:tc>
                <a:tc>
                  <a:txBody>
                    <a:bodyPr/>
                    <a:lstStyle/>
                    <a:p>
                      <a:endParaRPr lang="en-US" dirty="0"/>
                    </a:p>
                  </a:txBody>
                  <a:tcPr marL="17827" marR="17827" marT="0" marB="0" anchor="b"/>
                </a:tc>
                <a:tc>
                  <a:txBody>
                    <a:bodyPr/>
                    <a:lstStyle/>
                    <a:p>
                      <a:pPr marL="0" marR="0">
                        <a:spcBef>
                          <a:spcPts val="0"/>
                        </a:spcBef>
                        <a:spcAft>
                          <a:spcPts val="0"/>
                        </a:spcAft>
                      </a:pPr>
                      <a:endParaRPr lang="en-US" sz="1000" dirty="0">
                        <a:effectLst/>
                        <a:latin typeface="Times New Roman"/>
                        <a:ea typeface="Batang"/>
                      </a:endParaRPr>
                    </a:p>
                  </a:txBody>
                  <a:tcPr marL="17827" marR="17827" marT="0" marB="0" anchor="b"/>
                </a:tc>
                <a:tc>
                  <a:txBody>
                    <a:bodyPr/>
                    <a:lstStyle/>
                    <a:p>
                      <a:endParaRPr lang="en-US" dirty="0"/>
                    </a:p>
                  </a:txBody>
                  <a:tcPr marL="17827" marR="17827" marT="0" marB="0"/>
                </a:tc>
              </a:tr>
              <a:tr h="432765">
                <a:tc>
                  <a:txBody>
                    <a:bodyPr/>
                    <a:lstStyle/>
                    <a:p>
                      <a:pPr marL="0" marR="0">
                        <a:spcBef>
                          <a:spcPts val="0"/>
                        </a:spcBef>
                        <a:spcAft>
                          <a:spcPts val="0"/>
                        </a:spcAft>
                      </a:pPr>
                      <a:r>
                        <a:rPr lang="en-US" sz="1000" dirty="0">
                          <a:effectLst/>
                        </a:rPr>
                        <a:t>   No cog impairment</a:t>
                      </a:r>
                      <a:endParaRPr lang="en-US" sz="1000" dirty="0">
                        <a:effectLst/>
                        <a:latin typeface="Times New Roman"/>
                        <a:ea typeface="Batang"/>
                      </a:endParaRPr>
                    </a:p>
                  </a:txBody>
                  <a:tcPr marL="17827" marR="17827" marT="0" marB="0" anchor="b"/>
                </a:tc>
                <a:tc>
                  <a:txBody>
                    <a:bodyPr/>
                    <a:lstStyle/>
                    <a:p>
                      <a:pPr marL="0" marR="0">
                        <a:spcBef>
                          <a:spcPts val="0"/>
                        </a:spcBef>
                        <a:spcAft>
                          <a:spcPts val="0"/>
                        </a:spcAft>
                      </a:pPr>
                      <a:r>
                        <a:rPr lang="en-US" sz="1000" dirty="0">
                          <a:effectLst/>
                        </a:rPr>
                        <a:t>0.015***</a:t>
                      </a:r>
                      <a:endParaRPr lang="en-US" sz="1000" dirty="0">
                        <a:effectLst/>
                        <a:latin typeface="Times New Roman"/>
                        <a:ea typeface="Batang"/>
                      </a:endParaRPr>
                    </a:p>
                  </a:txBody>
                  <a:tcPr marL="17827" marR="17827" marT="0" marB="0" anchor="b"/>
                </a:tc>
                <a:tc>
                  <a:txBody>
                    <a:bodyPr/>
                    <a:lstStyle/>
                    <a:p>
                      <a:pPr marL="0" marR="0">
                        <a:spcBef>
                          <a:spcPts val="0"/>
                        </a:spcBef>
                        <a:spcAft>
                          <a:spcPts val="0"/>
                        </a:spcAft>
                      </a:pPr>
                      <a:r>
                        <a:rPr lang="en-US" sz="1000" dirty="0">
                          <a:effectLst/>
                        </a:rPr>
                        <a:t>(0.002)</a:t>
                      </a:r>
                      <a:endParaRPr lang="en-US" sz="1000" dirty="0">
                        <a:effectLst/>
                        <a:latin typeface="Times New Roman"/>
                        <a:ea typeface="Batang"/>
                      </a:endParaRPr>
                    </a:p>
                  </a:txBody>
                  <a:tcPr marL="17827" marR="17827" marT="0" marB="0" anchor="b"/>
                </a:tc>
                <a:tc>
                  <a:txBody>
                    <a:bodyPr/>
                    <a:lstStyle/>
                    <a:p>
                      <a:endParaRPr lang="en-US" dirty="0"/>
                    </a:p>
                  </a:txBody>
                  <a:tcPr marL="17827" marR="17827" marT="0" marB="0"/>
                </a:tc>
              </a:tr>
              <a:tr h="416888">
                <a:tc>
                  <a:txBody>
                    <a:bodyPr/>
                    <a:lstStyle/>
                    <a:p>
                      <a:pPr marL="0" marR="0">
                        <a:spcBef>
                          <a:spcPts val="0"/>
                        </a:spcBef>
                        <a:spcAft>
                          <a:spcPts val="0"/>
                        </a:spcAft>
                      </a:pPr>
                      <a:r>
                        <a:rPr lang="en-US" sz="1000" dirty="0">
                          <a:effectLst/>
                        </a:rPr>
                        <a:t>   Cog impairment</a:t>
                      </a:r>
                      <a:endParaRPr lang="en-US" sz="1000" dirty="0">
                        <a:effectLst/>
                        <a:latin typeface="Times New Roman"/>
                        <a:ea typeface="Batang"/>
                      </a:endParaRPr>
                    </a:p>
                  </a:txBody>
                  <a:tcPr marL="17827" marR="17827" marT="0" marB="0" anchor="b"/>
                </a:tc>
                <a:tc>
                  <a:txBody>
                    <a:bodyPr/>
                    <a:lstStyle/>
                    <a:p>
                      <a:pPr marL="0" marR="0">
                        <a:spcBef>
                          <a:spcPts val="0"/>
                        </a:spcBef>
                        <a:spcAft>
                          <a:spcPts val="0"/>
                        </a:spcAft>
                      </a:pPr>
                      <a:r>
                        <a:rPr lang="en-US" sz="1000">
                          <a:effectLst/>
                        </a:rPr>
                        <a:t>0.108***</a:t>
                      </a:r>
                      <a:endParaRPr lang="en-US" sz="1000">
                        <a:effectLst/>
                        <a:latin typeface="Times New Roman"/>
                        <a:ea typeface="Batang"/>
                      </a:endParaRPr>
                    </a:p>
                  </a:txBody>
                  <a:tcPr marL="17827" marR="17827" marT="0" marB="0" anchor="b"/>
                </a:tc>
                <a:tc>
                  <a:txBody>
                    <a:bodyPr/>
                    <a:lstStyle/>
                    <a:p>
                      <a:pPr marL="0" marR="0">
                        <a:spcBef>
                          <a:spcPts val="0"/>
                        </a:spcBef>
                        <a:spcAft>
                          <a:spcPts val="0"/>
                        </a:spcAft>
                      </a:pPr>
                      <a:r>
                        <a:rPr lang="en-US" sz="1000" dirty="0">
                          <a:effectLst/>
                        </a:rPr>
                        <a:t>(0.018)</a:t>
                      </a:r>
                      <a:endParaRPr lang="en-US" sz="1000" dirty="0">
                        <a:effectLst/>
                        <a:latin typeface="Times New Roman"/>
                        <a:ea typeface="Batang"/>
                      </a:endParaRPr>
                    </a:p>
                  </a:txBody>
                  <a:tcPr marL="17827" marR="17827" marT="0" marB="0" anchor="b"/>
                </a:tc>
                <a:tc>
                  <a:txBody>
                    <a:bodyPr/>
                    <a:lstStyle/>
                    <a:p>
                      <a:endParaRPr lang="en-US"/>
                    </a:p>
                  </a:txBody>
                  <a:tcPr marL="17827" marR="17827" marT="0" marB="0"/>
                </a:tc>
              </a:tr>
              <a:tr h="416888">
                <a:tc>
                  <a:txBody>
                    <a:bodyPr/>
                    <a:lstStyle/>
                    <a:p>
                      <a:pPr marL="0" marR="0">
                        <a:spcBef>
                          <a:spcPts val="0"/>
                        </a:spcBef>
                        <a:spcAft>
                          <a:spcPts val="0"/>
                        </a:spcAft>
                      </a:pPr>
                      <a:r>
                        <a:rPr lang="en-US" sz="1000" dirty="0">
                          <a:effectLst/>
                        </a:rPr>
                        <a:t>   Difference</a:t>
                      </a:r>
                      <a:endParaRPr lang="en-US" sz="1000" dirty="0">
                        <a:effectLst/>
                        <a:latin typeface="Times New Roman"/>
                        <a:ea typeface="Batang"/>
                      </a:endParaRPr>
                    </a:p>
                  </a:txBody>
                  <a:tcPr marL="17827" marR="17827" marT="0" marB="0" anchor="b"/>
                </a:tc>
                <a:tc>
                  <a:txBody>
                    <a:bodyPr/>
                    <a:lstStyle/>
                    <a:p>
                      <a:pPr marL="0" marR="0">
                        <a:spcBef>
                          <a:spcPts val="0"/>
                        </a:spcBef>
                        <a:spcAft>
                          <a:spcPts val="0"/>
                        </a:spcAft>
                      </a:pPr>
                      <a:r>
                        <a:rPr lang="en-US" sz="1000">
                          <a:effectLst/>
                        </a:rPr>
                        <a:t>0.093***</a:t>
                      </a:r>
                      <a:endParaRPr lang="en-US" sz="1000">
                        <a:effectLst/>
                        <a:latin typeface="Times New Roman"/>
                        <a:ea typeface="Batang"/>
                      </a:endParaRPr>
                    </a:p>
                  </a:txBody>
                  <a:tcPr marL="17827" marR="17827" marT="0" marB="0" anchor="b"/>
                </a:tc>
                <a:tc>
                  <a:txBody>
                    <a:bodyPr/>
                    <a:lstStyle/>
                    <a:p>
                      <a:pPr marL="0" marR="0">
                        <a:spcBef>
                          <a:spcPts val="0"/>
                        </a:spcBef>
                        <a:spcAft>
                          <a:spcPts val="0"/>
                        </a:spcAft>
                      </a:pPr>
                      <a:r>
                        <a:rPr lang="en-US" sz="1000">
                          <a:effectLst/>
                        </a:rPr>
                        <a:t>(0.017)</a:t>
                      </a:r>
                      <a:endParaRPr lang="en-US" sz="1000">
                        <a:effectLst/>
                        <a:latin typeface="Times New Roman"/>
                        <a:ea typeface="Batang"/>
                      </a:endParaRPr>
                    </a:p>
                  </a:txBody>
                  <a:tcPr marL="17827" marR="17827" marT="0" marB="0" anchor="b"/>
                </a:tc>
                <a:tc>
                  <a:txBody>
                    <a:bodyPr/>
                    <a:lstStyle/>
                    <a:p>
                      <a:endParaRPr lang="en-US"/>
                    </a:p>
                  </a:txBody>
                  <a:tcPr marL="17827" marR="17827" marT="0" marB="0"/>
                </a:tc>
              </a:tr>
              <a:tr h="176463">
                <a:tc gridSpan="4">
                  <a:txBody>
                    <a:bodyPr/>
                    <a:lstStyle/>
                    <a:p>
                      <a:pPr marL="0" marR="0">
                        <a:spcBef>
                          <a:spcPts val="0"/>
                        </a:spcBef>
                        <a:spcAft>
                          <a:spcPts val="0"/>
                        </a:spcAft>
                      </a:pPr>
                      <a:r>
                        <a:rPr lang="en-US" sz="1000" dirty="0">
                          <a:effectLst/>
                        </a:rPr>
                        <a:t> </a:t>
                      </a:r>
                      <a:endParaRPr lang="en-US" sz="1000" dirty="0">
                        <a:effectLst/>
                        <a:latin typeface="Times New Roman"/>
                        <a:ea typeface="Batang"/>
                      </a:endParaRPr>
                    </a:p>
                  </a:txBody>
                  <a:tcPr marL="17827" marR="17827"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529389">
                <a:tc gridSpan="4">
                  <a:txBody>
                    <a:bodyPr/>
                    <a:lstStyle/>
                    <a:p>
                      <a:pPr marL="0" marR="0">
                        <a:spcBef>
                          <a:spcPts val="0"/>
                        </a:spcBef>
                        <a:spcAft>
                          <a:spcPts val="0"/>
                        </a:spcAft>
                      </a:pPr>
                      <a:r>
                        <a:rPr lang="en-US" sz="1000" dirty="0">
                          <a:effectLst/>
                        </a:rPr>
                        <a:t>Note: Random coefficients omitted, * p&lt;0.05,  ** p&lt;0.01, *** p&lt;0.001</a:t>
                      </a:r>
                    </a:p>
                    <a:p>
                      <a:pPr marL="0" marR="0">
                        <a:spcBef>
                          <a:spcPts val="0"/>
                        </a:spcBef>
                        <a:spcAft>
                          <a:spcPts val="0"/>
                        </a:spcAft>
                      </a:pPr>
                      <a:r>
                        <a:rPr lang="en-US" sz="1000" dirty="0">
                          <a:effectLst/>
                        </a:rPr>
                        <a:t> </a:t>
                      </a:r>
                      <a:endParaRPr lang="en-US" sz="1000" dirty="0">
                        <a:effectLst/>
                        <a:latin typeface="Times New Roman"/>
                        <a:ea typeface="Batang"/>
                      </a:endParaRPr>
                    </a:p>
                    <a:p>
                      <a:pPr marL="0" marR="0">
                        <a:spcBef>
                          <a:spcPts val="0"/>
                        </a:spcBef>
                        <a:spcAft>
                          <a:spcPts val="0"/>
                        </a:spcAft>
                      </a:pPr>
                      <a:r>
                        <a:rPr lang="en-US" sz="1000" dirty="0">
                          <a:effectLst/>
                        </a:rPr>
                        <a:t> </a:t>
                      </a:r>
                      <a:endParaRPr lang="en-US" sz="1000" dirty="0">
                        <a:effectLst/>
                        <a:latin typeface="Times New Roman"/>
                        <a:ea typeface="Batang"/>
                      </a:endParaRPr>
                    </a:p>
                  </a:txBody>
                  <a:tcPr marL="17827" marR="17827"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Oval 5"/>
          <p:cNvSpPr/>
          <p:nvPr/>
        </p:nvSpPr>
        <p:spPr>
          <a:xfrm>
            <a:off x="3203848" y="4509120"/>
            <a:ext cx="1080120" cy="14401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433423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Table </a:t>
            </a:r>
            <a:r>
              <a:rPr lang="en-US" sz="1800" dirty="0" smtClean="0"/>
              <a:t>5. </a:t>
            </a:r>
            <a:r>
              <a:rPr lang="en-US" sz="1800" dirty="0"/>
              <a:t>Using –margins- following –</a:t>
            </a:r>
            <a:r>
              <a:rPr lang="en-US" sz="1800" dirty="0" err="1"/>
              <a:t>xtmepoisson</a:t>
            </a:r>
            <a:r>
              <a:rPr lang="en-US" sz="1800" dirty="0"/>
              <a:t>- to test for group differences in </a:t>
            </a:r>
            <a:r>
              <a:rPr lang="en-US" sz="1800" dirty="0" smtClean="0"/>
              <a:t>slope in the original example with additional covariates and an additional interaction </a:t>
            </a:r>
            <a:endParaRPr lang="en-US" sz="18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a:solidFill>
                  <a:schemeClr val="bg1"/>
                </a:solidFill>
                <a:cs typeface="Arial" pitchFamily="34" charset="0"/>
              </a:rPr>
              <a:t>Examples</a:t>
            </a:r>
          </a:p>
          <a:p>
            <a:pPr algn="r" fontAlgn="auto">
              <a:spcAft>
                <a:spcPts val="0"/>
              </a:spcAft>
              <a:buFont typeface="Arial" pitchFamily="34" charset="0"/>
              <a:buNone/>
              <a:defRPr/>
            </a:pPr>
            <a:r>
              <a:rPr lang="en-US" sz="1100" dirty="0">
                <a:solidFill>
                  <a:srgbClr val="FF0000"/>
                </a:solidFill>
                <a:cs typeface="Arial" pitchFamily="34" charset="0"/>
              </a:rPr>
              <a:t>Application</a:t>
            </a:r>
          </a:p>
          <a:p>
            <a:pPr algn="r" fontAlgn="auto">
              <a:spcAft>
                <a:spcPts val="0"/>
              </a:spcAft>
              <a:buFont typeface="Arial" pitchFamily="34" charset="0"/>
              <a:buNone/>
              <a:defRPr/>
            </a:pPr>
            <a:r>
              <a:rPr lang="en-US" sz="1100" dirty="0">
                <a:solidFill>
                  <a:schemeClr val="bg1"/>
                </a:solidFill>
                <a:cs typeface="Arial" pitchFamily="34" charset="0"/>
              </a:rPr>
              <a:t>Conclusion</a:t>
            </a: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Empirical example</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xmlns="" val="3851853096"/>
              </p:ext>
            </p:extLst>
          </p:nvPr>
        </p:nvGraphicFramePr>
        <p:xfrm>
          <a:off x="98884" y="1556799"/>
          <a:ext cx="8721587" cy="4261026"/>
        </p:xfrm>
        <a:graphic>
          <a:graphicData uri="http://schemas.openxmlformats.org/drawingml/2006/table">
            <a:tbl>
              <a:tblPr firstRow="1" firstCol="1" bandRow="1" bandCol="1">
                <a:tableStyleId>{5C22544A-7EE6-4342-B048-85BDC9FD1C3A}</a:tableStyleId>
              </a:tblPr>
              <a:tblGrid>
                <a:gridCol w="1134713"/>
                <a:gridCol w="2048609"/>
                <a:gridCol w="326756"/>
                <a:gridCol w="619051"/>
                <a:gridCol w="326756"/>
                <a:gridCol w="1396372"/>
                <a:gridCol w="1532947"/>
                <a:gridCol w="1336383"/>
              </a:tblGrid>
              <a:tr h="210283">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 </a:t>
                      </a:r>
                      <a:r>
                        <a:rPr lang="en-US" sz="1100" dirty="0" smtClean="0">
                          <a:effectLst/>
                        </a:rPr>
                        <a:t>Disability</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B</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SE</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IRR</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Time</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.564***</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(0.082)</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1.758***</a:t>
                      </a:r>
                      <a:endParaRPr lang="en-US" sz="1100">
                        <a:effectLst/>
                        <a:latin typeface="Times New Roman"/>
                        <a:ea typeface="Batang"/>
                      </a:endParaRPr>
                    </a:p>
                  </a:txBody>
                  <a:tcPr marL="61187" marR="61187" marT="0" marB="0" anchor="b"/>
                </a:tc>
              </a:tr>
              <a:tr h="213197">
                <a:tc gridSpan="3">
                  <a:txBody>
                    <a:bodyPr/>
                    <a:lstStyle/>
                    <a:p>
                      <a:pPr marL="0" marR="0">
                        <a:spcBef>
                          <a:spcPts val="0"/>
                        </a:spcBef>
                        <a:spcAft>
                          <a:spcPts val="0"/>
                        </a:spcAft>
                      </a:pPr>
                      <a:r>
                        <a:rPr lang="en-US" sz="1000">
                          <a:effectLst/>
                        </a:rPr>
                        <a:t>Cognitive impairment</a:t>
                      </a:r>
                      <a:endParaRPr lang="en-US" sz="1100">
                        <a:effectLst/>
                        <a:latin typeface="Times New Roman"/>
                        <a:ea typeface="Batang"/>
                      </a:endParaRPr>
                    </a:p>
                  </a:txBody>
                  <a:tcPr marL="61187" marR="61187"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2.130***</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(1.299)</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8.413***</a:t>
                      </a:r>
                      <a:endParaRPr lang="en-US" sz="1100">
                        <a:effectLst/>
                        <a:latin typeface="Times New Roman"/>
                        <a:ea typeface="Batang"/>
                      </a:endParaRPr>
                    </a:p>
                  </a:txBody>
                  <a:tcPr marL="61187" marR="61187" marT="0" marB="0" anchor="b"/>
                </a:tc>
              </a:tr>
              <a:tr h="213197">
                <a:tc gridSpan="3">
                  <a:txBody>
                    <a:bodyPr/>
                    <a:lstStyle/>
                    <a:p>
                      <a:pPr marL="0" marR="0">
                        <a:spcBef>
                          <a:spcPts val="0"/>
                        </a:spcBef>
                        <a:spcAft>
                          <a:spcPts val="0"/>
                        </a:spcAft>
                      </a:pPr>
                      <a:r>
                        <a:rPr lang="en-US" sz="1000" dirty="0">
                          <a:solidFill>
                            <a:srgbClr val="FF0000"/>
                          </a:solidFill>
                          <a:effectLst/>
                        </a:rPr>
                        <a:t>Cog impairment X Time</a:t>
                      </a:r>
                      <a:endParaRPr lang="en-US" sz="1100" dirty="0">
                        <a:solidFill>
                          <a:srgbClr val="FF0000"/>
                        </a:solidFill>
                        <a:effectLst/>
                        <a:latin typeface="Times New Roman"/>
                        <a:ea typeface="Batang"/>
                      </a:endParaRPr>
                    </a:p>
                  </a:txBody>
                  <a:tcPr marL="61187" marR="61187"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dirty="0">
                          <a:solidFill>
                            <a:srgbClr val="FF0000"/>
                          </a:solidFill>
                          <a:effectLst/>
                        </a:rPr>
                        <a:t> </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solidFill>
                            <a:srgbClr val="FF0000"/>
                          </a:solidFill>
                          <a:effectLst/>
                        </a:rPr>
                        <a:t> </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dirty="0">
                          <a:solidFill>
                            <a:srgbClr val="FF0000"/>
                          </a:solidFill>
                          <a:effectLst/>
                        </a:rPr>
                        <a:t>-0.186***</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dirty="0">
                          <a:solidFill>
                            <a:srgbClr val="FF0000"/>
                          </a:solidFill>
                          <a:effectLst/>
                        </a:rPr>
                        <a:t>(0.035)</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dirty="0">
                          <a:solidFill>
                            <a:srgbClr val="FF0000"/>
                          </a:solidFill>
                          <a:effectLst/>
                        </a:rPr>
                        <a:t>0.830***</a:t>
                      </a:r>
                      <a:endParaRPr lang="en-US" sz="1100" dirty="0">
                        <a:solidFill>
                          <a:srgbClr val="FF0000"/>
                        </a:solidFill>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Age</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0.114***</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(0.008)</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1.121***</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Female</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-0.032</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(0.113)</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0.969</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Black</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0.225*</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(0.131)</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1.253*</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Income</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-0.029***</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(0.006)</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0.972***</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Married</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0.005</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(0.152)</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1.005</a:t>
                      </a:r>
                      <a:endParaRPr lang="en-US" sz="1100">
                        <a:effectLst/>
                        <a:latin typeface="Times New Roman"/>
                        <a:ea typeface="Batang"/>
                      </a:endParaRPr>
                    </a:p>
                  </a:txBody>
                  <a:tcPr marL="61187" marR="61187" marT="0" marB="0" anchor="b"/>
                </a:tc>
              </a:tr>
              <a:tr h="213197">
                <a:tc gridSpan="2">
                  <a:txBody>
                    <a:bodyPr/>
                    <a:lstStyle/>
                    <a:p>
                      <a:pPr marL="0" marR="0">
                        <a:spcBef>
                          <a:spcPts val="0"/>
                        </a:spcBef>
                        <a:spcAft>
                          <a:spcPts val="0"/>
                        </a:spcAft>
                      </a:pPr>
                      <a:r>
                        <a:rPr lang="en-US" sz="1000" dirty="0">
                          <a:solidFill>
                            <a:srgbClr val="FF0000"/>
                          </a:solidFill>
                          <a:effectLst/>
                        </a:rPr>
                        <a:t>Married X Time</a:t>
                      </a:r>
                      <a:endParaRPr lang="en-US" sz="1100" dirty="0">
                        <a:solidFill>
                          <a:srgbClr val="FF0000"/>
                        </a:solidFill>
                        <a:effectLst/>
                        <a:latin typeface="Times New Roman"/>
                        <a:ea typeface="Batang"/>
                      </a:endParaRPr>
                    </a:p>
                  </a:txBody>
                  <a:tcPr marL="61187" marR="61187" marT="0" marB="0" anchor="b"/>
                </a:tc>
                <a:tc hMerge="1">
                  <a:txBody>
                    <a:bodyPr/>
                    <a:lstStyle/>
                    <a:p>
                      <a:endParaRPr lang="en-US"/>
                    </a:p>
                  </a:txBody>
                  <a:tcPr/>
                </a:tc>
                <a:tc>
                  <a:txBody>
                    <a:bodyPr/>
                    <a:lstStyle/>
                    <a:p>
                      <a:pPr marL="0" marR="0">
                        <a:spcBef>
                          <a:spcPts val="0"/>
                        </a:spcBef>
                        <a:spcAft>
                          <a:spcPts val="0"/>
                        </a:spcAft>
                      </a:pPr>
                      <a:r>
                        <a:rPr lang="en-US" sz="1100" dirty="0">
                          <a:solidFill>
                            <a:srgbClr val="FF0000"/>
                          </a:solidFill>
                          <a:effectLst/>
                        </a:rPr>
                        <a:t> </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solidFill>
                            <a:srgbClr val="FF0000"/>
                          </a:solidFill>
                          <a:effectLst/>
                        </a:rPr>
                        <a:t> </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solidFill>
                            <a:srgbClr val="FF0000"/>
                          </a:solidFill>
                          <a:effectLst/>
                        </a:rPr>
                        <a:t> </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dirty="0">
                          <a:solidFill>
                            <a:srgbClr val="FF0000"/>
                          </a:solidFill>
                          <a:effectLst/>
                        </a:rPr>
                        <a:t>-0.025</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dirty="0">
                          <a:solidFill>
                            <a:srgbClr val="FF0000"/>
                          </a:solidFill>
                          <a:effectLst/>
                        </a:rPr>
                        <a:t>(0.040)</a:t>
                      </a:r>
                      <a:endParaRPr lang="en-US" sz="1100" dirty="0">
                        <a:solidFill>
                          <a:srgbClr val="FF0000"/>
                        </a:solidFill>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dirty="0">
                          <a:solidFill>
                            <a:srgbClr val="FF0000"/>
                          </a:solidFill>
                          <a:effectLst/>
                        </a:rPr>
                        <a:t>0.976</a:t>
                      </a:r>
                      <a:endParaRPr lang="en-US" sz="1100" dirty="0">
                        <a:solidFill>
                          <a:srgbClr val="FF0000"/>
                        </a:solidFill>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dirty="0">
                          <a:effectLst/>
                        </a:rPr>
                        <a:t>Intercept</a:t>
                      </a: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dirty="0">
                          <a:effectLst/>
                        </a:rPr>
                        <a:t>-12.701***</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r>
              <a:tr h="213197">
                <a:tc>
                  <a:txBody>
                    <a:bodyPr/>
                    <a:lstStyle/>
                    <a:p>
                      <a:pPr marL="0" marR="0">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100" dirty="0" err="1" smtClean="0">
                          <a:effectLst/>
                          <a:latin typeface="Times New Roman"/>
                          <a:ea typeface="Batang"/>
                        </a:rPr>
                        <a:t>dy</a:t>
                      </a:r>
                      <a:r>
                        <a:rPr lang="en-US" sz="1100" dirty="0" smtClean="0">
                          <a:effectLst/>
                          <a:latin typeface="Times New Roman"/>
                          <a:ea typeface="Batang"/>
                        </a:rPr>
                        <a:t>/</a:t>
                      </a:r>
                      <a:r>
                        <a:rPr lang="en-US" sz="1100" dirty="0" err="1" smtClean="0">
                          <a:effectLst/>
                          <a:latin typeface="Times New Roman"/>
                          <a:ea typeface="Batang"/>
                        </a:rPr>
                        <a:t>dt</a:t>
                      </a: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endParaRPr lang="en-US" sz="1100" dirty="0">
                        <a:effectLst/>
                        <a:latin typeface="Times New Roman"/>
                        <a:ea typeface="Batang"/>
                      </a:endParaRPr>
                    </a:p>
                  </a:txBody>
                  <a:tcPr marL="61187" marR="61187" marT="0" marB="0" anchor="b"/>
                </a:tc>
              </a:tr>
              <a:tr h="213197">
                <a:tc gridSpan="3">
                  <a:txBody>
                    <a:bodyPr/>
                    <a:lstStyle/>
                    <a:p>
                      <a:pPr marL="0" marR="0">
                        <a:spcBef>
                          <a:spcPts val="0"/>
                        </a:spcBef>
                        <a:spcAft>
                          <a:spcPts val="0"/>
                        </a:spcAft>
                      </a:pPr>
                      <a:r>
                        <a:rPr lang="en-US" sz="1000" dirty="0">
                          <a:effectLst/>
                        </a:rPr>
                        <a:t>   No cog impairment</a:t>
                      </a:r>
                      <a:endParaRPr lang="en-US" sz="1100" dirty="0">
                        <a:effectLst/>
                        <a:latin typeface="Times New Roman"/>
                        <a:ea typeface="Batang"/>
                      </a:endParaRPr>
                    </a:p>
                  </a:txBody>
                  <a:tcPr marL="61187" marR="61187" marT="0" marB="0" anchor="b"/>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0.022***</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(0.003)</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r>
              <a:tr h="213197">
                <a:tc gridSpan="2">
                  <a:txBody>
                    <a:bodyPr/>
                    <a:lstStyle/>
                    <a:p>
                      <a:pPr marL="0" marR="0">
                        <a:spcBef>
                          <a:spcPts val="0"/>
                        </a:spcBef>
                        <a:spcAft>
                          <a:spcPts val="0"/>
                        </a:spcAft>
                      </a:pPr>
                      <a:r>
                        <a:rPr lang="en-US" sz="1000">
                          <a:effectLst/>
                        </a:rPr>
                        <a:t>   Cog impairment</a:t>
                      </a:r>
                      <a:endParaRPr lang="en-US" sz="1100">
                        <a:effectLst/>
                        <a:latin typeface="Times New Roman"/>
                        <a:ea typeface="Batang"/>
                      </a:endParaRPr>
                    </a:p>
                  </a:txBody>
                  <a:tcPr marL="61187" marR="61187" marT="0" marB="0" anchor="b"/>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0.163***</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(0.024)</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r>
              <a:tr h="213197">
                <a:tc gridSpan="2">
                  <a:txBody>
                    <a:bodyPr/>
                    <a:lstStyle/>
                    <a:p>
                      <a:pPr marL="0" marR="0">
                        <a:spcBef>
                          <a:spcPts val="0"/>
                        </a:spcBef>
                        <a:spcAft>
                          <a:spcPts val="0"/>
                        </a:spcAft>
                      </a:pPr>
                      <a:r>
                        <a:rPr lang="en-US" sz="1000">
                          <a:effectLst/>
                        </a:rPr>
                        <a:t>   Difference</a:t>
                      </a:r>
                      <a:endParaRPr lang="en-US" sz="1100">
                        <a:effectLst/>
                        <a:latin typeface="Times New Roman"/>
                        <a:ea typeface="Batang"/>
                      </a:endParaRPr>
                    </a:p>
                  </a:txBody>
                  <a:tcPr marL="61187" marR="61187" marT="0" marB="0" anchor="b"/>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0.141***</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000">
                          <a:effectLst/>
                        </a:rPr>
                        <a:t>(0.023)</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   Married</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0.019***</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(0.003)</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   Unmarried</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0.052***</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(0.006)</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1187" marR="61187" marT="0" marB="0" anchor="b"/>
                </a:tc>
              </a:tr>
              <a:tr h="213197">
                <a:tc>
                  <a:txBody>
                    <a:bodyPr/>
                    <a:lstStyle/>
                    <a:p>
                      <a:pPr marL="0" marR="0">
                        <a:spcBef>
                          <a:spcPts val="0"/>
                        </a:spcBef>
                        <a:spcAft>
                          <a:spcPts val="0"/>
                        </a:spcAft>
                      </a:pPr>
                      <a:r>
                        <a:rPr lang="en-US" sz="1000">
                          <a:effectLst/>
                        </a:rPr>
                        <a:t>   Difference</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0.033***</a:t>
                      </a:r>
                      <a:endParaRPr lang="en-US" sz="1100" dirty="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a:effectLst/>
                        </a:rPr>
                        <a:t>(0.005)</a:t>
                      </a:r>
                      <a:endParaRPr lang="en-US" sz="1100">
                        <a:effectLst/>
                        <a:latin typeface="Times New Roman"/>
                        <a:ea typeface="Batang"/>
                      </a:endParaRPr>
                    </a:p>
                  </a:txBody>
                  <a:tcPr marL="61187" marR="61187" marT="0" marB="0" anchor="b"/>
                </a:tc>
                <a:tc>
                  <a:txBody>
                    <a:bodyPr/>
                    <a:lstStyle/>
                    <a:p>
                      <a:pPr marL="0" marR="0" algn="ctr">
                        <a:spcBef>
                          <a:spcPts val="0"/>
                        </a:spcBef>
                        <a:spcAft>
                          <a:spcPts val="0"/>
                        </a:spcAft>
                      </a:pPr>
                      <a:r>
                        <a:rPr lang="en-US" sz="1100" dirty="0">
                          <a:effectLst/>
                        </a:rPr>
                        <a:t> </a:t>
                      </a:r>
                      <a:endParaRPr lang="en-US" sz="1100" dirty="0">
                        <a:effectLst/>
                        <a:latin typeface="Times New Roman"/>
                        <a:ea typeface="Batang"/>
                      </a:endParaRPr>
                    </a:p>
                  </a:txBody>
                  <a:tcPr marL="61187" marR="61187" marT="0" marB="0" anchor="b"/>
                </a:tc>
              </a:tr>
            </a:tbl>
          </a:graphicData>
        </a:graphic>
      </p:graphicFrame>
      <p:sp>
        <p:nvSpPr>
          <p:cNvPr id="10" name="Oval 9"/>
          <p:cNvSpPr/>
          <p:nvPr/>
        </p:nvSpPr>
        <p:spPr>
          <a:xfrm>
            <a:off x="4762782" y="5589240"/>
            <a:ext cx="79208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728667" y="4974308"/>
            <a:ext cx="792088"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191262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Summary</a:t>
            </a: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smtClean="0">
                <a:solidFill>
                  <a:schemeClr val="bg1"/>
                </a:solidFill>
                <a:cs typeface="Arial" pitchFamily="34" charset="0"/>
              </a:rPr>
              <a:t>Examples</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rgbClr val="FF0000"/>
                </a:solidFill>
                <a:cs typeface="Arial" pitchFamily="34" charset="0"/>
              </a:rPr>
              <a:t>Conclusion</a:t>
            </a:r>
            <a:endParaRPr lang="en-US" sz="1100" dirty="0">
              <a:solidFill>
                <a:srgbClr val="FF0000"/>
              </a:solidFill>
              <a:cs typeface="Arial" pitchFamily="34"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2862322"/>
          </a:xfrm>
          <a:prstGeom prst="rect">
            <a:avLst/>
          </a:prstGeom>
          <a:noFill/>
        </p:spPr>
        <p:txBody>
          <a:bodyPr wrap="square" rtlCol="0">
            <a:spAutoFit/>
          </a:bodyPr>
          <a:lstStyle/>
          <a:p>
            <a:pPr marL="285750" indent="-285750">
              <a:buFont typeface="Arial" pitchFamily="34" charset="0"/>
              <a:buChar char="•"/>
            </a:pPr>
            <a:r>
              <a:rPr lang="en-US" dirty="0" smtClean="0"/>
              <a:t>In the generalized linear mixed model, the group by time interaction term is measuring differences in the ratio of change, e.g., change on a multiplicative scale.</a:t>
            </a:r>
          </a:p>
          <a:p>
            <a:pPr marL="285750" indent="-285750">
              <a:buFont typeface="Arial" pitchFamily="34" charset="0"/>
              <a:buChar char="•"/>
            </a:pPr>
            <a:endParaRPr lang="en-US" dirty="0" smtClean="0"/>
          </a:p>
          <a:p>
            <a:pPr marL="285750" indent="-285750">
              <a:buFont typeface="Arial" pitchFamily="34" charset="0"/>
              <a:buChar char="•"/>
            </a:pPr>
            <a:r>
              <a:rPr lang="en-US" dirty="0" smtClean="0"/>
              <a:t>This isn’t wrong – it just wasn’t what we wanted.</a:t>
            </a:r>
          </a:p>
          <a:p>
            <a:endParaRPr lang="en-US" dirty="0" smtClean="0"/>
          </a:p>
          <a:p>
            <a:pPr marL="285750" indent="-285750">
              <a:buFont typeface="Arial" pitchFamily="34" charset="0"/>
              <a:buChar char="•"/>
            </a:pPr>
            <a:r>
              <a:rPr lang="en-US" dirty="0" smtClean="0"/>
              <a:t>-margins- provides an easy way to test group difference in rate of change over time on an additive scale by allowing us to calculate the partial derivative of the response with respect to time separately by group and then run a significance test between the two.</a:t>
            </a:r>
          </a:p>
        </p:txBody>
      </p:sp>
    </p:spTree>
    <p:extLst>
      <p:ext uri="{BB962C8B-B14F-4D97-AF65-F5344CB8AC3E}">
        <p14:creationId xmlns:p14="http://schemas.microsoft.com/office/powerpoint/2010/main" xmlns="" val="234365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problem</a:t>
            </a: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rgbClr val="FF0000"/>
                </a:solidFill>
                <a:cs typeface="Arial" pitchFamily="34" charset="0"/>
              </a:rPr>
              <a:t>Introduction</a:t>
            </a:r>
          </a:p>
          <a:p>
            <a:pPr algn="r" fontAlgn="auto">
              <a:spcAft>
                <a:spcPts val="0"/>
              </a:spcAft>
              <a:buFont typeface="Arial" pitchFamily="34" charset="0"/>
              <a:buNone/>
              <a:defRPr/>
            </a:pPr>
            <a:r>
              <a:rPr lang="en-US" sz="1100" dirty="0" smtClean="0">
                <a:solidFill>
                  <a:schemeClr val="bg1"/>
                </a:solidFill>
                <a:cs typeface="Arial" pitchFamily="34" charset="0"/>
              </a:rPr>
              <a:t>Examples</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Problem</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2031325"/>
          </a:xfrm>
          <a:prstGeom prst="rect">
            <a:avLst/>
          </a:prstGeom>
          <a:noFill/>
        </p:spPr>
        <p:txBody>
          <a:bodyPr wrap="square" rtlCol="0">
            <a:spAutoFit/>
          </a:bodyPr>
          <a:lstStyle/>
          <a:p>
            <a:pPr marL="285750" indent="-285750">
              <a:buFont typeface="Arial" pitchFamily="34" charset="0"/>
              <a:buChar char="•"/>
            </a:pPr>
            <a:r>
              <a:rPr lang="en-US" dirty="0" smtClean="0"/>
              <a:t>Linear mixed models (LMM) are a standard model for estimating trajectories of change over time in longitudinal data.</a:t>
            </a:r>
          </a:p>
          <a:p>
            <a:pPr marL="285750" indent="-285750">
              <a:buFont typeface="Arial" pitchFamily="34" charset="0"/>
              <a:buChar char="•"/>
            </a:pPr>
            <a:endParaRPr lang="en-US" dirty="0" smtClean="0"/>
          </a:p>
          <a:p>
            <a:pPr marL="285750" indent="-285750">
              <a:buFont typeface="Arial" pitchFamily="34" charset="0"/>
              <a:buChar char="•"/>
            </a:pPr>
            <a:r>
              <a:rPr lang="en-US" dirty="0" smtClean="0"/>
              <a:t>Theory, specification, estimation, and post-estimation evaluation techniques for LMMs are well-developed. </a:t>
            </a:r>
          </a:p>
          <a:p>
            <a:endParaRPr lang="en-US" dirty="0" smtClean="0"/>
          </a:p>
          <a:p>
            <a:pPr marL="285750" indent="-285750">
              <a:buFont typeface="Arial" pitchFamily="34" charset="0"/>
              <a:buChar char="•"/>
            </a:pPr>
            <a:r>
              <a:rPr lang="en-US" dirty="0" smtClean="0"/>
              <a:t>Less so for generalized linear mixed models (GLMM).</a:t>
            </a:r>
          </a:p>
        </p:txBody>
      </p:sp>
    </p:spTree>
    <p:extLst>
      <p:ext uri="{BB962C8B-B14F-4D97-AF65-F5344CB8AC3E}">
        <p14:creationId xmlns:p14="http://schemas.microsoft.com/office/powerpoint/2010/main" xmlns="" val="245577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Testing for group differences</a:t>
            </a: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rgbClr val="FF0000"/>
                </a:solidFill>
                <a:cs typeface="Arial" pitchFamily="34" charset="0"/>
              </a:rPr>
              <a:t>Introduction</a:t>
            </a:r>
          </a:p>
          <a:p>
            <a:pPr algn="r" fontAlgn="auto">
              <a:spcAft>
                <a:spcPts val="0"/>
              </a:spcAft>
              <a:buFont typeface="Arial" pitchFamily="34" charset="0"/>
              <a:buNone/>
              <a:defRPr/>
            </a:pPr>
            <a:r>
              <a:rPr lang="en-US" sz="1100" dirty="0" smtClean="0">
                <a:solidFill>
                  <a:schemeClr val="bg1"/>
                </a:solidFill>
                <a:cs typeface="Arial" pitchFamily="34" charset="0"/>
              </a:rPr>
              <a:t>Examples</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Problem</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3970318"/>
          </a:xfrm>
          <a:prstGeom prst="rect">
            <a:avLst/>
          </a:prstGeom>
          <a:noFill/>
        </p:spPr>
        <p:txBody>
          <a:bodyPr wrap="square" rtlCol="0">
            <a:spAutoFit/>
          </a:bodyPr>
          <a:lstStyle/>
          <a:p>
            <a:pPr marL="285750" indent="-285750">
              <a:buFont typeface="Arial" pitchFamily="34" charset="0"/>
              <a:buChar char="•"/>
            </a:pPr>
            <a:r>
              <a:rPr lang="en-US" dirty="0" smtClean="0"/>
              <a:t>In LMMs, researchers tend to include a group by time interaction term to test for group differences.</a:t>
            </a:r>
          </a:p>
          <a:p>
            <a:pPr marL="285750" indent="-285750">
              <a:buFont typeface="Arial" pitchFamily="34" charset="0"/>
              <a:buChar char="•"/>
            </a:pPr>
            <a:endParaRPr lang="en-US" dirty="0" smtClean="0"/>
          </a:p>
          <a:p>
            <a:pPr marL="285750" indent="-285750">
              <a:buFont typeface="Arial" pitchFamily="34" charset="0"/>
              <a:buChar char="•"/>
            </a:pPr>
            <a:r>
              <a:rPr lang="en-US" dirty="0" smtClean="0"/>
              <a:t>Others have suggested that this same procedure can be used in nonlinear models. For example, </a:t>
            </a:r>
            <a:r>
              <a:rPr lang="en-US" dirty="0" err="1" smtClean="0"/>
              <a:t>Rabe-Hesketh</a:t>
            </a:r>
            <a:r>
              <a:rPr lang="en-US" dirty="0" smtClean="0"/>
              <a:t> and </a:t>
            </a:r>
            <a:r>
              <a:rPr lang="en-US" dirty="0" err="1" smtClean="0"/>
              <a:t>Skrondal</a:t>
            </a:r>
            <a:r>
              <a:rPr lang="en-US" dirty="0" smtClean="0"/>
              <a:t> (2005) note that the coefficient of the product term can be interpreted as indicating group differences in the rate of change over time in logistic models (pp.115-118) and ordinal models (155-161).</a:t>
            </a:r>
          </a:p>
          <a:p>
            <a:pPr marL="285750" indent="-285750">
              <a:buFont typeface="Arial" pitchFamily="34" charset="0"/>
              <a:buChar char="•"/>
            </a:pPr>
            <a:endParaRPr lang="en-US" dirty="0"/>
          </a:p>
          <a:p>
            <a:pPr marL="285750" indent="-285750">
              <a:buFont typeface="Arial" pitchFamily="34" charset="0"/>
              <a:buChar char="•"/>
            </a:pPr>
            <a:r>
              <a:rPr lang="en-US" dirty="0" smtClean="0"/>
              <a:t>But, interaction </a:t>
            </a:r>
            <a:r>
              <a:rPr lang="en-US" dirty="0"/>
              <a:t>terms in nonlinear models are different than interaction terms in linear models.</a:t>
            </a:r>
          </a:p>
          <a:p>
            <a:pPr marL="285750" indent="-285750">
              <a:buFont typeface="Arial" pitchFamily="34" charset="0"/>
              <a:buChar char="•"/>
            </a:pPr>
            <a:endParaRPr lang="en-US" dirty="0" smtClean="0"/>
          </a:p>
          <a:p>
            <a:pPr marL="285750" indent="-285750">
              <a:buFont typeface="Arial" pitchFamily="34" charset="0"/>
              <a:buChar char="•"/>
            </a:pPr>
            <a:endParaRPr lang="en-US" dirty="0"/>
          </a:p>
          <a:p>
            <a:pPr marL="742950" lvl="1" indent="-285750">
              <a:buFont typeface="Arial" pitchFamily="34" charset="0"/>
              <a:buChar char="•"/>
            </a:pPr>
            <a:endParaRPr lang="en-US" dirty="0" smtClean="0"/>
          </a:p>
        </p:txBody>
      </p:sp>
    </p:spTree>
    <p:extLst>
      <p:ext uri="{BB962C8B-B14F-4D97-AF65-F5344CB8AC3E}">
        <p14:creationId xmlns:p14="http://schemas.microsoft.com/office/powerpoint/2010/main" xmlns="" val="213371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Interpreting interactions in nonlinear models</a:t>
            </a: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rgbClr val="FF0000"/>
                </a:solidFill>
                <a:cs typeface="Arial" pitchFamily="34" charset="0"/>
              </a:rPr>
              <a:t>Introduction</a:t>
            </a:r>
          </a:p>
          <a:p>
            <a:pPr algn="r" fontAlgn="auto">
              <a:spcAft>
                <a:spcPts val="0"/>
              </a:spcAft>
              <a:buFont typeface="Arial" pitchFamily="34" charset="0"/>
              <a:buNone/>
              <a:defRPr/>
            </a:pPr>
            <a:r>
              <a:rPr lang="en-US" sz="1100" dirty="0" smtClean="0">
                <a:solidFill>
                  <a:schemeClr val="bg1"/>
                </a:solidFill>
                <a:cs typeface="Arial" pitchFamily="34" charset="0"/>
              </a:rPr>
              <a:t>Examples</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Problem</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4247317"/>
          </a:xfrm>
          <a:prstGeom prst="rect">
            <a:avLst/>
          </a:prstGeom>
          <a:noFill/>
        </p:spPr>
        <p:txBody>
          <a:bodyPr wrap="square" rtlCol="0">
            <a:spAutoFit/>
          </a:bodyPr>
          <a:lstStyle/>
          <a:p>
            <a:pPr marL="285750" indent="-285750">
              <a:buFont typeface="Arial" pitchFamily="34" charset="0"/>
              <a:buChar char="•"/>
            </a:pPr>
            <a:r>
              <a:rPr lang="en-US" dirty="0" smtClean="0"/>
              <a:t>For example, Ai </a:t>
            </a:r>
            <a:r>
              <a:rPr lang="en-US" dirty="0"/>
              <a:t>and Norton (2004) </a:t>
            </a:r>
            <a:r>
              <a:rPr lang="en-US" dirty="0" smtClean="0"/>
              <a:t>argue that</a:t>
            </a:r>
            <a:r>
              <a:rPr lang="en-US" dirty="0"/>
              <a:t>:</a:t>
            </a:r>
          </a:p>
          <a:p>
            <a:pPr marL="742950" lvl="1" indent="-285750">
              <a:buFont typeface="Arial" pitchFamily="34" charset="0"/>
              <a:buChar char="•"/>
            </a:pPr>
            <a:r>
              <a:rPr lang="en-US" dirty="0"/>
              <a:t>The coefficient of the interaction term in a linear model is the same as the first derivative or marginal effect and thus </a:t>
            </a:r>
            <a:r>
              <a:rPr lang="en-US" dirty="0" smtClean="0"/>
              <a:t>a group by time interaction term in a linear model can </a:t>
            </a:r>
            <a:r>
              <a:rPr lang="en-US" dirty="0"/>
              <a:t>be interpreted as </a:t>
            </a:r>
            <a:r>
              <a:rPr lang="en-US" dirty="0" smtClean="0"/>
              <a:t>group differences in the </a:t>
            </a:r>
            <a:r>
              <a:rPr lang="en-US" dirty="0"/>
              <a:t>effect of time </a:t>
            </a:r>
            <a:r>
              <a:rPr lang="en-US" dirty="0" smtClean="0"/>
              <a:t>on the DV.</a:t>
            </a:r>
          </a:p>
          <a:p>
            <a:pPr marL="742950" lvl="1" indent="-285750">
              <a:buFont typeface="Arial" pitchFamily="34" charset="0"/>
              <a:buChar char="•"/>
            </a:pPr>
            <a:r>
              <a:rPr lang="en-US" dirty="0" smtClean="0"/>
              <a:t>In nonlinear models, the first derivative of the interaction term is not the interaction effect. For that, we need the cross-partial derivative of E(y) with respect to group and time.</a:t>
            </a:r>
            <a:endParaRPr lang="en-US" dirty="0"/>
          </a:p>
          <a:p>
            <a:pPr marL="285750" indent="-285750">
              <a:buFont typeface="Arial" pitchFamily="34" charset="0"/>
              <a:buChar char="•"/>
            </a:pPr>
            <a:endParaRPr lang="en-US" dirty="0" smtClean="0"/>
          </a:p>
          <a:p>
            <a:pPr marL="285750" indent="-285750">
              <a:buFont typeface="Arial" pitchFamily="34" charset="0"/>
              <a:buChar char="•"/>
            </a:pPr>
            <a:r>
              <a:rPr lang="en-US" dirty="0" smtClean="0"/>
              <a:t>-</a:t>
            </a:r>
            <a:r>
              <a:rPr lang="en-US" dirty="0" err="1" smtClean="0"/>
              <a:t>inteff</a:t>
            </a:r>
            <a:r>
              <a:rPr lang="en-US" dirty="0" smtClean="0"/>
              <a:t>- is one way to interpret interactions in </a:t>
            </a:r>
            <a:r>
              <a:rPr lang="en-US" dirty="0" err="1" smtClean="0"/>
              <a:t>logit</a:t>
            </a:r>
            <a:r>
              <a:rPr lang="en-US" dirty="0" smtClean="0"/>
              <a:t> and </a:t>
            </a:r>
            <a:r>
              <a:rPr lang="en-US" dirty="0" err="1" smtClean="0"/>
              <a:t>probit</a:t>
            </a:r>
            <a:r>
              <a:rPr lang="en-US" dirty="0" smtClean="0"/>
              <a:t> models, but it’s not a  panacea for several reasons.</a:t>
            </a:r>
          </a:p>
          <a:p>
            <a:pPr marL="742950" lvl="1" indent="-285750">
              <a:buFont typeface="Arial" pitchFamily="34" charset="0"/>
              <a:buChar char="•"/>
            </a:pPr>
            <a:r>
              <a:rPr lang="en-US" dirty="0" smtClean="0"/>
              <a:t>Only available for </a:t>
            </a:r>
            <a:r>
              <a:rPr lang="en-US" dirty="0" err="1" smtClean="0"/>
              <a:t>logit</a:t>
            </a:r>
            <a:r>
              <a:rPr lang="en-US" dirty="0" smtClean="0"/>
              <a:t> and </a:t>
            </a:r>
            <a:r>
              <a:rPr lang="en-US" dirty="0" err="1" smtClean="0"/>
              <a:t>probit</a:t>
            </a:r>
            <a:r>
              <a:rPr lang="en-US" dirty="0" smtClean="0"/>
              <a:t>.</a:t>
            </a:r>
          </a:p>
          <a:p>
            <a:pPr marL="742950" lvl="1" indent="-285750">
              <a:buFont typeface="Arial" pitchFamily="34" charset="0"/>
              <a:buChar char="•"/>
            </a:pPr>
            <a:r>
              <a:rPr lang="en-US" dirty="0" smtClean="0"/>
              <a:t>Not available for longitudinal models.</a:t>
            </a:r>
          </a:p>
          <a:p>
            <a:pPr marL="742950" lvl="1" indent="-285750">
              <a:buFont typeface="Arial" pitchFamily="34" charset="0"/>
              <a:buChar char="•"/>
            </a:pPr>
            <a:r>
              <a:rPr lang="en-US" dirty="0" smtClean="0"/>
              <a:t>Difficult to interpret and generalize.</a:t>
            </a:r>
          </a:p>
          <a:p>
            <a:endParaRPr lang="en-US" dirty="0" smtClean="0"/>
          </a:p>
        </p:txBody>
      </p:sp>
    </p:spTree>
    <p:extLst>
      <p:ext uri="{BB962C8B-B14F-4D97-AF65-F5344CB8AC3E}">
        <p14:creationId xmlns:p14="http://schemas.microsoft.com/office/powerpoint/2010/main" xmlns="" val="2433423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Longitudinal models</a:t>
            </a: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rgbClr val="FF0000"/>
                </a:solidFill>
                <a:cs typeface="Arial" pitchFamily="34" charset="0"/>
              </a:rPr>
              <a:t>Introduction</a:t>
            </a:r>
          </a:p>
          <a:p>
            <a:pPr algn="r" fontAlgn="auto">
              <a:spcAft>
                <a:spcPts val="0"/>
              </a:spcAft>
              <a:buFont typeface="Arial" pitchFamily="34" charset="0"/>
              <a:buNone/>
              <a:defRPr/>
            </a:pPr>
            <a:r>
              <a:rPr lang="en-US" sz="1100" dirty="0" smtClean="0">
                <a:solidFill>
                  <a:schemeClr val="bg1"/>
                </a:solidFill>
                <a:cs typeface="Arial" pitchFamily="34" charset="0"/>
              </a:rPr>
              <a:t>Examples</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Problem</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3139321"/>
          </a:xfrm>
          <a:prstGeom prst="rect">
            <a:avLst/>
          </a:prstGeom>
          <a:noFill/>
        </p:spPr>
        <p:txBody>
          <a:bodyPr wrap="square" rtlCol="0">
            <a:spAutoFit/>
          </a:bodyPr>
          <a:lstStyle/>
          <a:p>
            <a:pPr marL="285750" indent="-285750">
              <a:buFont typeface="Arial" pitchFamily="34" charset="0"/>
              <a:buChar char="•"/>
            </a:pPr>
            <a:r>
              <a:rPr lang="en-US" dirty="0" smtClean="0"/>
              <a:t>In the longitudinal, mixed model context, the interaction of a grouping variable and a time variable </a:t>
            </a:r>
            <a:r>
              <a:rPr lang="en-US" b="1" dirty="0" smtClean="0"/>
              <a:t>is</a:t>
            </a:r>
            <a:r>
              <a:rPr lang="en-US" dirty="0" smtClean="0"/>
              <a:t> a test for group differences in slope, but it’s a test on a ratio scale, which isn’t always what we want (or ever, in my case). </a:t>
            </a:r>
          </a:p>
          <a:p>
            <a:pPr marL="285750" indent="-285750">
              <a:buFont typeface="Arial" pitchFamily="34" charset="0"/>
              <a:buChar char="•"/>
            </a:pPr>
            <a:endParaRPr lang="en-US" dirty="0" smtClean="0"/>
          </a:p>
          <a:p>
            <a:pPr marL="285750" indent="-285750">
              <a:buFont typeface="Arial" pitchFamily="34" charset="0"/>
              <a:buChar char="•"/>
            </a:pPr>
            <a:r>
              <a:rPr lang="en-US" dirty="0" smtClean="0"/>
              <a:t>The difference in the rate of change (rather than the ratio of change) can be measured by taking the derivative or partial derivative of the conditional expectation of Y with respect to time by group.</a:t>
            </a:r>
          </a:p>
          <a:p>
            <a:endParaRPr lang="en-US" dirty="0" smtClean="0"/>
          </a:p>
          <a:p>
            <a:pPr marL="285750" indent="-285750">
              <a:buFont typeface="Arial" pitchFamily="34" charset="0"/>
              <a:buChar char="•"/>
            </a:pPr>
            <a:r>
              <a:rPr lang="en-US" dirty="0" smtClean="0"/>
              <a:t>When the ratio of change and the rate of change </a:t>
            </a:r>
            <a:r>
              <a:rPr lang="en-US" dirty="0" smtClean="0"/>
              <a:t>are </a:t>
            </a:r>
            <a:r>
              <a:rPr lang="en-US" dirty="0" smtClean="0"/>
              <a:t>close, both yield similar results. When they aren’t the same, they provide different results and answer different questions.</a:t>
            </a:r>
          </a:p>
        </p:txBody>
      </p:sp>
    </p:spTree>
    <p:extLst>
      <p:ext uri="{BB962C8B-B14F-4D97-AF65-F5344CB8AC3E}">
        <p14:creationId xmlns:p14="http://schemas.microsoft.com/office/powerpoint/2010/main" xmlns="" val="2343656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Real example</a:t>
            </a: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smtClean="0">
                <a:solidFill>
                  <a:srgbClr val="FF0000"/>
                </a:solidFill>
                <a:cs typeface="Arial" pitchFamily="34" charset="0"/>
              </a:rPr>
              <a:t>Examples</a:t>
            </a:r>
            <a:endParaRPr lang="en-US" sz="1100" dirty="0">
              <a:solidFill>
                <a:srgbClr val="FF0000"/>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Motivating example</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sp>
        <p:nvSpPr>
          <p:cNvPr id="6" name="TextBox 5"/>
          <p:cNvSpPr txBox="1"/>
          <p:nvPr/>
        </p:nvSpPr>
        <p:spPr>
          <a:xfrm>
            <a:off x="251520" y="2204864"/>
            <a:ext cx="8640960" cy="3970318"/>
          </a:xfrm>
          <a:prstGeom prst="rect">
            <a:avLst/>
          </a:prstGeom>
          <a:noFill/>
        </p:spPr>
        <p:txBody>
          <a:bodyPr wrap="square" rtlCol="0">
            <a:spAutoFit/>
          </a:bodyPr>
          <a:lstStyle/>
          <a:p>
            <a:pPr marL="285750" indent="-285750">
              <a:buFont typeface="Arial" pitchFamily="34" charset="0"/>
              <a:buChar char="•"/>
            </a:pPr>
            <a:r>
              <a:rPr lang="en-US" dirty="0" smtClean="0"/>
              <a:t>Using the Established Populations for Epidemiological Studies of the Elderly (EPESE) data, we were exploring the effects of baseline cognitive status on change in physical functioning over time. Physical functioning was measured as a count of instrumental tasks the subject could not perform. We used                  –</a:t>
            </a:r>
            <a:r>
              <a:rPr lang="en-US" dirty="0" err="1" smtClean="0"/>
              <a:t>xtmepoisson</a:t>
            </a:r>
            <a:r>
              <a:rPr lang="en-US" dirty="0" smtClean="0"/>
              <a:t>- with a cognitive impairment X time interaction term to test for the group difference in slope.</a:t>
            </a:r>
          </a:p>
          <a:p>
            <a:pPr marL="285750" indent="-285750">
              <a:buFont typeface="Arial" pitchFamily="34" charset="0"/>
              <a:buChar char="•"/>
            </a:pPr>
            <a:endParaRPr lang="en-US" dirty="0" smtClean="0"/>
          </a:p>
          <a:p>
            <a:pPr marL="285750" indent="-285750">
              <a:buFont typeface="Arial" pitchFamily="34" charset="0"/>
              <a:buChar char="•"/>
            </a:pPr>
            <a:r>
              <a:rPr lang="en-US" dirty="0" smtClean="0"/>
              <a:t>Based on previous work, we expected baseline cognitive impairment to be associated with greater yearly increases in disability over time.  Indeed, descriptive statistics showed an increase of .06 per year in the cognitively intact and .13 in the cognitively impaired.</a:t>
            </a:r>
          </a:p>
          <a:p>
            <a:pPr marL="285750" indent="-285750">
              <a:buFont typeface="Arial" pitchFamily="34" charset="0"/>
              <a:buChar char="•"/>
            </a:pPr>
            <a:endParaRPr lang="en-US" dirty="0"/>
          </a:p>
          <a:p>
            <a:pPr marL="285750" indent="-285750">
              <a:buFont typeface="Arial" pitchFamily="34" charset="0"/>
              <a:buChar char="•"/>
            </a:pPr>
            <a:endParaRPr lang="en-US" dirty="0" smtClean="0"/>
          </a:p>
          <a:p>
            <a:endParaRPr lang="en-US" dirty="0" smtClean="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xmlns="" val="2120247031"/>
              </p:ext>
            </p:extLst>
          </p:nvPr>
        </p:nvGraphicFramePr>
        <p:xfrm>
          <a:off x="971600" y="5383059"/>
          <a:ext cx="6664325" cy="476250"/>
        </p:xfrm>
        <a:graphic>
          <a:graphicData uri="http://schemas.openxmlformats.org/presentationml/2006/ole">
            <p:oleObj spid="_x0000_s1056" name="Equation" r:id="rId3" imgW="6057720" imgH="431640" progId="Equation.3">
              <p:embed/>
            </p:oleObj>
          </a:graphicData>
        </a:graphic>
      </p:graphicFrame>
    </p:spTree>
    <p:extLst>
      <p:ext uri="{BB962C8B-B14F-4D97-AF65-F5344CB8AC3E}">
        <p14:creationId xmlns:p14="http://schemas.microsoft.com/office/powerpoint/2010/main" xmlns="" val="2433423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Results from –</a:t>
            </a:r>
            <a:r>
              <a:rPr lang="en-US" sz="3600" dirty="0" err="1" smtClean="0"/>
              <a:t>xtmepoisson</a:t>
            </a:r>
            <a:r>
              <a:rPr lang="en-US" sz="3600" dirty="0" smtClean="0"/>
              <a:t>-</a:t>
            </a: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smtClean="0">
                <a:solidFill>
                  <a:srgbClr val="FF0000"/>
                </a:solidFill>
                <a:cs typeface="Arial" pitchFamily="34" charset="0"/>
              </a:rPr>
              <a:t>Examples</a:t>
            </a:r>
            <a:endParaRPr lang="en-US" sz="1100" dirty="0">
              <a:solidFill>
                <a:srgbClr val="FF0000"/>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Empirical example</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xmlns="" val="1138761782"/>
              </p:ext>
            </p:extLst>
          </p:nvPr>
        </p:nvGraphicFramePr>
        <p:xfrm>
          <a:off x="1619898" y="1600203"/>
          <a:ext cx="5904203" cy="4876794"/>
        </p:xfrm>
        <a:graphic>
          <a:graphicData uri="http://schemas.openxmlformats.org/drawingml/2006/table">
            <a:tbl>
              <a:tblPr firstRow="1" firstCol="1" bandRow="1" bandCol="1">
                <a:tableStyleId>{5C22544A-7EE6-4342-B048-85BDC9FD1C3A}</a:tableStyleId>
              </a:tblPr>
              <a:tblGrid>
                <a:gridCol w="1221539"/>
                <a:gridCol w="1173590"/>
                <a:gridCol w="155543"/>
                <a:gridCol w="1137335"/>
                <a:gridCol w="946123"/>
                <a:gridCol w="647901"/>
                <a:gridCol w="155543"/>
                <a:gridCol w="155543"/>
                <a:gridCol w="155543"/>
                <a:gridCol w="155543"/>
              </a:tblGrid>
              <a:tr h="631528">
                <a:tc gridSpan="10">
                  <a:txBody>
                    <a:bodyPr/>
                    <a:lstStyle/>
                    <a:p>
                      <a:pPr marL="0" marR="0">
                        <a:spcBef>
                          <a:spcPts val="0"/>
                        </a:spcBef>
                        <a:spcAft>
                          <a:spcPts val="0"/>
                        </a:spcAft>
                      </a:pPr>
                      <a:r>
                        <a:rPr lang="en-US" sz="1000" dirty="0">
                          <a:effectLst/>
                        </a:rPr>
                        <a:t/>
                      </a:r>
                      <a:br>
                        <a:rPr lang="en-US" sz="1000" dirty="0">
                          <a:effectLst/>
                        </a:rPr>
                      </a:br>
                      <a:r>
                        <a:rPr lang="en-US" sz="1000" dirty="0">
                          <a:effectLst/>
                        </a:rPr>
                        <a:t>Table </a:t>
                      </a:r>
                      <a:r>
                        <a:rPr lang="en-US" sz="1000" dirty="0" smtClean="0">
                          <a:effectLst/>
                        </a:rPr>
                        <a:t>1.  </a:t>
                      </a:r>
                      <a:r>
                        <a:rPr lang="en-US" sz="1000" dirty="0">
                          <a:effectLst/>
                        </a:rPr>
                        <a:t>Estimated Mixed Poisson Model of Number of IADL's Regressed on Cognitive Impairment by Time, EPESE Data. </a:t>
                      </a:r>
                      <a:endParaRPr lang="en-US" sz="1100" dirty="0">
                        <a:effectLst/>
                      </a:endParaRPr>
                    </a:p>
                    <a:p>
                      <a:pPr marL="0" marR="0">
                        <a:spcBef>
                          <a:spcPts val="0"/>
                        </a:spcBef>
                        <a:spcAft>
                          <a:spcPts val="0"/>
                        </a:spcAft>
                      </a:pPr>
                      <a:r>
                        <a:rPr lang="en-US" sz="1100" dirty="0">
                          <a:effectLst/>
                        </a:rPr>
                        <a:t> </a:t>
                      </a:r>
                      <a:endParaRPr lang="en-US" sz="1100" dirty="0">
                        <a:effectLst/>
                        <a:latin typeface="Times New Roman"/>
                        <a:ea typeface="Batang"/>
                      </a:endParaRPr>
                    </a:p>
                  </a:txBody>
                  <a:tcPr marL="63153" marR="63153"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6815">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nSpc>
                          <a:spcPct val="200000"/>
                        </a:lnSpc>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2">
                  <a:txBody>
                    <a:bodyPr/>
                    <a:lstStyle/>
                    <a:p>
                      <a:pPr marL="0" marR="0">
                        <a:spcBef>
                          <a:spcPts val="0"/>
                        </a:spcBef>
                        <a:spcAft>
                          <a:spcPts val="0"/>
                        </a:spcAft>
                      </a:pPr>
                      <a:r>
                        <a:rPr lang="en-US" sz="1000">
                          <a:effectLst/>
                        </a:rPr>
                        <a:t>Fixed parameters</a:t>
                      </a:r>
                      <a:endParaRPr lang="en-US" sz="1100">
                        <a:effectLst/>
                        <a:latin typeface="Times New Roman"/>
                        <a:ea typeface="Batang"/>
                      </a:endParaRPr>
                    </a:p>
                  </a:txBody>
                  <a:tcPr marL="63153" marR="63153" marT="0" marB="0" anchor="b"/>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B</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SE</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IRR</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3">
                  <a:txBody>
                    <a:bodyPr/>
                    <a:lstStyle/>
                    <a:p>
                      <a:pPr marL="0" marR="0">
                        <a:spcBef>
                          <a:spcPts val="0"/>
                        </a:spcBef>
                        <a:spcAft>
                          <a:spcPts val="0"/>
                        </a:spcAft>
                      </a:pPr>
                      <a:r>
                        <a:rPr lang="en-US" sz="1000">
                          <a:effectLst/>
                        </a:rPr>
                        <a:t>Cognitive impairment</a:t>
                      </a:r>
                      <a:endParaRPr lang="en-US" sz="1100">
                        <a:effectLst/>
                        <a:latin typeface="Times New Roman"/>
                        <a:ea typeface="Batang"/>
                      </a:endParaRPr>
                    </a:p>
                  </a:txBody>
                  <a:tcPr marL="63153" marR="63153"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000">
                          <a:effectLst/>
                        </a:rPr>
                        <a:t>2.817***</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(0.161)</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16.73</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a:txBody>
                    <a:bodyPr/>
                    <a:lstStyle/>
                    <a:p>
                      <a:pPr marL="0" marR="0">
                        <a:spcBef>
                          <a:spcPts val="0"/>
                        </a:spcBef>
                        <a:spcAft>
                          <a:spcPts val="0"/>
                        </a:spcAft>
                      </a:pPr>
                      <a:r>
                        <a:rPr lang="en-US" sz="1000">
                          <a:effectLst/>
                        </a:rPr>
                        <a:t>Time</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0.541***</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(0.060)</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1.72</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3">
                  <a:txBody>
                    <a:bodyPr/>
                    <a:lstStyle/>
                    <a:p>
                      <a:pPr marL="0" marR="0">
                        <a:spcBef>
                          <a:spcPts val="0"/>
                        </a:spcBef>
                        <a:spcAft>
                          <a:spcPts val="0"/>
                        </a:spcAft>
                      </a:pPr>
                      <a:r>
                        <a:rPr lang="en-US" sz="1000">
                          <a:effectLst/>
                        </a:rPr>
                        <a:t>Cog impairment X Time</a:t>
                      </a:r>
                      <a:endParaRPr lang="en-US" sz="1100">
                        <a:effectLst/>
                        <a:latin typeface="Times New Roman"/>
                        <a:ea typeface="Batang"/>
                      </a:endParaRPr>
                    </a:p>
                  </a:txBody>
                  <a:tcPr marL="63153" marR="63153"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000">
                          <a:effectLst/>
                        </a:rPr>
                        <a:t>-0.188***</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(0.046)</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0.83</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a:txBody>
                    <a:bodyPr/>
                    <a:lstStyle/>
                    <a:p>
                      <a:pPr marL="0" marR="0">
                        <a:spcBef>
                          <a:spcPts val="0"/>
                        </a:spcBef>
                        <a:spcAft>
                          <a:spcPts val="0"/>
                        </a:spcAft>
                      </a:pPr>
                      <a:r>
                        <a:rPr lang="en-US" sz="1000">
                          <a:effectLst/>
                        </a:rPr>
                        <a:t>Intercept</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dirty="0">
                          <a:effectLst/>
                        </a:rPr>
                        <a:t>-4.555***</a:t>
                      </a:r>
                      <a:endParaRPr lang="en-US" sz="1100" dirty="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(0.144)</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3">
                  <a:txBody>
                    <a:bodyPr/>
                    <a:lstStyle/>
                    <a:p>
                      <a:pPr marL="0" marR="0">
                        <a:spcBef>
                          <a:spcPts val="0"/>
                        </a:spcBef>
                        <a:spcAft>
                          <a:spcPts val="0"/>
                        </a:spcAft>
                      </a:pPr>
                      <a:r>
                        <a:rPr lang="en-US" sz="1000">
                          <a:effectLst/>
                        </a:rPr>
                        <a:t>Random components</a:t>
                      </a:r>
                      <a:endParaRPr lang="en-US" sz="1100">
                        <a:effectLst/>
                        <a:latin typeface="Times New Roman"/>
                        <a:ea typeface="Batang"/>
                      </a:endParaRPr>
                    </a:p>
                  </a:txBody>
                  <a:tcPr marL="63153" marR="63153" marT="0" marB="0" anchor="b"/>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2">
                  <a:txBody>
                    <a:bodyPr/>
                    <a:lstStyle/>
                    <a:p>
                      <a:pPr marL="0" marR="0">
                        <a:spcBef>
                          <a:spcPts val="0"/>
                        </a:spcBef>
                        <a:spcAft>
                          <a:spcPts val="0"/>
                        </a:spcAft>
                      </a:pPr>
                      <a:r>
                        <a:rPr lang="en-US" sz="1000">
                          <a:effectLst/>
                        </a:rPr>
                        <a:t>Slope variance</a:t>
                      </a:r>
                      <a:endParaRPr lang="en-US" sz="1100">
                        <a:effectLst/>
                        <a:latin typeface="Times New Roman"/>
                        <a:ea typeface="Batang"/>
                      </a:endParaRPr>
                    </a:p>
                  </a:txBody>
                  <a:tcPr marL="63153" marR="63153" marT="0" marB="0" anchor="b"/>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0.102</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(0.0187)</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2">
                  <a:txBody>
                    <a:bodyPr/>
                    <a:lstStyle/>
                    <a:p>
                      <a:pPr marL="0" marR="0">
                        <a:spcBef>
                          <a:spcPts val="0"/>
                        </a:spcBef>
                        <a:spcAft>
                          <a:spcPts val="0"/>
                        </a:spcAft>
                      </a:pPr>
                      <a:r>
                        <a:rPr lang="en-US" sz="1000">
                          <a:effectLst/>
                        </a:rPr>
                        <a:t>Intercept variance</a:t>
                      </a:r>
                      <a:endParaRPr lang="en-US" sz="1100">
                        <a:effectLst/>
                        <a:latin typeface="Times New Roman"/>
                        <a:ea typeface="Batang"/>
                      </a:endParaRPr>
                    </a:p>
                  </a:txBody>
                  <a:tcPr marL="63153" marR="63153" marT="0" marB="0" anchor="b"/>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7.562</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(0.679)</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2">
                  <a:txBody>
                    <a:bodyPr/>
                    <a:lstStyle/>
                    <a:p>
                      <a:pPr marL="0" marR="0">
                        <a:spcBef>
                          <a:spcPts val="0"/>
                        </a:spcBef>
                        <a:spcAft>
                          <a:spcPts val="0"/>
                        </a:spcAft>
                      </a:pPr>
                      <a:r>
                        <a:rPr lang="en-US" sz="1000">
                          <a:effectLst/>
                        </a:rPr>
                        <a:t>Covariance</a:t>
                      </a:r>
                      <a:endParaRPr lang="en-US" sz="1100">
                        <a:effectLst/>
                        <a:latin typeface="Times New Roman"/>
                        <a:ea typeface="Batang"/>
                      </a:endParaRPr>
                    </a:p>
                  </a:txBody>
                  <a:tcPr marL="63153" marR="63153" marT="0" marB="0" anchor="b"/>
                </a:tc>
                <a:tc hMerge="1">
                  <a:txBody>
                    <a:bodyPr/>
                    <a:lstStyle/>
                    <a:p>
                      <a:endParaRPr lang="en-US"/>
                    </a:p>
                  </a:txBody>
                  <a:tcPr/>
                </a:tc>
                <a:tc>
                  <a:txBody>
                    <a:bodyPr/>
                    <a:lstStyle/>
                    <a:p>
                      <a:pPr marL="0" marR="0">
                        <a:spcBef>
                          <a:spcPts val="0"/>
                        </a:spcBef>
                        <a:spcAft>
                          <a:spcPts val="0"/>
                        </a:spcAft>
                      </a:pPr>
                      <a:r>
                        <a:rPr lang="en-US" sz="10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-0.487</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(0.115)</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0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0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0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000">
                          <a:effectLst/>
                        </a:rPr>
                        <a:t> </a:t>
                      </a:r>
                      <a:endParaRPr lang="en-US" sz="1100">
                        <a:effectLst/>
                        <a:latin typeface="Times New Roman"/>
                        <a:ea typeface="Batang"/>
                      </a:endParaRPr>
                    </a:p>
                  </a:txBody>
                  <a:tcPr marL="63153" marR="63153" marT="0" marB="0" anchor="b"/>
                </a:tc>
              </a:tr>
              <a:tr h="477155">
                <a:tc>
                  <a:txBody>
                    <a:bodyPr/>
                    <a:lstStyle/>
                    <a:p>
                      <a:pPr marL="0" marR="0">
                        <a:spcBef>
                          <a:spcPts val="0"/>
                        </a:spcBef>
                        <a:spcAft>
                          <a:spcPts val="0"/>
                        </a:spcAft>
                      </a:pPr>
                      <a:r>
                        <a:rPr lang="en-US" sz="1100">
                          <a:effectLst/>
                        </a:rPr>
                        <a:t> </a:t>
                      </a:r>
                    </a:p>
                    <a:p>
                      <a:pPr marL="0" marR="0">
                        <a:spcBef>
                          <a:spcPts val="0"/>
                        </a:spcBef>
                        <a:spcAft>
                          <a:spcPts val="0"/>
                        </a:spcAft>
                      </a:pPr>
                      <a:r>
                        <a:rPr lang="en-US" sz="1000">
                          <a:effectLst/>
                        </a:rPr>
                        <a:t>Summary Statistics</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322781">
                <a:tc>
                  <a:txBody>
                    <a:bodyPr/>
                    <a:lstStyle/>
                    <a:p>
                      <a:pPr marL="0" marR="0">
                        <a:spcBef>
                          <a:spcPts val="0"/>
                        </a:spcBef>
                        <a:spcAft>
                          <a:spcPts val="0"/>
                        </a:spcAft>
                      </a:pPr>
                      <a:r>
                        <a:rPr lang="en-US" sz="1100">
                          <a:effectLst/>
                        </a:rPr>
                        <a:t> </a:t>
                      </a:r>
                    </a:p>
                    <a:p>
                      <a:pPr marL="0" marR="0">
                        <a:spcBef>
                          <a:spcPts val="0"/>
                        </a:spcBef>
                        <a:spcAft>
                          <a:spcPts val="0"/>
                        </a:spcAft>
                      </a:pPr>
                      <a:r>
                        <a:rPr lang="en-US" sz="1000">
                          <a:effectLst/>
                        </a:rPr>
                        <a:t>N</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15016</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a:txBody>
                    <a:bodyPr/>
                    <a:lstStyle/>
                    <a:p>
                      <a:pPr marL="0" marR="0">
                        <a:spcBef>
                          <a:spcPts val="0"/>
                        </a:spcBef>
                        <a:spcAft>
                          <a:spcPts val="0"/>
                        </a:spcAft>
                      </a:pPr>
                      <a:r>
                        <a:rPr lang="en-US" sz="1000">
                          <a:effectLst/>
                        </a:rPr>
                        <a:t>Chi square</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434.050</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a:txBody>
                    <a:bodyPr/>
                    <a:lstStyle/>
                    <a:p>
                      <a:pPr marL="0" marR="0">
                        <a:spcBef>
                          <a:spcPts val="0"/>
                        </a:spcBef>
                        <a:spcAft>
                          <a:spcPts val="0"/>
                        </a:spcAft>
                      </a:pPr>
                      <a:r>
                        <a:rPr lang="en-US" sz="1000">
                          <a:effectLst/>
                        </a:rPr>
                        <a:t>Log likelihood</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000">
                          <a:effectLst/>
                        </a:rPr>
                        <a:t>-8346.699</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lgn="ctr">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175424">
                <a:tc gridSpan="4">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r>
              <a:tr h="477155">
                <a:tc gridSpan="4">
                  <a:txBody>
                    <a:bodyPr/>
                    <a:lstStyle/>
                    <a:p>
                      <a:pPr marL="0" marR="0">
                        <a:spcBef>
                          <a:spcPts val="0"/>
                        </a:spcBef>
                        <a:spcAft>
                          <a:spcPts val="0"/>
                        </a:spcAft>
                      </a:pPr>
                      <a:r>
                        <a:rPr lang="en-US" sz="1000">
                          <a:effectLst/>
                        </a:rPr>
                        <a:t>Note: Standard errors in parentheses </a:t>
                      </a:r>
                      <a:endParaRPr lang="en-US" sz="1100">
                        <a:effectLst/>
                      </a:endParaRPr>
                    </a:p>
                    <a:p>
                      <a:pPr marL="0" marR="0">
                        <a:spcBef>
                          <a:spcPts val="0"/>
                        </a:spcBef>
                        <a:spcAft>
                          <a:spcPts val="0"/>
                        </a:spcAft>
                      </a:pPr>
                      <a:r>
                        <a:rPr lang="en-US" sz="1000" baseline="30000">
                          <a:effectLst/>
                        </a:rPr>
                        <a:t>*</a:t>
                      </a:r>
                      <a:r>
                        <a:rPr lang="en-US" sz="1000">
                          <a:effectLst/>
                        </a:rPr>
                        <a:t> p&lt; .05  </a:t>
                      </a:r>
                      <a:r>
                        <a:rPr lang="en-US" sz="1000" baseline="30000">
                          <a:effectLst/>
                        </a:rPr>
                        <a:t>**</a:t>
                      </a:r>
                      <a:r>
                        <a:rPr lang="en-US" sz="1000">
                          <a:effectLst/>
                        </a:rPr>
                        <a:t>p&lt;.01  </a:t>
                      </a:r>
                      <a:r>
                        <a:rPr lang="en-US" sz="1000" baseline="30000">
                          <a:effectLst/>
                        </a:rPr>
                        <a:t>***</a:t>
                      </a:r>
                      <a:r>
                        <a:rPr lang="en-US" sz="1000">
                          <a:effectLst/>
                        </a:rPr>
                        <a:t> p&lt;.001 </a:t>
                      </a:r>
                      <a:endParaRPr lang="en-US" sz="1100">
                        <a:effectLst/>
                      </a:endParaRPr>
                    </a:p>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a:effectLst/>
                        </a:rPr>
                        <a:t> </a:t>
                      </a:r>
                      <a:endParaRPr lang="en-US" sz="1100">
                        <a:effectLst/>
                        <a:latin typeface="Times New Roman"/>
                        <a:ea typeface="Batang"/>
                      </a:endParaRPr>
                    </a:p>
                  </a:txBody>
                  <a:tcPr marL="63153" marR="63153" marT="0" marB="0" anchor="b"/>
                </a:tc>
                <a:tc>
                  <a:txBody>
                    <a:bodyPr/>
                    <a:lstStyle/>
                    <a:p>
                      <a:pPr marL="0" marR="0">
                        <a:spcBef>
                          <a:spcPts val="0"/>
                        </a:spcBef>
                        <a:spcAft>
                          <a:spcPts val="0"/>
                        </a:spcAft>
                      </a:pPr>
                      <a:r>
                        <a:rPr lang="en-US" sz="1100" dirty="0">
                          <a:effectLst/>
                        </a:rPr>
                        <a:t> </a:t>
                      </a:r>
                      <a:endParaRPr lang="en-US" sz="1100" dirty="0">
                        <a:effectLst/>
                        <a:latin typeface="Times New Roman"/>
                        <a:ea typeface="Batang"/>
                      </a:endParaRPr>
                    </a:p>
                  </a:txBody>
                  <a:tcPr marL="63153" marR="63153" marT="0" marB="0" anchor="b"/>
                </a:tc>
              </a:tr>
            </a:tbl>
          </a:graphicData>
        </a:graphic>
      </p:graphicFrame>
      <p:sp>
        <p:nvSpPr>
          <p:cNvPr id="6" name="Oval 5"/>
          <p:cNvSpPr/>
          <p:nvPr/>
        </p:nvSpPr>
        <p:spPr>
          <a:xfrm>
            <a:off x="4283968" y="3284984"/>
            <a:ext cx="936104" cy="1440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84168" y="3284984"/>
            <a:ext cx="936104" cy="1440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43656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55" y="1268760"/>
            <a:ext cx="9144000" cy="609600"/>
          </a:xfrm>
        </p:spPr>
        <p:txBody>
          <a:bodyPr/>
          <a:lstStyle/>
          <a:p>
            <a:r>
              <a:rPr lang="en-US" sz="1800" dirty="0" smtClean="0"/>
              <a:t>Fake example - </a:t>
            </a:r>
            <a:r>
              <a:rPr lang="en-US" sz="1800" dirty="0"/>
              <a:t>Graphs of </a:t>
            </a:r>
            <a:r>
              <a:rPr lang="en-US" sz="1800" dirty="0" smtClean="0"/>
              <a:t>generated count variables with gender </a:t>
            </a:r>
            <a:r>
              <a:rPr lang="en-US" sz="1800" dirty="0"/>
              <a:t>differences in slope.</a:t>
            </a:r>
            <a:r>
              <a:rPr lang="en-US" sz="3600" dirty="0"/>
              <a:t/>
            </a:r>
            <a:br>
              <a:rPr lang="en-US" sz="3600" dirty="0"/>
            </a:b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smtClean="0">
                <a:solidFill>
                  <a:srgbClr val="FF0000"/>
                </a:solidFill>
                <a:cs typeface="Arial" pitchFamily="34" charset="0"/>
              </a:rPr>
              <a:t>Examples</a:t>
            </a:r>
            <a:endParaRPr lang="en-US" sz="1100" dirty="0">
              <a:solidFill>
                <a:srgbClr val="FF0000"/>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Fake example</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pic>
        <p:nvPicPr>
          <p:cNvPr id="3078" name="Picture 0" descr="Description: Graph1_mean4.e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872" y="1617335"/>
            <a:ext cx="2990850" cy="21907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7" name="Picture 7" descr="Description: Graph2_mean5.e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994292" y="1609666"/>
            <a:ext cx="3000375" cy="2181225"/>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2" descr="Description: Graph3_mean6.e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109198" y="1600141"/>
            <a:ext cx="3000375" cy="21907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8"/>
          <p:cNvSpPr>
            <a:spLocks noChangeArrowheads="1"/>
          </p:cNvSpPr>
          <p:nvPr/>
        </p:nvSpPr>
        <p:spPr bwMode="auto">
          <a:xfrm>
            <a:off x="0" y="135731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3083" name="Picture 3" descr="Description: hist1_mean4.emf"/>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8100" y="4138183"/>
            <a:ext cx="2962275" cy="2171700"/>
          </a:xfrm>
          <a:prstGeom prst="rect">
            <a:avLst/>
          </a:prstGeom>
          <a:noFill/>
          <a:extLst>
            <a:ext uri="{909E8E84-426E-40DD-AFC4-6F175D3DCCD1}">
              <a14:hiddenFill xmlns:a14="http://schemas.microsoft.com/office/drawing/2010/main" xmlns="">
                <a:solidFill>
                  <a:srgbClr val="FFFFFF"/>
                </a:solidFill>
              </a14:hiddenFill>
            </a:ext>
          </a:extLst>
        </p:spPr>
      </p:pic>
      <p:pic>
        <p:nvPicPr>
          <p:cNvPr id="3082" name="Picture 4" descr="Description: hist2_mean5.em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071812" y="4138183"/>
            <a:ext cx="3000375" cy="2190750"/>
          </a:xfrm>
          <a:prstGeom prst="rect">
            <a:avLst/>
          </a:prstGeom>
          <a:noFill/>
          <a:extLst>
            <a:ext uri="{909E8E84-426E-40DD-AFC4-6F175D3DCCD1}">
              <a14:hiddenFill xmlns:a14="http://schemas.microsoft.com/office/drawing/2010/main" xmlns="">
                <a:solidFill>
                  <a:srgbClr val="FFFFFF"/>
                </a:solidFill>
              </a14:hiddenFill>
            </a:ext>
          </a:extLst>
        </p:spPr>
      </p:pic>
      <p:pic>
        <p:nvPicPr>
          <p:cNvPr id="3081" name="Picture 5" descr="Description: hist3_mean6.emf"/>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096882" y="4138183"/>
            <a:ext cx="3000375" cy="219075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3"/>
          <p:cNvSpPr>
            <a:spLocks noChangeArrowheads="1"/>
          </p:cNvSpPr>
          <p:nvPr/>
        </p:nvSpPr>
        <p:spPr bwMode="auto">
          <a:xfrm>
            <a:off x="0" y="70104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xmlns="" val="2433423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55" y="1268760"/>
            <a:ext cx="9144000" cy="609600"/>
          </a:xfrm>
        </p:spPr>
        <p:txBody>
          <a:bodyPr/>
          <a:lstStyle/>
          <a:p>
            <a:r>
              <a:rPr lang="en-US" sz="1800" dirty="0" smtClean="0"/>
              <a:t>Fake example - </a:t>
            </a:r>
            <a:r>
              <a:rPr lang="en-US" sz="1800" dirty="0"/>
              <a:t>Graphs of </a:t>
            </a:r>
            <a:r>
              <a:rPr lang="en-US" sz="1800" dirty="0" smtClean="0"/>
              <a:t>generated count variables with gender </a:t>
            </a:r>
            <a:r>
              <a:rPr lang="en-US" sz="1800" dirty="0"/>
              <a:t>differences in slope.</a:t>
            </a:r>
            <a:r>
              <a:rPr lang="en-US" sz="3600" dirty="0"/>
              <a:t/>
            </a:r>
            <a:br>
              <a:rPr lang="en-US" sz="3600" dirty="0"/>
            </a:br>
            <a:endParaRPr lang="en-US" sz="3600" dirty="0"/>
          </a:p>
        </p:txBody>
      </p:sp>
      <p:sp>
        <p:nvSpPr>
          <p:cNvPr id="3" name="Rectangle 2"/>
          <p:cNvSpPr/>
          <p:nvPr/>
        </p:nvSpPr>
        <p:spPr>
          <a:xfrm>
            <a:off x="98884" y="0"/>
            <a:ext cx="4473116" cy="769441"/>
          </a:xfrm>
          <a:prstGeom prst="rect">
            <a:avLst/>
          </a:prstGeom>
        </p:spPr>
        <p:txBody>
          <a:bodyPr wrap="square">
            <a:spAutoFit/>
          </a:bodyPr>
          <a:lstStyle/>
          <a:p>
            <a:pPr algn="r" fontAlgn="auto">
              <a:spcAft>
                <a:spcPts val="0"/>
              </a:spcAft>
              <a:buFont typeface="Arial" pitchFamily="34" charset="0"/>
              <a:buNone/>
              <a:defRPr/>
            </a:pPr>
            <a:r>
              <a:rPr lang="en-US" sz="1100" dirty="0">
                <a:solidFill>
                  <a:schemeClr val="bg1"/>
                </a:solidFill>
                <a:cs typeface="Arial" pitchFamily="34" charset="0"/>
              </a:rPr>
              <a:t>Introduction</a:t>
            </a:r>
          </a:p>
          <a:p>
            <a:pPr algn="r" fontAlgn="auto">
              <a:spcAft>
                <a:spcPts val="0"/>
              </a:spcAft>
              <a:buFont typeface="Arial" pitchFamily="34" charset="0"/>
              <a:buNone/>
              <a:defRPr/>
            </a:pPr>
            <a:r>
              <a:rPr lang="en-US" sz="1100" dirty="0" smtClean="0">
                <a:solidFill>
                  <a:srgbClr val="FF0000"/>
                </a:solidFill>
                <a:cs typeface="Arial" pitchFamily="34" charset="0"/>
              </a:rPr>
              <a:t>Examples</a:t>
            </a:r>
            <a:endParaRPr lang="en-US" sz="1100" dirty="0">
              <a:solidFill>
                <a:srgbClr val="FF0000"/>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Application</a:t>
            </a:r>
            <a:endParaRPr lang="en-US" sz="1100" dirty="0">
              <a:solidFill>
                <a:schemeClr val="bg1"/>
              </a:solidFill>
              <a:cs typeface="Arial" pitchFamily="34" charset="0"/>
            </a:endParaRPr>
          </a:p>
          <a:p>
            <a:pPr algn="r" fontAlgn="auto">
              <a:spcAft>
                <a:spcPts val="0"/>
              </a:spcAft>
              <a:buFont typeface="Arial" pitchFamily="34" charset="0"/>
              <a:buNone/>
              <a:defRPr/>
            </a:pPr>
            <a:r>
              <a:rPr lang="en-US" sz="1100" dirty="0" smtClean="0">
                <a:solidFill>
                  <a:schemeClr val="bg1"/>
                </a:solidFill>
                <a:cs typeface="Arial" pitchFamily="34" charset="0"/>
              </a:rPr>
              <a:t>Conclusion</a:t>
            </a:r>
            <a:endParaRPr lang="en-US" sz="1100" dirty="0">
              <a:solidFill>
                <a:schemeClr val="bg1"/>
              </a:solidFill>
              <a:cs typeface="Arial" pitchFamily="34" charset="0"/>
            </a:endParaRPr>
          </a:p>
        </p:txBody>
      </p:sp>
      <p:sp>
        <p:nvSpPr>
          <p:cNvPr id="4" name="Rectangle 3"/>
          <p:cNvSpPr/>
          <p:nvPr/>
        </p:nvSpPr>
        <p:spPr>
          <a:xfrm>
            <a:off x="4572000" y="13208"/>
            <a:ext cx="4572000" cy="261610"/>
          </a:xfrm>
          <a:prstGeom prst="rect">
            <a:avLst/>
          </a:prstGeom>
        </p:spPr>
        <p:txBody>
          <a:bodyPr>
            <a:spAutoFit/>
          </a:bodyPr>
          <a:lstStyle/>
          <a:p>
            <a:pPr>
              <a:buFont typeface="Arial" charset="0"/>
              <a:buNone/>
            </a:pPr>
            <a:r>
              <a:rPr lang="en-US" sz="1100" dirty="0" smtClean="0">
                <a:solidFill>
                  <a:srgbClr val="FF0000"/>
                </a:solidFill>
                <a:latin typeface="Helvetica" pitchFamily="28" charset="0"/>
              </a:rPr>
              <a:t>Fake example</a:t>
            </a:r>
            <a:endParaRPr lang="en-US" sz="1100" dirty="0">
              <a:solidFill>
                <a:srgbClr val="FF0000"/>
              </a:solidFill>
              <a:latin typeface="Helvetica" pitchFamily="28" charset="0"/>
            </a:endParaRPr>
          </a:p>
        </p:txBody>
      </p:sp>
      <p:sp>
        <p:nvSpPr>
          <p:cNvPr id="5" name="TextBox 4"/>
          <p:cNvSpPr txBox="1"/>
          <p:nvPr/>
        </p:nvSpPr>
        <p:spPr>
          <a:xfrm>
            <a:off x="4644008" y="6602400"/>
            <a:ext cx="4392488" cy="261610"/>
          </a:xfrm>
          <a:prstGeom prst="rect">
            <a:avLst/>
          </a:prstGeom>
          <a:noFill/>
        </p:spPr>
        <p:txBody>
          <a:bodyPr wrap="square" rtlCol="0">
            <a:spAutoFit/>
          </a:bodyPr>
          <a:lstStyle/>
          <a:p>
            <a:r>
              <a:rPr lang="en-US" sz="1100" dirty="0" smtClean="0">
                <a:solidFill>
                  <a:schemeClr val="bg1">
                    <a:lumMod val="75000"/>
                  </a:schemeClr>
                </a:solidFill>
              </a:rPr>
              <a:t>Using Margins to test for group differences in GLMMs</a:t>
            </a:r>
            <a:endParaRPr lang="en-US" sz="1100" dirty="0">
              <a:solidFill>
                <a:schemeClr val="bg1">
                  <a:lumMod val="75000"/>
                </a:schemeClr>
              </a:solidFill>
            </a:endParaRPr>
          </a:p>
        </p:txBody>
      </p:sp>
      <p:pic>
        <p:nvPicPr>
          <p:cNvPr id="3078" name="Picture 0" descr="Description: Graph1_mean4.e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639" y="1600141"/>
            <a:ext cx="2990850" cy="2190750"/>
          </a:xfrm>
          <a:prstGeom prst="rect">
            <a:avLst/>
          </a:prstGeom>
          <a:noFill/>
          <a:extLst>
            <a:ext uri="{909E8E84-426E-40DD-AFC4-6F175D3DCCD1}">
              <a14:hiddenFill xmlns:a14="http://schemas.microsoft.com/office/drawing/2010/main" xmlns="">
                <a:solidFill>
                  <a:srgbClr val="FFFFFF"/>
                </a:solidFill>
              </a14:hiddenFill>
            </a:ext>
          </a:extLst>
        </p:spPr>
      </p:pic>
      <p:pic>
        <p:nvPicPr>
          <p:cNvPr id="3077" name="Picture 7" descr="Description: Graph2_mean5.e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994292" y="1609666"/>
            <a:ext cx="3000375" cy="2181225"/>
          </a:xfrm>
          <a:prstGeom prst="rect">
            <a:avLst/>
          </a:prstGeom>
          <a:noFill/>
          <a:extLst>
            <a:ext uri="{909E8E84-426E-40DD-AFC4-6F175D3DCCD1}">
              <a14:hiddenFill xmlns:a14="http://schemas.microsoft.com/office/drawing/2010/main" xmlns="">
                <a:solidFill>
                  <a:srgbClr val="FFFFFF"/>
                </a:solidFill>
              </a14:hiddenFill>
            </a:ext>
          </a:extLst>
        </p:spPr>
      </p:pic>
      <p:pic>
        <p:nvPicPr>
          <p:cNvPr id="3076" name="Picture 2" descr="Description: Graph3_mean6.e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109198" y="1600141"/>
            <a:ext cx="3000375" cy="219075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8"/>
          <p:cNvSpPr>
            <a:spLocks noChangeArrowheads="1"/>
          </p:cNvSpPr>
          <p:nvPr/>
        </p:nvSpPr>
        <p:spPr bwMode="auto">
          <a:xfrm>
            <a:off x="0" y="135731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3"/>
          <p:cNvSpPr>
            <a:spLocks noChangeArrowheads="1"/>
          </p:cNvSpPr>
          <p:nvPr/>
        </p:nvSpPr>
        <p:spPr bwMode="auto">
          <a:xfrm>
            <a:off x="0" y="70104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extBox 5"/>
          <p:cNvSpPr txBox="1"/>
          <p:nvPr/>
        </p:nvSpPr>
        <p:spPr>
          <a:xfrm>
            <a:off x="539552" y="2276872"/>
            <a:ext cx="432048" cy="215444"/>
          </a:xfrm>
          <a:prstGeom prst="rect">
            <a:avLst/>
          </a:prstGeom>
          <a:noFill/>
        </p:spPr>
        <p:txBody>
          <a:bodyPr wrap="square" rtlCol="0">
            <a:spAutoFit/>
          </a:bodyPr>
          <a:lstStyle/>
          <a:p>
            <a:r>
              <a:rPr lang="en-US" sz="800" dirty="0" smtClean="0"/>
              <a:t>1.32</a:t>
            </a:r>
            <a:endParaRPr lang="en-US" sz="800" dirty="0"/>
          </a:p>
        </p:txBody>
      </p:sp>
      <p:sp>
        <p:nvSpPr>
          <p:cNvPr id="11" name="TextBox 10"/>
          <p:cNvSpPr txBox="1"/>
          <p:nvPr/>
        </p:nvSpPr>
        <p:spPr>
          <a:xfrm>
            <a:off x="1691680" y="2587794"/>
            <a:ext cx="504056" cy="215444"/>
          </a:xfrm>
          <a:prstGeom prst="rect">
            <a:avLst/>
          </a:prstGeom>
          <a:noFill/>
        </p:spPr>
        <p:txBody>
          <a:bodyPr wrap="square" rtlCol="0">
            <a:spAutoFit/>
          </a:bodyPr>
          <a:lstStyle/>
          <a:p>
            <a:r>
              <a:rPr lang="en-US" sz="800" dirty="0" smtClean="0"/>
              <a:t>1.40</a:t>
            </a:r>
            <a:endParaRPr lang="en-US" sz="800" dirty="0"/>
          </a:p>
        </p:txBody>
      </p:sp>
      <p:sp>
        <p:nvSpPr>
          <p:cNvPr id="12" name="TextBox 11"/>
          <p:cNvSpPr txBox="1"/>
          <p:nvPr/>
        </p:nvSpPr>
        <p:spPr>
          <a:xfrm>
            <a:off x="3550818" y="2240578"/>
            <a:ext cx="576064" cy="215444"/>
          </a:xfrm>
          <a:prstGeom prst="rect">
            <a:avLst/>
          </a:prstGeom>
          <a:noFill/>
        </p:spPr>
        <p:txBody>
          <a:bodyPr wrap="square" rtlCol="0">
            <a:spAutoFit/>
          </a:bodyPr>
          <a:lstStyle/>
          <a:p>
            <a:r>
              <a:rPr lang="en-US" sz="800" dirty="0" smtClean="0"/>
              <a:t>1.25</a:t>
            </a:r>
            <a:endParaRPr lang="en-US" sz="800" dirty="0"/>
          </a:p>
        </p:txBody>
      </p:sp>
      <p:sp>
        <p:nvSpPr>
          <p:cNvPr id="13" name="TextBox 12"/>
          <p:cNvSpPr txBox="1"/>
          <p:nvPr/>
        </p:nvSpPr>
        <p:spPr>
          <a:xfrm>
            <a:off x="5004048" y="2587794"/>
            <a:ext cx="576064" cy="215444"/>
          </a:xfrm>
          <a:prstGeom prst="rect">
            <a:avLst/>
          </a:prstGeom>
          <a:noFill/>
        </p:spPr>
        <p:txBody>
          <a:bodyPr wrap="square" rtlCol="0">
            <a:spAutoFit/>
          </a:bodyPr>
          <a:lstStyle/>
          <a:p>
            <a:r>
              <a:rPr lang="en-US" sz="800" dirty="0" smtClean="0"/>
              <a:t>1.24</a:t>
            </a:r>
            <a:endParaRPr lang="en-US" sz="800" dirty="0"/>
          </a:p>
        </p:txBody>
      </p:sp>
      <p:sp>
        <p:nvSpPr>
          <p:cNvPr id="14" name="TextBox 13"/>
          <p:cNvSpPr txBox="1"/>
          <p:nvPr/>
        </p:nvSpPr>
        <p:spPr>
          <a:xfrm>
            <a:off x="6840252" y="2132856"/>
            <a:ext cx="612068" cy="215444"/>
          </a:xfrm>
          <a:prstGeom prst="rect">
            <a:avLst/>
          </a:prstGeom>
          <a:noFill/>
        </p:spPr>
        <p:txBody>
          <a:bodyPr wrap="square" rtlCol="0">
            <a:spAutoFit/>
          </a:bodyPr>
          <a:lstStyle/>
          <a:p>
            <a:r>
              <a:rPr lang="en-US" sz="800" dirty="0" smtClean="0"/>
              <a:t>1.22</a:t>
            </a:r>
            <a:endParaRPr lang="en-US" sz="800" dirty="0"/>
          </a:p>
        </p:txBody>
      </p:sp>
      <p:sp>
        <p:nvSpPr>
          <p:cNvPr id="15" name="TextBox 14"/>
          <p:cNvSpPr txBox="1"/>
          <p:nvPr/>
        </p:nvSpPr>
        <p:spPr>
          <a:xfrm>
            <a:off x="8028384" y="2587794"/>
            <a:ext cx="576064" cy="215444"/>
          </a:xfrm>
          <a:prstGeom prst="rect">
            <a:avLst/>
          </a:prstGeom>
          <a:noFill/>
        </p:spPr>
        <p:txBody>
          <a:bodyPr wrap="square" rtlCol="0">
            <a:spAutoFit/>
          </a:bodyPr>
          <a:lstStyle/>
          <a:p>
            <a:r>
              <a:rPr lang="en-US" sz="800" dirty="0" smtClean="0"/>
              <a:t>1.17</a:t>
            </a:r>
            <a:endParaRPr lang="en-US" sz="800" dirty="0"/>
          </a:p>
        </p:txBody>
      </p:sp>
      <p:sp>
        <p:nvSpPr>
          <p:cNvPr id="16" name="TextBox 15"/>
          <p:cNvSpPr txBox="1"/>
          <p:nvPr/>
        </p:nvSpPr>
        <p:spPr>
          <a:xfrm>
            <a:off x="323528" y="4148823"/>
            <a:ext cx="2448272" cy="646331"/>
          </a:xfrm>
          <a:prstGeom prst="rect">
            <a:avLst/>
          </a:prstGeom>
          <a:noFill/>
        </p:spPr>
        <p:txBody>
          <a:bodyPr wrap="square" rtlCol="0">
            <a:spAutoFit/>
          </a:bodyPr>
          <a:lstStyle/>
          <a:p>
            <a:r>
              <a:rPr lang="en-US" dirty="0" smtClean="0"/>
              <a:t>Ratio Female/Male = 1.32/1.40=.93</a:t>
            </a:r>
            <a:endParaRPr lang="en-US" dirty="0"/>
          </a:p>
        </p:txBody>
      </p:sp>
      <p:sp>
        <p:nvSpPr>
          <p:cNvPr id="23" name="TextBox 22"/>
          <p:cNvSpPr txBox="1"/>
          <p:nvPr/>
        </p:nvSpPr>
        <p:spPr>
          <a:xfrm>
            <a:off x="3419872" y="4148824"/>
            <a:ext cx="2448272" cy="646331"/>
          </a:xfrm>
          <a:prstGeom prst="rect">
            <a:avLst/>
          </a:prstGeom>
          <a:noFill/>
        </p:spPr>
        <p:txBody>
          <a:bodyPr wrap="square" rtlCol="0">
            <a:spAutoFit/>
          </a:bodyPr>
          <a:lstStyle/>
          <a:p>
            <a:r>
              <a:rPr lang="en-US" dirty="0" smtClean="0"/>
              <a:t>Ratio Female/Male = 1.25/1.24=1.01</a:t>
            </a:r>
            <a:endParaRPr lang="en-US" dirty="0"/>
          </a:p>
        </p:txBody>
      </p:sp>
      <p:sp>
        <p:nvSpPr>
          <p:cNvPr id="24" name="TextBox 23"/>
          <p:cNvSpPr txBox="1"/>
          <p:nvPr/>
        </p:nvSpPr>
        <p:spPr>
          <a:xfrm>
            <a:off x="6385249" y="4148825"/>
            <a:ext cx="2448272" cy="646331"/>
          </a:xfrm>
          <a:prstGeom prst="rect">
            <a:avLst/>
          </a:prstGeom>
          <a:noFill/>
        </p:spPr>
        <p:txBody>
          <a:bodyPr wrap="square" rtlCol="0">
            <a:spAutoFit/>
          </a:bodyPr>
          <a:lstStyle/>
          <a:p>
            <a:r>
              <a:rPr lang="en-US" dirty="0" smtClean="0"/>
              <a:t>Ratio Female/Male = 1.22/1.17=1.03</a:t>
            </a:r>
            <a:endParaRPr lang="en-US" dirty="0"/>
          </a:p>
        </p:txBody>
      </p:sp>
    </p:spTree>
    <p:extLst>
      <p:ext uri="{BB962C8B-B14F-4D97-AF65-F5344CB8AC3E}">
        <p14:creationId xmlns:p14="http://schemas.microsoft.com/office/powerpoint/2010/main" xmlns="" val="1487924557"/>
      </p:ext>
    </p:extLst>
  </p:cSld>
  <p:clrMapOvr>
    <a:masterClrMapping/>
  </p:clrMapOvr>
</p:sld>
</file>

<file path=ppt/theme/theme1.xml><?xml version="1.0" encoding="utf-8"?>
<a:theme xmlns:a="http://schemas.openxmlformats.org/drawingml/2006/main" name="Mustillo stata conference 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Mustillo stata conference 2011</Template>
  <TotalTime>53</TotalTime>
  <Words>1651</Words>
  <Application>Microsoft Office PowerPoint</Application>
  <PresentationFormat>On-screen Show (4:3)</PresentationFormat>
  <Paragraphs>648</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Mustillo stata conference 2011</vt:lpstr>
      <vt:lpstr>Equation</vt:lpstr>
      <vt:lpstr>Using margins to test for group differences in generalized linear mixed models</vt:lpstr>
      <vt:lpstr>The problem</vt:lpstr>
      <vt:lpstr>Testing for group differences</vt:lpstr>
      <vt:lpstr>Interpreting interactions in nonlinear models</vt:lpstr>
      <vt:lpstr>Longitudinal models</vt:lpstr>
      <vt:lpstr>Real example</vt:lpstr>
      <vt:lpstr>Results from –xtmepoisson-</vt:lpstr>
      <vt:lpstr>Fake example - Graphs of generated count variables with gender differences in slope. </vt:lpstr>
      <vt:lpstr>Fake example - Graphs of generated count variables with gender differences in slope. </vt:lpstr>
      <vt:lpstr>Slide 10</vt:lpstr>
      <vt:lpstr>Using –margins- to assess the group difference</vt:lpstr>
      <vt:lpstr>Using –margins- to assess the group difference</vt:lpstr>
      <vt:lpstr>Slide 13</vt:lpstr>
      <vt:lpstr>Table 4. Using –margins- following –xtmepoisson- to test for group differences in slope in the original example</vt:lpstr>
      <vt:lpstr>Table 5. Using –margins- following –xtmepoisson- to test for group differences in slope in the original example with additional covariates and an additional interaction </vt:lpstr>
      <vt:lpstr>Summary</vt:lpstr>
    </vt:vector>
  </TitlesOfParts>
  <Company>Consumer and Family Sciences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margins to test for group differences in generalized linear mixed models</dc:title>
  <dc:creator>Sarah</dc:creator>
  <cp:lastModifiedBy>Sarah</cp:lastModifiedBy>
  <cp:revision>3</cp:revision>
  <dcterms:created xsi:type="dcterms:W3CDTF">2011-07-14T01:55:23Z</dcterms:created>
  <dcterms:modified xsi:type="dcterms:W3CDTF">2011-07-14T02:48:53Z</dcterms:modified>
</cp:coreProperties>
</file>