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1" r:id="rId5"/>
    <p:sldId id="257" r:id="rId6"/>
    <p:sldId id="260" r:id="rId7"/>
    <p:sldId id="262" r:id="rId8"/>
    <p:sldId id="263" r:id="rId9"/>
    <p:sldId id="264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10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36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1976B9-A3E7-4546-AC24-651DC8720C88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34DF00-FC90-4880-B1DE-2FB9EC64DF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72DBD-BF6C-4F38-B397-ACC5114B9A3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72DBD-BF6C-4F38-B397-ACC5114B9A3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A1F2-6E34-454F-B653-9C44A0180091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3E416-9510-4E82-B32F-E2A65ABE8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A1F2-6E34-454F-B653-9C44A0180091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3E416-9510-4E82-B32F-E2A65ABE8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A1F2-6E34-454F-B653-9C44A0180091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3E416-9510-4E82-B32F-E2A65ABE8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>
            <a:lvl1pPr>
              <a:buClr>
                <a:srgbClr val="89DE22"/>
              </a:buClr>
              <a:buFont typeface="Wingdings 2" pitchFamily="18" charset="2"/>
              <a:buChar char="¢"/>
              <a:defRPr/>
            </a:lvl1pPr>
            <a:lvl2pPr>
              <a:buClr>
                <a:srgbClr val="89DE22"/>
              </a:buClr>
              <a:buFont typeface="Wingdings 2" pitchFamily="18" charset="2"/>
              <a:buChar char=""/>
              <a:defRPr/>
            </a:lvl2pPr>
            <a:lvl3pPr>
              <a:buClr>
                <a:srgbClr val="89DE22"/>
              </a:buClr>
              <a:buFont typeface="Wingdings 2" pitchFamily="18" charset="2"/>
              <a:buChar char=""/>
              <a:defRPr/>
            </a:lvl3pPr>
            <a:lvl4pPr>
              <a:buClr>
                <a:srgbClr val="89DE22"/>
              </a:buClr>
              <a:buFont typeface="Wingdings 2" pitchFamily="18" charset="2"/>
              <a:buChar char=""/>
              <a:defRPr/>
            </a:lvl4pPr>
            <a:lvl5pPr>
              <a:buClr>
                <a:srgbClr val="89DE22"/>
              </a:buClr>
              <a:buFont typeface="Wingdings 2" pitchFamily="18" charset="2"/>
              <a:buChar char=""/>
              <a:defRPr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rgbClr val="00800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DC12-4383-4FAC-AF67-58EE9F7EC55E}" type="datetimeFigureOut">
              <a:rPr lang="en-US" smtClean="0"/>
              <a:pPr/>
              <a:t>6/30/2011</a:t>
            </a:fld>
            <a:endParaRPr lang="en-US" dirty="0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0132D-0E27-4CBA-B251-E7717C6A11EC}" type="slidenum">
              <a:rPr lang="es-CL" smtClean="0">
                <a:solidFill>
                  <a:schemeClr val="bg1"/>
                </a:solidFill>
              </a:rPr>
              <a:pPr/>
              <a:t>‹#›</a:t>
            </a:fld>
            <a:endParaRPr lang="es-CL" dirty="0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fld id="{848BD5C8-46AE-4846-A08E-D0AB006DC9DA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dirty="0"/>
          </a:p>
        </p:txBody>
      </p:sp>
      <p:sp>
        <p:nvSpPr>
          <p:cNvPr id="13" name="1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A1F2-6E34-454F-B653-9C44A0180091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3E416-9510-4E82-B32F-E2A65ABE8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A1F2-6E34-454F-B653-9C44A0180091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3E416-9510-4E82-B32F-E2A65ABE8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A1F2-6E34-454F-B653-9C44A0180091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3E416-9510-4E82-B32F-E2A65ABE8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A1F2-6E34-454F-B653-9C44A0180091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3E416-9510-4E82-B32F-E2A65ABE8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A1F2-6E34-454F-B653-9C44A0180091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3E416-9510-4E82-B32F-E2A65ABE8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A1F2-6E34-454F-B653-9C44A0180091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3E416-9510-4E82-B32F-E2A65ABE8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A1F2-6E34-454F-B653-9C44A0180091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3E416-9510-4E82-B32F-E2A65ABE8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A1F2-6E34-454F-B653-9C44A0180091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3E416-9510-4E82-B32F-E2A65ABE8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BA1F2-6E34-454F-B653-9C44A0180091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3E416-9510-4E82-B32F-E2A65ABE8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Stata</a:t>
            </a:r>
            <a:r>
              <a:rPr lang="en-US" dirty="0" smtClean="0"/>
              <a:t> as a Data Entry Management Tool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Ryan Knight</a:t>
            </a:r>
          </a:p>
          <a:p>
            <a:r>
              <a:rPr lang="en-US" dirty="0" smtClean="0"/>
              <a:t>Innovations for Poverty Action</a:t>
            </a:r>
          </a:p>
          <a:p>
            <a:r>
              <a:rPr lang="en-US" dirty="0" err="1" smtClean="0"/>
              <a:t>Stata</a:t>
            </a:r>
            <a:r>
              <a:rPr lang="en-US" dirty="0" smtClean="0"/>
              <a:t> Conference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whole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* Load the data</a:t>
            </a:r>
          </a:p>
          <a:p>
            <a:pPr>
              <a:buNone/>
            </a:pPr>
            <a:r>
              <a:rPr lang="en-US" dirty="0" err="1" smtClean="0"/>
              <a:t>insheet</a:t>
            </a:r>
            <a:r>
              <a:rPr lang="en-US" dirty="0" smtClean="0"/>
              <a:t> </a:t>
            </a:r>
            <a:r>
              <a:rPr lang="en-US" dirty="0" smtClean="0"/>
              <a:t>using "raw first entry.csv"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save "first entry.dta", replace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insheet</a:t>
            </a:r>
            <a:r>
              <a:rPr lang="en-US" dirty="0" smtClean="0"/>
              <a:t> using "raw second entry.csv" , clear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save "second entry.dta" , replace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 compare the files</a:t>
            </a:r>
          </a:p>
          <a:p>
            <a:pPr>
              <a:buNone/>
            </a:pPr>
            <a:r>
              <a:rPr lang="en-US" dirty="0" err="1" smtClean="0"/>
              <a:t>cfout</a:t>
            </a:r>
            <a:r>
              <a:rPr lang="en-US" dirty="0" smtClean="0"/>
              <a:t> region-</a:t>
            </a:r>
            <a:r>
              <a:rPr lang="en-US" dirty="0" err="1" smtClean="0"/>
              <a:t>no_good_at_all</a:t>
            </a:r>
            <a:r>
              <a:rPr lang="en-US" dirty="0" smtClean="0"/>
              <a:t> using "first entry.dta" , id(</a:t>
            </a:r>
            <a:r>
              <a:rPr lang="en-US" dirty="0" err="1" smtClean="0"/>
              <a:t>uniqueid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 Make replacements using corrected data</a:t>
            </a:r>
          </a:p>
          <a:p>
            <a:pPr>
              <a:buNone/>
            </a:pPr>
            <a:r>
              <a:rPr lang="en-US" dirty="0" err="1" smtClean="0"/>
              <a:t>readreplace</a:t>
            </a:r>
            <a:r>
              <a:rPr lang="en-US" dirty="0" smtClean="0"/>
              <a:t> using "corrected values.csv", id(</a:t>
            </a:r>
            <a:r>
              <a:rPr lang="en-US" dirty="0" err="1" smtClean="0"/>
              <a:t>uniqueid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Useful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/>
              <a:t>m</a:t>
            </a:r>
            <a:r>
              <a:rPr lang="en-US" b="1" dirty="0" err="1" smtClean="0"/>
              <a:t>ergeall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smtClean="0"/>
              <a:t>merges all of the files in a folder, checking for string/numeric differences and duplicate IDs before </a:t>
            </a:r>
            <a:r>
              <a:rPr lang="en-US" dirty="0" smtClean="0"/>
              <a:t>merging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err="1"/>
              <a:t>c</a:t>
            </a:r>
            <a:r>
              <a:rPr lang="en-US" b="1" dirty="0" err="1" smtClean="0"/>
              <a:t>fby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smtClean="0"/>
              <a:t>calculates the number of discrepancies “by” a variable. Useful </a:t>
            </a:r>
            <a:r>
              <a:rPr lang="en-US" dirty="0" smtClean="0"/>
              <a:t>for calculating error rates.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Use </a:t>
            </a:r>
            <a:r>
              <a:rPr lang="en-US" dirty="0" err="1" smtClean="0"/>
              <a:t>Stata</a:t>
            </a:r>
            <a:r>
              <a:rPr lang="en-US" dirty="0" smtClean="0"/>
              <a:t> for Reconciliations Instead of Data Entry Software?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Choose the best data </a:t>
            </a:r>
            <a:r>
              <a:rPr lang="en-US" sz="3200" dirty="0" smtClean="0"/>
              <a:t>entry best software for each </a:t>
            </a:r>
            <a:r>
              <a:rPr lang="en-US" sz="3200" dirty="0" smtClean="0"/>
              <a:t>project</a:t>
            </a:r>
            <a:endParaRPr lang="en-US" sz="3200" dirty="0" smtClean="0"/>
          </a:p>
          <a:p>
            <a:r>
              <a:rPr lang="en-US" dirty="0" smtClean="0"/>
              <a:t>Independent </a:t>
            </a:r>
            <a:r>
              <a:rPr lang="en-US" dirty="0" smtClean="0"/>
              <a:t>corrections of discrepancies is more accurate than checks against existing values</a:t>
            </a:r>
          </a:p>
          <a:p>
            <a:r>
              <a:rPr lang="en-US" dirty="0" smtClean="0"/>
              <a:t>Synergy </a:t>
            </a:r>
            <a:r>
              <a:rPr lang="en-US" dirty="0" smtClean="0"/>
              <a:t>with physical workflow management</a:t>
            </a:r>
          </a:p>
          <a:p>
            <a:r>
              <a:rPr lang="en-US" dirty="0" smtClean="0"/>
              <a:t>More control over </a:t>
            </a:r>
            <a:r>
              <a:rPr lang="en-US" dirty="0" smtClean="0"/>
              <a:t>merging</a:t>
            </a:r>
          </a:p>
          <a:p>
            <a:r>
              <a:rPr lang="en-US" dirty="0" smtClean="0"/>
              <a:t>Reproducibility</a:t>
            </a:r>
            <a:endParaRPr lang="en-US" dirty="0" smtClean="0"/>
          </a:p>
          <a:p>
            <a:r>
              <a:rPr lang="en-US" dirty="0" smtClean="0"/>
              <a:t>Analyze </a:t>
            </a:r>
            <a:r>
              <a:rPr lang="en-US" dirty="0" smtClean="0"/>
              <a:t>errors and performance </a:t>
            </a:r>
            <a:r>
              <a:rPr lang="en-US" dirty="0" smtClean="0"/>
              <a:t>over time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Why Pay Attention to Data Entry?</a:t>
            </a:r>
            <a:br>
              <a:rPr lang="en-US" dirty="0" smtClean="0"/>
            </a:br>
            <a:r>
              <a:rPr lang="en-US" dirty="0" smtClean="0"/>
              <a:t>It sounds so easy…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0" y="1798638"/>
            <a:ext cx="4278571" cy="284956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 descr="Picture 1.png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>
          <a:xfrm>
            <a:off x="4648200" y="3276073"/>
            <a:ext cx="4495800" cy="3581928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 rot="788156">
            <a:off x="2950531" y="3294591"/>
            <a:ext cx="3962400" cy="1610224"/>
          </a:xfrm>
          <a:prstGeom prst="rightArrow">
            <a:avLst/>
          </a:prstGeom>
          <a:solidFill>
            <a:srgbClr val="80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type, type, type…</a:t>
            </a:r>
            <a:endParaRPr lang="en-US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3048000"/>
            <a:ext cx="1981282" cy="646331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rial"/>
                <a:cs typeface="Arial"/>
              </a:rPr>
              <a:t>Surveys</a:t>
            </a:r>
            <a:endParaRPr lang="en-US" sz="3600" b="1" dirty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86600" y="4417367"/>
            <a:ext cx="1338828" cy="646331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rial"/>
                <a:cs typeface="Arial"/>
              </a:rPr>
              <a:t>Data!</a:t>
            </a:r>
            <a:endParaRPr lang="en-US" sz="3600" b="1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…but it is not!</a:t>
            </a:r>
            <a:br>
              <a:rPr lang="en-US" dirty="0" smtClean="0"/>
            </a:br>
            <a:r>
              <a:rPr lang="en-US" dirty="0" smtClean="0"/>
              <a:t>Excellent Opportunities for </a:t>
            </a:r>
            <a:r>
              <a:rPr lang="en-US" dirty="0" smtClean="0">
                <a:solidFill>
                  <a:srgbClr val="FF0101"/>
                </a:solidFill>
              </a:rPr>
              <a:t>DISASTER</a:t>
            </a:r>
            <a:endParaRPr lang="en-US" dirty="0">
              <a:solidFill>
                <a:srgbClr val="FF010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buClr>
                <a:schemeClr val="accent1"/>
              </a:buClr>
              <a:buSzPct val="68000"/>
              <a:defRPr/>
            </a:pPr>
            <a:r>
              <a:rPr lang="en-US" sz="2800" dirty="0" smtClean="0"/>
              <a:t>No </a:t>
            </a:r>
            <a:r>
              <a:rPr lang="en-US" sz="2800" dirty="0"/>
              <a:t>one checked data quality. Turns out, there’s no </a:t>
            </a:r>
            <a:r>
              <a:rPr lang="en-US" sz="2800" dirty="0" smtClean="0"/>
              <a:t>unique ID </a:t>
            </a:r>
            <a:r>
              <a:rPr lang="en-US" sz="2800" dirty="0"/>
              <a:t>variable. Lost data</a:t>
            </a:r>
            <a:r>
              <a:rPr lang="en-US" sz="2800" dirty="0" smtClean="0"/>
              <a:t>.</a:t>
            </a:r>
          </a:p>
          <a:p>
            <a:pPr marL="514350" lvl="0" indent="-514350">
              <a:spcBef>
                <a:spcPts val="0"/>
              </a:spcBef>
              <a:buClr>
                <a:schemeClr val="accent1"/>
              </a:buClr>
              <a:buSzPct val="68000"/>
              <a:defRPr/>
            </a:pPr>
            <a:r>
              <a:rPr lang="en-US" sz="2800" dirty="0"/>
              <a:t>No one monitored data entry contractor. Turns out, they copy + pasted data and changed the IDs. Lost data.</a:t>
            </a:r>
          </a:p>
          <a:p>
            <a:pPr marL="514350" indent="-514350">
              <a:spcBef>
                <a:spcPts val="0"/>
              </a:spcBef>
              <a:buClr>
                <a:schemeClr val="accent1"/>
              </a:buClr>
              <a:buSzPct val="68000"/>
              <a:defRPr/>
            </a:pPr>
            <a:r>
              <a:rPr lang="en-US" sz="2800" dirty="0" smtClean="0"/>
              <a:t>RA didn’t know that append forces the string/numeric type of the master file onto the using file and deleted the originals. Lost data.</a:t>
            </a:r>
          </a:p>
          <a:p>
            <a:pPr marL="514350" indent="-514350">
              <a:spcBef>
                <a:spcPts val="0"/>
              </a:spcBef>
              <a:buClr>
                <a:schemeClr val="accent1"/>
              </a:buClr>
              <a:buSzPct val="68000"/>
              <a:defRPr/>
            </a:pPr>
            <a:r>
              <a:rPr lang="en-US" sz="2800" dirty="0" smtClean="0"/>
              <a:t>Records </a:t>
            </a:r>
            <a:r>
              <a:rPr lang="en-US" sz="2800" dirty="0" smtClean="0"/>
              <a:t>existed in multiple datasets and were different. Data lost in the merging process.</a:t>
            </a:r>
          </a:p>
          <a:p>
            <a:pPr marL="514350" indent="-514350">
              <a:spcBef>
                <a:spcPts val="0"/>
              </a:spcBef>
              <a:buClr>
                <a:schemeClr val="accent1"/>
              </a:buClr>
              <a:buSzPct val="68000"/>
              <a:defRPr/>
            </a:pPr>
            <a:r>
              <a:rPr lang="en-US" sz="2800" dirty="0" smtClean="0"/>
              <a:t>And many more!</a:t>
            </a:r>
          </a:p>
          <a:p>
            <a:pPr marL="514350" indent="-514350">
              <a:spcBef>
                <a:spcPts val="0"/>
              </a:spcBef>
              <a:buClr>
                <a:schemeClr val="accent1"/>
              </a:buClr>
              <a:buSzPct val="68000"/>
              <a:defRPr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.ehow.com/images/GlobalPhoto/Articles/2326339/stress_Full.jpg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381000"/>
            <a:ext cx="5591175" cy="61226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Entry Quality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two unique identifiers for every survey</a:t>
            </a:r>
          </a:p>
          <a:p>
            <a:r>
              <a:rPr lang="en-US" dirty="0" smtClean="0"/>
              <a:t>Extensive </a:t>
            </a:r>
            <a:r>
              <a:rPr lang="en-US" dirty="0" smtClean="0"/>
              <a:t>testing of data entry </a:t>
            </a:r>
            <a:r>
              <a:rPr lang="en-US" dirty="0" smtClean="0"/>
              <a:t>interface</a:t>
            </a:r>
          </a:p>
          <a:p>
            <a:r>
              <a:rPr lang="en-US" dirty="0" smtClean="0"/>
              <a:t>Double </a:t>
            </a:r>
            <a:r>
              <a:rPr lang="en-US" dirty="0" smtClean="0"/>
              <a:t>entry</a:t>
            </a:r>
          </a:p>
          <a:p>
            <a:r>
              <a:rPr lang="en-US" dirty="0" smtClean="0"/>
              <a:t>Double entry of first and second entry reconciliation</a:t>
            </a:r>
          </a:p>
          <a:p>
            <a:r>
              <a:rPr lang="en-US" dirty="0" smtClean="0"/>
              <a:t>Independent Audit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>
          <a:xfrm>
            <a:off x="609600" y="76200"/>
            <a:ext cx="8153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Managing Double Entry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87040" y="2104216"/>
            <a:ext cx="1539240" cy="369332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1</a:t>
            </a:r>
            <a:r>
              <a:rPr lang="en-US" baseline="30000" dirty="0" smtClean="0">
                <a:solidFill>
                  <a:schemeClr val="bg1"/>
                </a:solidFill>
              </a:rPr>
              <a:t>st</a:t>
            </a:r>
            <a:r>
              <a:rPr lang="en-US" dirty="0" smtClean="0">
                <a:solidFill>
                  <a:schemeClr val="bg1"/>
                </a:solidFill>
              </a:rPr>
              <a:t> Entry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83480" y="2104216"/>
            <a:ext cx="1569720" cy="369332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2</a:t>
            </a:r>
            <a:r>
              <a:rPr lang="en-US" baseline="30000" dirty="0" smtClean="0">
                <a:solidFill>
                  <a:schemeClr val="bg1"/>
                </a:solidFill>
              </a:rPr>
              <a:t>nd</a:t>
            </a:r>
            <a:r>
              <a:rPr lang="en-US" dirty="0" smtClean="0">
                <a:solidFill>
                  <a:schemeClr val="bg1"/>
                </a:solidFill>
              </a:rPr>
              <a:t> Entry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94760" y="2835736"/>
            <a:ext cx="1874520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Discrepancies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87040" y="3567256"/>
            <a:ext cx="1539240" cy="646331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1</a:t>
            </a:r>
            <a:r>
              <a:rPr lang="en-US" baseline="30000" dirty="0" smtClean="0">
                <a:solidFill>
                  <a:schemeClr val="bg1"/>
                </a:solidFill>
              </a:rPr>
              <a:t>st</a:t>
            </a:r>
            <a:r>
              <a:rPr lang="en-US" dirty="0" smtClean="0">
                <a:solidFill>
                  <a:schemeClr val="bg1"/>
                </a:solidFill>
              </a:rPr>
              <a:t> Reconciliation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83480" y="3567256"/>
            <a:ext cx="1569720" cy="646331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2</a:t>
            </a:r>
            <a:r>
              <a:rPr lang="en-US" baseline="30000" dirty="0" smtClean="0">
                <a:solidFill>
                  <a:schemeClr val="bg1"/>
                </a:solidFill>
              </a:rPr>
              <a:t>nd</a:t>
            </a:r>
            <a:r>
              <a:rPr lang="en-US" dirty="0" smtClean="0">
                <a:solidFill>
                  <a:schemeClr val="bg1"/>
                </a:solidFill>
              </a:rPr>
              <a:t> Reconciliation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94760" y="4583668"/>
            <a:ext cx="1874520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Discrepancies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94760" y="5297269"/>
            <a:ext cx="1874520" cy="646331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Final Reconciliation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94760" y="1341121"/>
            <a:ext cx="1874520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Questionnaire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94760" y="6260068"/>
            <a:ext cx="1874520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Final Dataset</a:t>
            </a:r>
          </a:p>
        </p:txBody>
      </p:sp>
      <p:sp>
        <p:nvSpPr>
          <p:cNvPr id="14" name="Down Arrow 13"/>
          <p:cNvSpPr/>
          <p:nvPr/>
        </p:nvSpPr>
        <p:spPr>
          <a:xfrm rot="19562399">
            <a:off x="4301058" y="2476255"/>
            <a:ext cx="228600" cy="304800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 rot="1678340">
            <a:off x="4899465" y="2476255"/>
            <a:ext cx="228600" cy="304800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 rot="1764280">
            <a:off x="4281580" y="3200400"/>
            <a:ext cx="228600" cy="304800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 rot="19470648">
            <a:off x="4974522" y="3200400"/>
            <a:ext cx="228600" cy="304800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4602480" y="4953000"/>
            <a:ext cx="228600" cy="304800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4602480" y="5943600"/>
            <a:ext cx="228600" cy="304800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 rot="19562399">
            <a:off x="4287117" y="4228855"/>
            <a:ext cx="228600" cy="304800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 rot="1678340">
            <a:off x="4885524" y="4228855"/>
            <a:ext cx="228600" cy="304800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 rot="1764280">
            <a:off x="4281580" y="1714445"/>
            <a:ext cx="228600" cy="304800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 rot="19470648">
            <a:off x="4974522" y="1714445"/>
            <a:ext cx="228600" cy="304800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914400" y="2590800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Stata</a:t>
            </a:r>
            <a:endParaRPr lang="en-US" sz="4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209800" y="2983468"/>
            <a:ext cx="1371600" cy="1588"/>
          </a:xfrm>
          <a:prstGeom prst="straightConnector1">
            <a:avLst/>
          </a:prstGeom>
          <a:ln w="158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209800" y="4724400"/>
            <a:ext cx="1371600" cy="1588"/>
          </a:xfrm>
          <a:prstGeom prst="straightConnector1">
            <a:avLst/>
          </a:prstGeom>
          <a:ln w="158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209800" y="6488668"/>
            <a:ext cx="1371600" cy="1588"/>
          </a:xfrm>
          <a:prstGeom prst="straightConnector1">
            <a:avLst/>
          </a:prstGeom>
          <a:ln w="158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914400" y="6073914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Stata</a:t>
            </a:r>
            <a:endParaRPr lang="en-US" sz="4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14400" y="4321314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Stata</a:t>
            </a:r>
            <a:endParaRPr lang="en-US" sz="4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8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81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Generating a List of Discrepancies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257800" cy="4876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err="1" smtClean="0"/>
              <a:t>cfout</a:t>
            </a:r>
            <a:r>
              <a:rPr lang="en-US" b="1" dirty="0" smtClean="0"/>
              <a:t> </a:t>
            </a:r>
            <a:r>
              <a:rPr lang="en-US" dirty="0" smtClean="0"/>
              <a:t>[</a:t>
            </a:r>
            <a:r>
              <a:rPr lang="en-US" dirty="0" err="1" smtClean="0"/>
              <a:t>varlist</a:t>
            </a:r>
            <a:r>
              <a:rPr lang="en-US" dirty="0" smtClean="0"/>
              <a:t>] using </a:t>
            </a:r>
            <a:r>
              <a:rPr lang="en-US" i="1" dirty="0" smtClean="0"/>
              <a:t>filename</a:t>
            </a:r>
            <a:r>
              <a:rPr lang="en-US" dirty="0" smtClean="0"/>
              <a:t>, id(</a:t>
            </a:r>
            <a:r>
              <a:rPr lang="en-US" i="1" dirty="0" err="1" smtClean="0"/>
              <a:t>varname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dirty="0" smtClean="0"/>
              <a:t>[options]</a:t>
            </a:r>
            <a:endParaRPr lang="en-US" b="1" dirty="0"/>
          </a:p>
          <a:p>
            <a:pPr>
              <a:buNone/>
            </a:pPr>
            <a:r>
              <a:rPr lang="en-US" dirty="0" smtClean="0"/>
              <a:t>Compares dataset in memory to another dataset and outputs a list of discrepancies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Can ignore differences in punctuation, spacing and case</a:t>
            </a:r>
          </a:p>
          <a:p>
            <a:pPr>
              <a:buNone/>
            </a:pPr>
            <a:r>
              <a:rPr lang="en-US" dirty="0" smtClean="0"/>
              <a:t>Substantially faster than looping through observations</a:t>
            </a:r>
            <a:endParaRPr lang="en-US" dirty="0" smtClean="0"/>
          </a:p>
          <a:p>
            <a:endParaRPr lang="en-US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-1"/>
            <a:ext cx="3429000" cy="687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38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Correcting Discrepancies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March down the output from </a:t>
            </a:r>
            <a:r>
              <a:rPr lang="en-US" dirty="0" err="1" smtClean="0"/>
              <a:t>cfout</a:t>
            </a:r>
            <a:r>
              <a:rPr lang="en-US" dirty="0" smtClean="0"/>
              <a:t>, indicating which value is correct</a:t>
            </a:r>
          </a:p>
        </p:txBody>
      </p:sp>
      <p:pic>
        <p:nvPicPr>
          <p:cNvPr id="4" name="Picture 2" descr="C:\Dropbox\Training\Data Entry\correcting%20discreps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2761" y="0"/>
            <a:ext cx="438123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953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Replacing Discrepancies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76800" cy="4525963"/>
          </a:xfrm>
        </p:spPr>
        <p:txBody>
          <a:bodyPr/>
          <a:lstStyle/>
          <a:p>
            <a:pPr>
              <a:buNone/>
            </a:pPr>
            <a:r>
              <a:rPr lang="en-US" b="1" dirty="0" err="1" smtClean="0"/>
              <a:t>readreplace</a:t>
            </a:r>
            <a:r>
              <a:rPr lang="en-US" b="1" dirty="0" smtClean="0"/>
              <a:t> </a:t>
            </a:r>
            <a:r>
              <a:rPr lang="en-US" dirty="0" smtClean="0"/>
              <a:t>using </a:t>
            </a:r>
            <a:r>
              <a:rPr lang="en-US" i="1" dirty="0" smtClean="0"/>
              <a:t>filename</a:t>
            </a:r>
            <a:r>
              <a:rPr lang="en-US" dirty="0" smtClean="0"/>
              <a:t>, id(</a:t>
            </a:r>
            <a:r>
              <a:rPr lang="en-US" i="1" dirty="0" err="1" smtClean="0"/>
              <a:t>varname</a:t>
            </a:r>
            <a:r>
              <a:rPr lang="en-US" dirty="0" smtClean="0"/>
              <a:t>)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Reads </a:t>
            </a:r>
            <a:r>
              <a:rPr lang="en-US" dirty="0" smtClean="0"/>
              <a:t>a 3 column .</a:t>
            </a:r>
            <a:r>
              <a:rPr lang="en-US" dirty="0" err="1" smtClean="0"/>
              <a:t>csv</a:t>
            </a:r>
            <a:r>
              <a:rPr lang="en-US" dirty="0" smtClean="0"/>
              <a:t> file: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ID</a:t>
            </a:r>
            <a:r>
              <a:rPr lang="en-US" dirty="0" smtClean="0"/>
              <a:t>, </a:t>
            </a:r>
            <a:r>
              <a:rPr lang="en-US" i="1" dirty="0" smtClean="0"/>
              <a:t>question</a:t>
            </a:r>
            <a:r>
              <a:rPr lang="en-US" dirty="0" smtClean="0"/>
              <a:t>, </a:t>
            </a:r>
            <a:r>
              <a:rPr lang="en-US" i="1" dirty="0" smtClean="0"/>
              <a:t>correct value</a:t>
            </a:r>
          </a:p>
          <a:p>
            <a:pPr>
              <a:buNone/>
            </a:pPr>
            <a:r>
              <a:rPr lang="en-US" dirty="0" smtClean="0"/>
              <a:t>And makes all of the replacements in your dataset</a:t>
            </a:r>
            <a:endParaRPr lang="en-US" dirty="0"/>
          </a:p>
        </p:txBody>
      </p:sp>
      <p:pic>
        <p:nvPicPr>
          <p:cNvPr id="4" name="Picture 2" descr="C:\Dropbox\Training\Data Entry\corrected%20valu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7805" y="0"/>
            <a:ext cx="3696195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405</Words>
  <Application>Microsoft Office PowerPoint</Application>
  <PresentationFormat>On-screen Show (4:3)</PresentationFormat>
  <Paragraphs>73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Stata as a Data Entry Management Tool</vt:lpstr>
      <vt:lpstr>Why Pay Attention to Data Entry? It sounds so easy…</vt:lpstr>
      <vt:lpstr>…but it is not! Excellent Opportunities for DISASTER</vt:lpstr>
      <vt:lpstr>Slide 4</vt:lpstr>
      <vt:lpstr>Data Entry Quality Control</vt:lpstr>
      <vt:lpstr>Slide 6</vt:lpstr>
      <vt:lpstr>Generating a List of Discrepancies</vt:lpstr>
      <vt:lpstr>Correcting Discrepancies</vt:lpstr>
      <vt:lpstr>Replacing Discrepancies</vt:lpstr>
      <vt:lpstr>The whole process</vt:lpstr>
      <vt:lpstr>Other Useful Commands</vt:lpstr>
      <vt:lpstr>Why Use Stata for Reconciliations Instead of Data Entry Software?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Stata as a Data Entry Management Tool</dc:title>
  <dc:creator>Ryan Knight</dc:creator>
  <cp:lastModifiedBy>Ryan Knight</cp:lastModifiedBy>
  <cp:revision>3</cp:revision>
  <dcterms:created xsi:type="dcterms:W3CDTF">2011-06-29T18:58:36Z</dcterms:created>
  <dcterms:modified xsi:type="dcterms:W3CDTF">2011-06-30T22:06:32Z</dcterms:modified>
</cp:coreProperties>
</file>