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6" r:id="rId3"/>
    <p:sldId id="257" r:id="rId4"/>
    <p:sldId id="279" r:id="rId5"/>
    <p:sldId id="258" r:id="rId6"/>
    <p:sldId id="319" r:id="rId7"/>
    <p:sldId id="311" r:id="rId8"/>
    <p:sldId id="308" r:id="rId9"/>
    <p:sldId id="301" r:id="rId10"/>
    <p:sldId id="303" r:id="rId11"/>
    <p:sldId id="304" r:id="rId12"/>
    <p:sldId id="309" r:id="rId13"/>
    <p:sldId id="328" r:id="rId14"/>
    <p:sldId id="323" r:id="rId15"/>
    <p:sldId id="324" r:id="rId16"/>
    <p:sldId id="320" r:id="rId17"/>
    <p:sldId id="322" r:id="rId18"/>
    <p:sldId id="307" r:id="rId19"/>
    <p:sldId id="314" r:id="rId20"/>
    <p:sldId id="315" r:id="rId21"/>
    <p:sldId id="318" r:id="rId22"/>
    <p:sldId id="312" r:id="rId23"/>
    <p:sldId id="313" r:id="rId24"/>
    <p:sldId id="325" r:id="rId25"/>
    <p:sldId id="326" r:id="rId26"/>
    <p:sldId id="329" r:id="rId27"/>
    <p:sldId id="264" r:id="rId28"/>
    <p:sldId id="333" r:id="rId29"/>
    <p:sldId id="327" r:id="rId30"/>
    <p:sldId id="334" r:id="rId31"/>
    <p:sldId id="335" r:id="rId32"/>
    <p:sldId id="285" r:id="rId33"/>
    <p:sldId id="297" r:id="rId34"/>
    <p:sldId id="265"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85" autoAdjust="0"/>
    <p:restoredTop sz="94660"/>
  </p:normalViewPr>
  <p:slideViewPr>
    <p:cSldViewPr snapToGrid="0">
      <p:cViewPr varScale="1">
        <p:scale>
          <a:sx n="93" d="100"/>
          <a:sy n="93" d="100"/>
        </p:scale>
        <p:origin x="224" y="2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baseline="0" dirty="0">
                <a:effectLst/>
              </a:rPr>
              <a:t>Odds Ratios of +/-Viral Pneumonia for Females by ICD Main Class All Ages </a:t>
            </a:r>
            <a:endParaRPr lang="en-US" sz="2400" dirty="0"/>
          </a:p>
        </c:rich>
      </c:tx>
      <c:layout>
        <c:manualLayout>
          <c:xMode val="edge"/>
          <c:yMode val="edge"/>
          <c:x val="0.13417708333333334"/>
          <c:y val="2.222222222222222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553969816272965E-2"/>
          <c:y val="8.3879702537182854E-2"/>
          <c:w val="0.89802936351706042"/>
          <c:h val="0.41454695246427531"/>
        </c:manualLayout>
      </c:layout>
      <c:barChart>
        <c:barDir val="col"/>
        <c:grouping val="clustered"/>
        <c:varyColors val="0"/>
        <c:ser>
          <c:idx val="0"/>
          <c:order val="0"/>
          <c:tx>
            <c:strRef>
              <c:f>[Book1]Sheet1!$K$1</c:f>
              <c:strCache>
                <c:ptCount val="1"/>
                <c:pt idx="0">
                  <c:v>Females</c:v>
                </c:pt>
              </c:strCache>
            </c:strRef>
          </c:tx>
          <c:spPr>
            <a:solidFill>
              <a:schemeClr val="accent1"/>
            </a:solidFill>
            <a:ln>
              <a:noFill/>
            </a:ln>
            <a:effectLst/>
          </c:spPr>
          <c:invertIfNegative val="0"/>
          <c:cat>
            <c:strRef>
              <c:f>[Book1]Sheet1!$J$2:$J$22</c:f>
              <c:strCache>
                <c:ptCount val="21"/>
                <c:pt idx="0">
                  <c:v>Ill Defined Conditions</c:v>
                </c:pt>
                <c:pt idx="1">
                  <c:v>Respiratory System</c:v>
                </c:pt>
                <c:pt idx="2">
                  <c:v>Other Respiratory Diseases</c:v>
                </c:pt>
                <c:pt idx="3">
                  <c:v>Nervous System/Sense Organs</c:v>
                </c:pt>
                <c:pt idx="4">
                  <c:v>Injury And Poisoning</c:v>
                </c:pt>
                <c:pt idx="5">
                  <c:v>V Codes</c:v>
                </c:pt>
                <c:pt idx="6">
                  <c:v>Skin And Subcutaneous Tissue</c:v>
                </c:pt>
                <c:pt idx="7">
                  <c:v>Musculoskeletal System Connective Tissue</c:v>
                </c:pt>
                <c:pt idx="8">
                  <c:v>Digestive System</c:v>
                </c:pt>
                <c:pt idx="9">
                  <c:v>Infectious/Parasitic</c:v>
                </c:pt>
                <c:pt idx="10">
                  <c:v>Mental Disorder with associated V Codes</c:v>
                </c:pt>
                <c:pt idx="11">
                  <c:v>Mental Disorders</c:v>
                </c:pt>
                <c:pt idx="12">
                  <c:v>Genitourinary System</c:v>
                </c:pt>
                <c:pt idx="13">
                  <c:v>Circulatory System</c:v>
                </c:pt>
                <c:pt idx="14">
                  <c:v>Endocrine, Nutritional, Metabolic Immune System</c:v>
                </c:pt>
                <c:pt idx="15">
                  <c:v>Blood/Blood Organs</c:v>
                </c:pt>
                <c:pt idx="16">
                  <c:v>HIV</c:v>
                </c:pt>
                <c:pt idx="17">
                  <c:v>Neoplasms</c:v>
                </c:pt>
                <c:pt idx="18">
                  <c:v>Congenital Anomalies</c:v>
                </c:pt>
                <c:pt idx="19">
                  <c:v>Perinatal</c:v>
                </c:pt>
                <c:pt idx="20">
                  <c:v>Complications of Pregnancy</c:v>
                </c:pt>
              </c:strCache>
            </c:strRef>
          </c:cat>
          <c:val>
            <c:numRef>
              <c:f>[Book1]Sheet1!$K$2:$K$22</c:f>
              <c:numCache>
                <c:formatCode>General</c:formatCode>
                <c:ptCount val="21"/>
                <c:pt idx="0">
                  <c:v>6.17</c:v>
                </c:pt>
                <c:pt idx="1">
                  <c:v>5.56</c:v>
                </c:pt>
                <c:pt idx="2">
                  <c:v>4.21</c:v>
                </c:pt>
                <c:pt idx="3">
                  <c:v>3.48</c:v>
                </c:pt>
                <c:pt idx="4">
                  <c:v>3.35</c:v>
                </c:pt>
                <c:pt idx="5">
                  <c:v>3.32</c:v>
                </c:pt>
                <c:pt idx="6">
                  <c:v>2.83</c:v>
                </c:pt>
                <c:pt idx="7">
                  <c:v>2.78</c:v>
                </c:pt>
                <c:pt idx="8">
                  <c:v>2.5499999999999998</c:v>
                </c:pt>
                <c:pt idx="9">
                  <c:v>2.46</c:v>
                </c:pt>
                <c:pt idx="10">
                  <c:v>2.4</c:v>
                </c:pt>
                <c:pt idx="11">
                  <c:v>2.35</c:v>
                </c:pt>
                <c:pt idx="12">
                  <c:v>2.16</c:v>
                </c:pt>
                <c:pt idx="13">
                  <c:v>2.15</c:v>
                </c:pt>
                <c:pt idx="14">
                  <c:v>2.0699999999999998</c:v>
                </c:pt>
                <c:pt idx="15">
                  <c:v>1.99</c:v>
                </c:pt>
                <c:pt idx="16">
                  <c:v>1.73</c:v>
                </c:pt>
                <c:pt idx="17">
                  <c:v>1.68</c:v>
                </c:pt>
                <c:pt idx="18">
                  <c:v>1.51</c:v>
                </c:pt>
                <c:pt idx="19">
                  <c:v>1.29</c:v>
                </c:pt>
                <c:pt idx="20">
                  <c:v>1.07</c:v>
                </c:pt>
              </c:numCache>
            </c:numRef>
          </c:val>
          <c:extLst>
            <c:ext xmlns:c16="http://schemas.microsoft.com/office/drawing/2014/chart" uri="{C3380CC4-5D6E-409C-BE32-E72D297353CC}">
              <c16:uniqueId val="{00000000-11D5-427C-9BA4-3A658D4B576F}"/>
            </c:ext>
          </c:extLst>
        </c:ser>
        <c:ser>
          <c:idx val="1"/>
          <c:order val="1"/>
          <c:tx>
            <c:strRef>
              <c:f>[Book1]Sheet1!$L$1</c:f>
              <c:strCache>
                <c:ptCount val="1"/>
                <c:pt idx="0">
                  <c:v>Males</c:v>
                </c:pt>
              </c:strCache>
            </c:strRef>
          </c:tx>
          <c:spPr>
            <a:solidFill>
              <a:schemeClr val="accent2"/>
            </a:solidFill>
            <a:ln>
              <a:noFill/>
            </a:ln>
            <a:effectLst/>
          </c:spPr>
          <c:invertIfNegative val="0"/>
          <c:cat>
            <c:strRef>
              <c:f>[Book1]Sheet1!$J$2:$J$22</c:f>
              <c:strCache>
                <c:ptCount val="21"/>
                <c:pt idx="0">
                  <c:v>Ill Defined Conditions</c:v>
                </c:pt>
                <c:pt idx="1">
                  <c:v>Respiratory System</c:v>
                </c:pt>
                <c:pt idx="2">
                  <c:v>Other Respiratory Diseases</c:v>
                </c:pt>
                <c:pt idx="3">
                  <c:v>Nervous System/Sense Organs</c:v>
                </c:pt>
                <c:pt idx="4">
                  <c:v>Injury And Poisoning</c:v>
                </c:pt>
                <c:pt idx="5">
                  <c:v>V Codes</c:v>
                </c:pt>
                <c:pt idx="6">
                  <c:v>Skin And Subcutaneous Tissue</c:v>
                </c:pt>
                <c:pt idx="7">
                  <c:v>Musculoskeletal System Connective Tissue</c:v>
                </c:pt>
                <c:pt idx="8">
                  <c:v>Digestive System</c:v>
                </c:pt>
                <c:pt idx="9">
                  <c:v>Infectious/Parasitic</c:v>
                </c:pt>
                <c:pt idx="10">
                  <c:v>Mental Disorder with associated V Codes</c:v>
                </c:pt>
                <c:pt idx="11">
                  <c:v>Mental Disorders</c:v>
                </c:pt>
                <c:pt idx="12">
                  <c:v>Genitourinary System</c:v>
                </c:pt>
                <c:pt idx="13">
                  <c:v>Circulatory System</c:v>
                </c:pt>
                <c:pt idx="14">
                  <c:v>Endocrine, Nutritional, Metabolic Immune System</c:v>
                </c:pt>
                <c:pt idx="15">
                  <c:v>Blood/Blood Organs</c:v>
                </c:pt>
                <c:pt idx="16">
                  <c:v>HIV</c:v>
                </c:pt>
                <c:pt idx="17">
                  <c:v>Neoplasms</c:v>
                </c:pt>
                <c:pt idx="18">
                  <c:v>Congenital Anomalies</c:v>
                </c:pt>
                <c:pt idx="19">
                  <c:v>Perinatal</c:v>
                </c:pt>
                <c:pt idx="20">
                  <c:v>Complications of Pregnancy</c:v>
                </c:pt>
              </c:strCache>
            </c:strRef>
          </c:cat>
          <c:val>
            <c:numRef>
              <c:f>[Book1]Sheet1!$L$2:$L$22</c:f>
              <c:numCache>
                <c:formatCode>General</c:formatCode>
                <c:ptCount val="21"/>
                <c:pt idx="0">
                  <c:v>4.8</c:v>
                </c:pt>
                <c:pt idx="1">
                  <c:v>5.29</c:v>
                </c:pt>
                <c:pt idx="2">
                  <c:v>3.97</c:v>
                </c:pt>
                <c:pt idx="3">
                  <c:v>3.02</c:v>
                </c:pt>
                <c:pt idx="4">
                  <c:v>2.72</c:v>
                </c:pt>
                <c:pt idx="5">
                  <c:v>2.91</c:v>
                </c:pt>
                <c:pt idx="6">
                  <c:v>2.61</c:v>
                </c:pt>
                <c:pt idx="7">
                  <c:v>2.27</c:v>
                </c:pt>
                <c:pt idx="8">
                  <c:v>2.46</c:v>
                </c:pt>
                <c:pt idx="9">
                  <c:v>2.52</c:v>
                </c:pt>
                <c:pt idx="10">
                  <c:v>2.1800000000000002</c:v>
                </c:pt>
                <c:pt idx="11">
                  <c:v>2.15</c:v>
                </c:pt>
                <c:pt idx="12">
                  <c:v>2.13</c:v>
                </c:pt>
                <c:pt idx="13">
                  <c:v>2.09</c:v>
                </c:pt>
                <c:pt idx="14">
                  <c:v>2</c:v>
                </c:pt>
                <c:pt idx="15">
                  <c:v>2.67</c:v>
                </c:pt>
                <c:pt idx="16">
                  <c:v>1.83</c:v>
                </c:pt>
                <c:pt idx="17">
                  <c:v>1.82</c:v>
                </c:pt>
                <c:pt idx="18">
                  <c:v>1.64</c:v>
                </c:pt>
                <c:pt idx="19">
                  <c:v>1.79</c:v>
                </c:pt>
                <c:pt idx="20">
                  <c:v>2.0299999999999998</c:v>
                </c:pt>
              </c:numCache>
            </c:numRef>
          </c:val>
          <c:extLst>
            <c:ext xmlns:c16="http://schemas.microsoft.com/office/drawing/2014/chart" uri="{C3380CC4-5D6E-409C-BE32-E72D297353CC}">
              <c16:uniqueId val="{00000001-11D5-427C-9BA4-3A658D4B576F}"/>
            </c:ext>
          </c:extLst>
        </c:ser>
        <c:dLbls>
          <c:showLegendKey val="0"/>
          <c:showVal val="0"/>
          <c:showCatName val="0"/>
          <c:showSerName val="0"/>
          <c:showPercent val="0"/>
          <c:showBubbleSize val="0"/>
        </c:dLbls>
        <c:gapWidth val="219"/>
        <c:overlap val="-27"/>
        <c:axId val="316353848"/>
        <c:axId val="316354832"/>
      </c:barChart>
      <c:catAx>
        <c:axId val="316353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16354832"/>
        <c:crosses val="autoZero"/>
        <c:auto val="1"/>
        <c:lblAlgn val="ctr"/>
        <c:lblOffset val="100"/>
        <c:noMultiLvlLbl val="0"/>
      </c:catAx>
      <c:valAx>
        <c:axId val="31635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353848"/>
        <c:crosses val="autoZero"/>
        <c:crossBetween val="between"/>
      </c:valAx>
      <c:spPr>
        <a:noFill/>
        <a:ln>
          <a:noFill/>
        </a:ln>
        <a:effectLst/>
      </c:spPr>
    </c:plotArea>
    <c:legend>
      <c:legendPos val="b"/>
      <c:layout>
        <c:manualLayout>
          <c:xMode val="edge"/>
          <c:yMode val="edge"/>
          <c:x val="0.53311048228346458"/>
          <c:y val="0.12060163312919218"/>
          <c:w val="0.33794570209973751"/>
          <c:h val="0.1145835520559929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0.57039</cdr:x>
      <cdr:y>0.80702</cdr:y>
    </cdr:from>
    <cdr:to>
      <cdr:x>0.98984</cdr:x>
      <cdr:y>0.97368</cdr:y>
    </cdr:to>
    <cdr:sp macro="" textlink="">
      <cdr:nvSpPr>
        <cdr:cNvPr id="2" name="TextBox 1">
          <a:extLst xmlns:a="http://schemas.openxmlformats.org/drawingml/2006/main">
            <a:ext uri="{FF2B5EF4-FFF2-40B4-BE49-F238E27FC236}">
              <a16:creationId xmlns:a16="http://schemas.microsoft.com/office/drawing/2014/main" id="{23D3FA04-4EC9-FB4F-A810-FB6791198A61}"/>
            </a:ext>
          </a:extLst>
        </cdr:cNvPr>
        <cdr:cNvSpPr txBox="1"/>
      </cdr:nvSpPr>
      <cdr:spPr>
        <a:xfrm xmlns:a="http://schemas.openxmlformats.org/drawingml/2006/main">
          <a:off x="6954253" y="5534526"/>
          <a:ext cx="5113922"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OR = 1 (No Difference between groups)</a:t>
          </a:r>
        </a:p>
        <a:p xmlns:a="http://schemas.openxmlformats.org/drawingml/2006/main">
          <a:r>
            <a:rPr lang="en-US" sz="2000" dirty="0"/>
            <a:t>OR &gt; 1.75 (Of interest to epidemiologists)</a:t>
          </a:r>
        </a:p>
      </cdr:txBody>
    </cdr:sp>
  </cdr:relSizeAnchor>
  <cdr:relSizeAnchor xmlns:cdr="http://schemas.openxmlformats.org/drawingml/2006/chartDrawing">
    <cdr:from>
      <cdr:x>0.91382</cdr:x>
      <cdr:y>0.8386</cdr:y>
    </cdr:from>
    <cdr:to>
      <cdr:x>0.975</cdr:x>
      <cdr:y>0.8386</cdr:y>
    </cdr:to>
    <cdr:cxnSp macro="">
      <cdr:nvCxnSpPr>
        <cdr:cNvPr id="4" name="Straight Connector 3">
          <a:extLst xmlns:a="http://schemas.openxmlformats.org/drawingml/2006/main">
            <a:ext uri="{FF2B5EF4-FFF2-40B4-BE49-F238E27FC236}">
              <a16:creationId xmlns:a16="http://schemas.microsoft.com/office/drawing/2014/main" id="{3C7977A7-9B62-1447-B1FC-5BEA340C30D4}"/>
            </a:ext>
          </a:extLst>
        </cdr:cNvPr>
        <cdr:cNvCxnSpPr/>
      </cdr:nvCxnSpPr>
      <cdr:spPr>
        <a:xfrm xmlns:a="http://schemas.openxmlformats.org/drawingml/2006/main">
          <a:off x="11141243" y="5751095"/>
          <a:ext cx="745957" cy="0"/>
        </a:xfrm>
        <a:prstGeom xmlns:a="http://schemas.openxmlformats.org/drawingml/2006/main" prst="line">
          <a:avLst/>
        </a:prstGeom>
        <a:ln xmlns:a="http://schemas.openxmlformats.org/drawingml/2006/main" w="508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85ACD-F932-4070-A85A-F16AA6993DF6}" type="datetimeFigureOut">
              <a:rPr lang="en-US" smtClean="0"/>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35D09-2BCD-43D0-B7FD-393A718EF21A}" type="slidenum">
              <a:rPr lang="en-US" smtClean="0"/>
              <a:t>‹#›</a:t>
            </a:fld>
            <a:endParaRPr lang="en-US"/>
          </a:p>
        </p:txBody>
      </p:sp>
    </p:spTree>
    <p:extLst>
      <p:ext uri="{BB962C8B-B14F-4D97-AF65-F5344CB8AC3E}">
        <p14:creationId xmlns:p14="http://schemas.microsoft.com/office/powerpoint/2010/main" val="214271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F35AFD6C-DBC4-F240-9F8C-51EC6BD47807}" type="slidenum">
              <a:rPr lang="en-CA"/>
              <a:pPr/>
              <a:t>10</a:t>
            </a:fld>
            <a:endParaRPr lang="en-CA"/>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CA">
                <a:latin typeface="Arial" pitchFamily="-104" charset="0"/>
                <a:cs typeface="Arial" pitchFamily="-104" charset="0"/>
              </a:rPr>
              <a:t>Unlike adults, were approximately 52% of the comparison group had a psychiatric diagnosis over the 16 year interval, only 37% percent of children at a psychiatric diagnosis</a:t>
            </a:r>
          </a:p>
        </p:txBody>
      </p:sp>
    </p:spTree>
    <p:extLst>
      <p:ext uri="{BB962C8B-B14F-4D97-AF65-F5344CB8AC3E}">
        <p14:creationId xmlns:p14="http://schemas.microsoft.com/office/powerpoint/2010/main" val="149007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04E89E-5485-4056-A612-8DBC29D8CBB1}"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399747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4E89E-5485-4056-A612-8DBC29D8CBB1}"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261014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4E89E-5485-4056-A612-8DBC29D8CBB1}"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34523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4E89E-5485-4056-A612-8DBC29D8CBB1}"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106786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4E89E-5485-4056-A612-8DBC29D8CBB1}"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90997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04E89E-5485-4056-A612-8DBC29D8CBB1}"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7753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04E89E-5485-4056-A612-8DBC29D8CBB1}" type="datetimeFigureOut">
              <a:rPr lang="en-US" smtClean="0"/>
              <a:t>9/14/21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44563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4E89E-5485-4056-A612-8DBC29D8CBB1}" type="datetimeFigureOut">
              <a:rPr lang="en-US" smtClean="0"/>
              <a:t>9/14/21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227054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4E89E-5485-4056-A612-8DBC29D8CBB1}" type="datetimeFigureOut">
              <a:rPr lang="en-US" smtClean="0"/>
              <a:t>9/14/21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373464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4E89E-5485-4056-A612-8DBC29D8CBB1}"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101560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4E89E-5485-4056-A612-8DBC29D8CBB1}"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5D74A-824C-4E92-9FD4-52235C6972B1}" type="slidenum">
              <a:rPr lang="en-US" smtClean="0"/>
              <a:t>‹#›</a:t>
            </a:fld>
            <a:endParaRPr lang="en-US"/>
          </a:p>
        </p:txBody>
      </p:sp>
    </p:spTree>
    <p:extLst>
      <p:ext uri="{BB962C8B-B14F-4D97-AF65-F5344CB8AC3E}">
        <p14:creationId xmlns:p14="http://schemas.microsoft.com/office/powerpoint/2010/main" val="88947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4E89E-5485-4056-A612-8DBC29D8CBB1}" type="datetimeFigureOut">
              <a:rPr lang="en-US" smtClean="0"/>
              <a:t>9/14/21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5D74A-824C-4E92-9FD4-52235C6972B1}" type="slidenum">
              <a:rPr lang="en-US" smtClean="0"/>
              <a:t>‹#›</a:t>
            </a:fld>
            <a:endParaRPr lang="en-US"/>
          </a:p>
        </p:txBody>
      </p:sp>
    </p:spTree>
    <p:extLst>
      <p:ext uri="{BB962C8B-B14F-4D97-AF65-F5344CB8AC3E}">
        <p14:creationId xmlns:p14="http://schemas.microsoft.com/office/powerpoint/2010/main" val="3954592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www.wpanet.org/comorbidity"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349625" y="2768238"/>
            <a:ext cx="8915400" cy="1323439"/>
          </a:xfrm>
          <a:prstGeom prst="rect">
            <a:avLst/>
          </a:prstGeom>
        </p:spPr>
        <p:txBody>
          <a:bodyPr wrap="square">
            <a:spAutoFit/>
          </a:bodyPr>
          <a:lstStyle/>
          <a:p>
            <a:r>
              <a:rPr lang="en-US" sz="4000" b="1" dirty="0"/>
              <a:t>A population-based model for rationing COVID-19 vaccines.</a:t>
            </a:r>
          </a:p>
        </p:txBody>
      </p:sp>
      <p:pic>
        <p:nvPicPr>
          <p:cNvPr id="6" name="Picture 5"/>
          <p:cNvPicPr>
            <a:picLocks noChangeAspect="1"/>
          </p:cNvPicPr>
          <p:nvPr/>
        </p:nvPicPr>
        <p:blipFill>
          <a:blip r:embed="rId2"/>
          <a:stretch>
            <a:fillRect/>
          </a:stretch>
        </p:blipFill>
        <p:spPr>
          <a:xfrm>
            <a:off x="1712644" y="4825930"/>
            <a:ext cx="8378854" cy="1522619"/>
          </a:xfrm>
          <a:prstGeom prst="rect">
            <a:avLst/>
          </a:prstGeom>
        </p:spPr>
      </p:pic>
      <p:pic>
        <p:nvPicPr>
          <p:cNvPr id="2" name="Picture 1"/>
          <p:cNvPicPr>
            <a:picLocks noChangeAspect="1"/>
          </p:cNvPicPr>
          <p:nvPr/>
        </p:nvPicPr>
        <p:blipFill>
          <a:blip r:embed="rId3"/>
          <a:stretch>
            <a:fillRect/>
          </a:stretch>
        </p:blipFill>
        <p:spPr>
          <a:xfrm>
            <a:off x="6543674" y="-1401"/>
            <a:ext cx="5648326" cy="2392176"/>
          </a:xfrm>
          <a:prstGeom prst="rect">
            <a:avLst/>
          </a:prstGeom>
        </p:spPr>
      </p:pic>
      <p:pic>
        <p:nvPicPr>
          <p:cNvPr id="3" name="Picture 2"/>
          <p:cNvPicPr>
            <a:picLocks noChangeAspect="1"/>
          </p:cNvPicPr>
          <p:nvPr/>
        </p:nvPicPr>
        <p:blipFill>
          <a:blip r:embed="rId4"/>
          <a:stretch>
            <a:fillRect/>
          </a:stretch>
        </p:blipFill>
        <p:spPr>
          <a:xfrm>
            <a:off x="0" y="0"/>
            <a:ext cx="6543675" cy="2390775"/>
          </a:xfrm>
          <a:prstGeom prst="rect">
            <a:avLst/>
          </a:prstGeom>
        </p:spPr>
      </p:pic>
    </p:spTree>
    <p:extLst>
      <p:ext uri="{BB962C8B-B14F-4D97-AF65-F5344CB8AC3E}">
        <p14:creationId xmlns:p14="http://schemas.microsoft.com/office/powerpoint/2010/main" val="1257935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1583871" y="-38503"/>
            <a:ext cx="8976042" cy="6896503"/>
          </a:xfrm>
          <a:prstGeom prst="rect">
            <a:avLst/>
          </a:prstGeom>
          <a:noFill/>
          <a:ln w="9525">
            <a:noFill/>
            <a:miter lim="800000"/>
            <a:headEnd/>
            <a:tailEnd/>
          </a:ln>
        </p:spPr>
      </p:pic>
      <p:sp>
        <p:nvSpPr>
          <p:cNvPr id="17411" name="Text Box 3"/>
          <p:cNvSpPr txBox="1">
            <a:spLocks noChangeArrowheads="1"/>
          </p:cNvSpPr>
          <p:nvPr/>
        </p:nvSpPr>
        <p:spPr bwMode="auto">
          <a:xfrm>
            <a:off x="2135188" y="3451226"/>
            <a:ext cx="4248150" cy="1922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CA" sz="4800">
                <a:solidFill>
                  <a:schemeClr val="bg1"/>
                </a:solidFill>
              </a:rPr>
              <a:t>of the whole</a:t>
            </a:r>
          </a:p>
          <a:p>
            <a:pPr>
              <a:spcBef>
                <a:spcPct val="50000"/>
              </a:spcBef>
            </a:pPr>
            <a:r>
              <a:rPr lang="en-CA" sz="4800">
                <a:solidFill>
                  <a:schemeClr val="bg1"/>
                </a:solidFill>
              </a:rPr>
              <a:t>population</a:t>
            </a:r>
          </a:p>
        </p:txBody>
      </p:sp>
    </p:spTree>
    <p:extLst>
      <p:ext uri="{BB962C8B-B14F-4D97-AF65-F5344CB8AC3E}">
        <p14:creationId xmlns:p14="http://schemas.microsoft.com/office/powerpoint/2010/main" val="202074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92717" y="0"/>
            <a:ext cx="11809293" cy="6858000"/>
          </a:xfrm>
          <a:prstGeom prst="rect">
            <a:avLst/>
          </a:prstGeom>
          <a:noFill/>
          <a:ln w="9525">
            <a:noFill/>
            <a:miter lim="800000"/>
            <a:headEnd/>
            <a:tailEnd/>
          </a:ln>
        </p:spPr>
      </p:pic>
    </p:spTree>
    <p:extLst>
      <p:ext uri="{BB962C8B-B14F-4D97-AF65-F5344CB8AC3E}">
        <p14:creationId xmlns:p14="http://schemas.microsoft.com/office/powerpoint/2010/main" val="2827706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95837" y="691562"/>
            <a:ext cx="12192000" cy="5663089"/>
          </a:xfrm>
          <a:prstGeom prst="rect">
            <a:avLst/>
          </a:prstGeom>
          <a:noFill/>
        </p:spPr>
        <p:txBody>
          <a:bodyPr wrap="square" rtlCol="0">
            <a:spAutoFit/>
          </a:bodyPr>
          <a:lstStyle/>
          <a:p>
            <a:pPr marL="571500" indent="-571500">
              <a:buFont typeface="Arial" panose="020B0604020202020204" pitchFamily="34" charset="0"/>
              <a:buChar char="•"/>
            </a:pPr>
            <a:r>
              <a:rPr lang="en-US" sz="4000" dirty="0"/>
              <a:t>Most studies of morbidity examine comorbidity, </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and at most usually consider only a few comorbid, generally these are concurrent disorders…</a:t>
            </a:r>
          </a:p>
          <a:p>
            <a:pPr marL="571500" indent="-571500">
              <a:buFont typeface="Arial" panose="020B0604020202020204" pitchFamily="34" charset="0"/>
              <a:buChar char="•"/>
            </a:pPr>
            <a:endParaRPr lang="en-US" sz="4000" dirty="0"/>
          </a:p>
          <a:p>
            <a:pPr marL="685800" indent="-685800">
              <a:buFont typeface="Arial" panose="020B0604020202020204" pitchFamily="34" charset="0"/>
              <a:buChar char="•"/>
            </a:pPr>
            <a:r>
              <a:rPr lang="en-US" sz="5400" dirty="0"/>
              <a:t>Big data studies can go beyond… accounting for temporal hyper-multi-morbidity…</a:t>
            </a:r>
          </a:p>
        </p:txBody>
      </p:sp>
    </p:spTree>
    <p:extLst>
      <p:ext uri="{BB962C8B-B14F-4D97-AF65-F5344CB8AC3E}">
        <p14:creationId xmlns:p14="http://schemas.microsoft.com/office/powerpoint/2010/main" val="2306461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81348" y="400595"/>
            <a:ext cx="7628710" cy="6001643"/>
          </a:xfrm>
          <a:prstGeom prst="rect">
            <a:avLst/>
          </a:prstGeom>
          <a:noFill/>
        </p:spPr>
        <p:txBody>
          <a:bodyPr wrap="square" rtlCol="0">
            <a:spAutoFit/>
          </a:bodyPr>
          <a:lstStyle/>
          <a:p>
            <a:r>
              <a:rPr lang="en-US" sz="9600" dirty="0"/>
              <a:t>Related peer reviewed published results</a:t>
            </a:r>
          </a:p>
        </p:txBody>
      </p:sp>
    </p:spTree>
    <p:extLst>
      <p:ext uri="{BB962C8B-B14F-4D97-AF65-F5344CB8AC3E}">
        <p14:creationId xmlns:p14="http://schemas.microsoft.com/office/powerpoint/2010/main" val="251198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12371" y="702129"/>
            <a:ext cx="9862458" cy="830997"/>
          </a:xfrm>
          <a:prstGeom prst="rect">
            <a:avLst/>
          </a:prstGeom>
          <a:noFill/>
        </p:spPr>
        <p:txBody>
          <a:bodyPr wrap="square" rtlCol="0">
            <a:spAutoFit/>
          </a:bodyPr>
          <a:lstStyle/>
          <a:p>
            <a:r>
              <a:rPr lang="en-US" sz="4800" dirty="0"/>
              <a:t>MENTAL DISORDER and CANCER</a:t>
            </a:r>
          </a:p>
        </p:txBody>
      </p:sp>
      <p:pic>
        <p:nvPicPr>
          <p:cNvPr id="3" name="Picture 2"/>
          <p:cNvPicPr>
            <a:picLocks noChangeAspect="1"/>
          </p:cNvPicPr>
          <p:nvPr/>
        </p:nvPicPr>
        <p:blipFill>
          <a:blip r:embed="rId2"/>
          <a:stretch>
            <a:fillRect/>
          </a:stretch>
        </p:blipFill>
        <p:spPr>
          <a:xfrm>
            <a:off x="671512" y="1693409"/>
            <a:ext cx="5579945" cy="2258105"/>
          </a:xfrm>
          <a:prstGeom prst="rect">
            <a:avLst/>
          </a:prstGeom>
        </p:spPr>
      </p:pic>
      <p:pic>
        <p:nvPicPr>
          <p:cNvPr id="4" name="Picture 3"/>
          <p:cNvPicPr>
            <a:picLocks noChangeAspect="1"/>
          </p:cNvPicPr>
          <p:nvPr/>
        </p:nvPicPr>
        <p:blipFill>
          <a:blip r:embed="rId3"/>
          <a:stretch>
            <a:fillRect/>
          </a:stretch>
        </p:blipFill>
        <p:spPr>
          <a:xfrm>
            <a:off x="671511" y="3951514"/>
            <a:ext cx="11206413" cy="2188029"/>
          </a:xfrm>
          <a:prstGeom prst="rect">
            <a:avLst/>
          </a:prstGeom>
        </p:spPr>
      </p:pic>
      <p:sp>
        <p:nvSpPr>
          <p:cNvPr id="5" name="Oval 4"/>
          <p:cNvSpPr/>
          <p:nvPr/>
        </p:nvSpPr>
        <p:spPr>
          <a:xfrm>
            <a:off x="6274717" y="1554994"/>
            <a:ext cx="5663946" cy="225810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34250" y="1899216"/>
            <a:ext cx="3819525" cy="1569660"/>
          </a:xfrm>
          <a:prstGeom prst="rect">
            <a:avLst/>
          </a:prstGeom>
          <a:noFill/>
        </p:spPr>
        <p:txBody>
          <a:bodyPr wrap="square" rtlCol="0">
            <a:spAutoFit/>
          </a:bodyPr>
          <a:lstStyle/>
          <a:p>
            <a:r>
              <a:rPr lang="en-US" sz="3200" dirty="0"/>
              <a:t>MENTAL DISORDERS precede CANCERS by 6 years on average</a:t>
            </a:r>
          </a:p>
        </p:txBody>
      </p:sp>
    </p:spTree>
    <p:extLst>
      <p:ext uri="{BB962C8B-B14F-4D97-AF65-F5344CB8AC3E}">
        <p14:creationId xmlns:p14="http://schemas.microsoft.com/office/powerpoint/2010/main" val="401086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296" y="172279"/>
            <a:ext cx="10770141" cy="4176178"/>
          </a:xfrm>
          <a:prstGeom prst="rect">
            <a:avLst/>
          </a:prstGeom>
        </p:spPr>
      </p:pic>
      <p:sp>
        <p:nvSpPr>
          <p:cNvPr id="5" name="Oval 4"/>
          <p:cNvSpPr/>
          <p:nvPr/>
        </p:nvSpPr>
        <p:spPr>
          <a:xfrm>
            <a:off x="1060704" y="3849882"/>
            <a:ext cx="10674784" cy="28184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35824" y="4197258"/>
            <a:ext cx="8924544" cy="1754326"/>
          </a:xfrm>
          <a:prstGeom prst="rect">
            <a:avLst/>
          </a:prstGeom>
          <a:noFill/>
        </p:spPr>
        <p:txBody>
          <a:bodyPr wrap="square" rtlCol="0">
            <a:spAutoFit/>
          </a:bodyPr>
          <a:lstStyle/>
          <a:p>
            <a:pPr algn="ctr"/>
            <a:r>
              <a:rPr lang="en-US" sz="3600" b="1" dirty="0"/>
              <a:t>ONLY Neuroses &amp; Depression </a:t>
            </a:r>
          </a:p>
          <a:p>
            <a:pPr algn="ctr"/>
            <a:r>
              <a:rPr lang="en-US" sz="3600" b="1" dirty="0"/>
              <a:t>Significantly Precede </a:t>
            </a:r>
          </a:p>
          <a:p>
            <a:pPr algn="ctr"/>
            <a:r>
              <a:rPr lang="en-US" sz="3600" b="1" dirty="0"/>
              <a:t>ULCERATIVE COLITIS on average by 5 years </a:t>
            </a:r>
          </a:p>
        </p:txBody>
      </p:sp>
    </p:spTree>
    <p:extLst>
      <p:ext uri="{BB962C8B-B14F-4D97-AF65-F5344CB8AC3E}">
        <p14:creationId xmlns:p14="http://schemas.microsoft.com/office/powerpoint/2010/main" val="3097958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13185"/>
            <a:ext cx="12192000" cy="6740307"/>
          </a:xfrm>
          <a:prstGeom prst="rect">
            <a:avLst/>
          </a:prstGeom>
          <a:noFill/>
        </p:spPr>
        <p:txBody>
          <a:bodyPr wrap="square" rtlCol="0">
            <a:spAutoFit/>
          </a:bodyPr>
          <a:lstStyle/>
          <a:p>
            <a:pPr algn="ctr"/>
            <a:r>
              <a:rPr lang="en-US" sz="5400" dirty="0"/>
              <a:t>In this study </a:t>
            </a:r>
            <a:r>
              <a:rPr lang="en-US" sz="5400" dirty="0">
                <a:solidFill>
                  <a:srgbClr val="FF0000"/>
                </a:solidFill>
              </a:rPr>
              <a:t>vulnerability to viral pneumonia was examined</a:t>
            </a:r>
            <a:r>
              <a:rPr lang="en-US" sz="5400" dirty="0"/>
              <a:t>:</a:t>
            </a:r>
          </a:p>
          <a:p>
            <a:pPr algn="ctr"/>
            <a:r>
              <a:rPr lang="en-US" sz="5400" dirty="0"/>
              <a:t>Focus on </a:t>
            </a:r>
          </a:p>
          <a:p>
            <a:pPr algn="ctr"/>
            <a:r>
              <a:rPr lang="en-US" sz="5400" dirty="0"/>
              <a:t>pre-morbid temporal hyper-morbidity</a:t>
            </a:r>
          </a:p>
          <a:p>
            <a:pPr algn="ctr"/>
            <a:endParaRPr lang="en-US" sz="5400" dirty="0"/>
          </a:p>
          <a:p>
            <a:pPr algn="ctr"/>
            <a:r>
              <a:rPr lang="en-US" sz="5400" dirty="0"/>
              <a:t> in a prospective sample under the age of one year in the first year of the data over the next 16 years.</a:t>
            </a:r>
          </a:p>
        </p:txBody>
      </p:sp>
    </p:spTree>
    <p:extLst>
      <p:ext uri="{BB962C8B-B14F-4D97-AF65-F5344CB8AC3E}">
        <p14:creationId xmlns:p14="http://schemas.microsoft.com/office/powerpoint/2010/main" val="202231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484441" y="1373279"/>
            <a:ext cx="6773530" cy="1138773"/>
          </a:xfrm>
          <a:prstGeom prst="rect">
            <a:avLst/>
          </a:prstGeom>
          <a:noFill/>
          <a:ln w="101600">
            <a:solidFill>
              <a:srgbClr val="7030A0"/>
            </a:solidFill>
          </a:ln>
        </p:spPr>
        <p:txBody>
          <a:bodyPr wrap="square" rtlCol="0">
            <a:spAutoFit/>
          </a:bodyPr>
          <a:lstStyle/>
          <a:p>
            <a:pPr algn="ctr"/>
            <a:r>
              <a:rPr lang="en-US" sz="4000" b="1" dirty="0"/>
              <a:t>Any Viral Pneumonia Diagnosis</a:t>
            </a:r>
          </a:p>
          <a:p>
            <a:pPr algn="ctr"/>
            <a:r>
              <a:rPr lang="en-US" sz="2800" b="1" dirty="0"/>
              <a:t>Index diagnosis date is pivot</a:t>
            </a:r>
          </a:p>
        </p:txBody>
      </p:sp>
      <p:sp>
        <p:nvSpPr>
          <p:cNvPr id="6" name="TextBox 5"/>
          <p:cNvSpPr txBox="1"/>
          <p:nvPr/>
        </p:nvSpPr>
        <p:spPr>
          <a:xfrm>
            <a:off x="3836176" y="3139234"/>
            <a:ext cx="3873140" cy="707886"/>
          </a:xfrm>
          <a:prstGeom prst="rect">
            <a:avLst/>
          </a:prstGeom>
          <a:noFill/>
        </p:spPr>
        <p:txBody>
          <a:bodyPr wrap="square" rtlCol="0">
            <a:spAutoFit/>
          </a:bodyPr>
          <a:lstStyle/>
          <a:p>
            <a:pPr algn="ctr"/>
            <a:r>
              <a:rPr lang="en-US" sz="4000" b="1" dirty="0"/>
              <a:t>Viral Pneumonia</a:t>
            </a:r>
          </a:p>
        </p:txBody>
      </p:sp>
      <p:cxnSp>
        <p:nvCxnSpPr>
          <p:cNvPr id="11" name="Straight Arrow Connector 10"/>
          <p:cNvCxnSpPr>
            <a:endCxn id="15" idx="3"/>
          </p:cNvCxnSpPr>
          <p:nvPr/>
        </p:nvCxnSpPr>
        <p:spPr>
          <a:xfrm flipH="1" flipV="1">
            <a:off x="1645920" y="3508167"/>
            <a:ext cx="2299063" cy="2612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532914" y="3501768"/>
            <a:ext cx="2567994" cy="32526"/>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6032" y="3246557"/>
            <a:ext cx="1389888" cy="523220"/>
          </a:xfrm>
          <a:prstGeom prst="rect">
            <a:avLst/>
          </a:prstGeom>
          <a:noFill/>
        </p:spPr>
        <p:txBody>
          <a:bodyPr wrap="square" rtlCol="0">
            <a:spAutoFit/>
          </a:bodyPr>
          <a:lstStyle/>
          <a:p>
            <a:r>
              <a:rPr lang="en-US" sz="2800" b="1" dirty="0"/>
              <a:t>BEFORE</a:t>
            </a:r>
          </a:p>
        </p:txBody>
      </p:sp>
      <p:sp>
        <p:nvSpPr>
          <p:cNvPr id="17" name="TextBox 16"/>
          <p:cNvSpPr txBox="1"/>
          <p:nvPr/>
        </p:nvSpPr>
        <p:spPr>
          <a:xfrm>
            <a:off x="10100908" y="3220714"/>
            <a:ext cx="1389888" cy="523220"/>
          </a:xfrm>
          <a:prstGeom prst="rect">
            <a:avLst/>
          </a:prstGeom>
          <a:noFill/>
        </p:spPr>
        <p:txBody>
          <a:bodyPr wrap="square" rtlCol="0">
            <a:spAutoFit/>
          </a:bodyPr>
          <a:lstStyle/>
          <a:p>
            <a:r>
              <a:rPr lang="en-US" sz="2800" b="1" dirty="0"/>
              <a:t>AFTER</a:t>
            </a:r>
          </a:p>
        </p:txBody>
      </p:sp>
      <p:cxnSp>
        <p:nvCxnSpPr>
          <p:cNvPr id="20" name="Straight Arrow Connector 19"/>
          <p:cNvCxnSpPr/>
          <p:nvPr/>
        </p:nvCxnSpPr>
        <p:spPr>
          <a:xfrm>
            <a:off x="2629989" y="5540257"/>
            <a:ext cx="8954153" cy="3483"/>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744" y="5244847"/>
            <a:ext cx="2392245" cy="584775"/>
          </a:xfrm>
          <a:prstGeom prst="rect">
            <a:avLst/>
          </a:prstGeom>
          <a:noFill/>
        </p:spPr>
        <p:txBody>
          <a:bodyPr wrap="square" rtlCol="0">
            <a:spAutoFit/>
          </a:bodyPr>
          <a:lstStyle/>
          <a:p>
            <a:r>
              <a:rPr lang="en-US" sz="3200" b="1" dirty="0"/>
              <a:t>TIME by Visit</a:t>
            </a:r>
          </a:p>
        </p:txBody>
      </p:sp>
      <p:cxnSp>
        <p:nvCxnSpPr>
          <p:cNvPr id="27" name="Straight Arrow Connector 26"/>
          <p:cNvCxnSpPr>
            <a:stCxn id="5" idx="2"/>
            <a:endCxn id="6" idx="0"/>
          </p:cNvCxnSpPr>
          <p:nvPr/>
        </p:nvCxnSpPr>
        <p:spPr>
          <a:xfrm>
            <a:off x="5759737" y="2524688"/>
            <a:ext cx="26018" cy="579474"/>
          </a:xfrm>
          <a:prstGeom prst="straightConnector1">
            <a:avLst/>
          </a:prstGeom>
          <a:ln w="1016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898046" y="4603131"/>
            <a:ext cx="2719850" cy="4033"/>
          </a:xfrm>
          <a:prstGeom prst="straightConnector1">
            <a:avLst/>
          </a:prstGeom>
          <a:ln w="1270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48640" y="4568295"/>
            <a:ext cx="3025216" cy="22221"/>
          </a:xfrm>
          <a:prstGeom prst="straightConnector1">
            <a:avLst/>
          </a:prstGeom>
          <a:ln w="1270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73856" y="4209654"/>
            <a:ext cx="4397779" cy="707886"/>
          </a:xfrm>
          <a:prstGeom prst="rect">
            <a:avLst/>
          </a:prstGeom>
          <a:noFill/>
        </p:spPr>
        <p:txBody>
          <a:bodyPr wrap="square" rtlCol="0">
            <a:spAutoFit/>
          </a:bodyPr>
          <a:lstStyle/>
          <a:p>
            <a:pPr algn="ctr"/>
            <a:r>
              <a:rPr lang="en-US" sz="4000" b="1" dirty="0"/>
              <a:t>No Viral Pneumonia</a:t>
            </a:r>
          </a:p>
        </p:txBody>
      </p:sp>
    </p:spTree>
    <p:extLst>
      <p:ext uri="{BB962C8B-B14F-4D97-AF65-F5344CB8AC3E}">
        <p14:creationId xmlns:p14="http://schemas.microsoft.com/office/powerpoint/2010/main" val="379353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35429" y="556959"/>
            <a:ext cx="1648866" cy="646331"/>
          </a:xfrm>
          <a:prstGeom prst="rect">
            <a:avLst/>
          </a:prstGeom>
          <a:solidFill>
            <a:srgbClr val="FFFF00"/>
          </a:solidFill>
        </p:spPr>
        <p:txBody>
          <a:bodyPr wrap="square" rtlCol="0">
            <a:spAutoFit/>
          </a:bodyPr>
          <a:lstStyle/>
          <a:p>
            <a:r>
              <a:rPr lang="en-US" sz="3600" dirty="0"/>
              <a:t>All Data</a:t>
            </a:r>
          </a:p>
        </p:txBody>
      </p:sp>
      <p:sp>
        <p:nvSpPr>
          <p:cNvPr id="3" name="TextBox 2"/>
          <p:cNvSpPr txBox="1"/>
          <p:nvPr/>
        </p:nvSpPr>
        <p:spPr>
          <a:xfrm>
            <a:off x="1197430" y="1559170"/>
            <a:ext cx="4302418" cy="523220"/>
          </a:xfrm>
          <a:prstGeom prst="rect">
            <a:avLst/>
          </a:prstGeom>
          <a:noFill/>
        </p:spPr>
        <p:txBody>
          <a:bodyPr wrap="square" rtlCol="0">
            <a:spAutoFit/>
          </a:bodyPr>
          <a:lstStyle/>
          <a:p>
            <a:r>
              <a:rPr lang="en-US" sz="2800" dirty="0"/>
              <a:t>Algorithm = Data Reduction</a:t>
            </a:r>
          </a:p>
        </p:txBody>
      </p:sp>
      <p:sp>
        <p:nvSpPr>
          <p:cNvPr id="4" name="TextBox 3"/>
          <p:cNvSpPr txBox="1"/>
          <p:nvPr/>
        </p:nvSpPr>
        <p:spPr>
          <a:xfrm>
            <a:off x="2481941" y="2561381"/>
            <a:ext cx="3291842" cy="523220"/>
          </a:xfrm>
          <a:prstGeom prst="rect">
            <a:avLst/>
          </a:prstGeom>
          <a:noFill/>
        </p:spPr>
        <p:txBody>
          <a:bodyPr wrap="square" rtlCol="0">
            <a:spAutoFit/>
          </a:bodyPr>
          <a:lstStyle/>
          <a:p>
            <a:r>
              <a:rPr lang="en-US" sz="2800" dirty="0"/>
              <a:t>Data Representation</a:t>
            </a:r>
          </a:p>
        </p:txBody>
      </p:sp>
      <p:sp>
        <p:nvSpPr>
          <p:cNvPr id="5" name="TextBox 4"/>
          <p:cNvSpPr txBox="1"/>
          <p:nvPr/>
        </p:nvSpPr>
        <p:spPr>
          <a:xfrm>
            <a:off x="3618411" y="3368432"/>
            <a:ext cx="3122022" cy="523220"/>
          </a:xfrm>
          <a:prstGeom prst="rect">
            <a:avLst/>
          </a:prstGeom>
          <a:noFill/>
        </p:spPr>
        <p:txBody>
          <a:bodyPr wrap="square" rtlCol="0">
            <a:spAutoFit/>
          </a:bodyPr>
          <a:lstStyle/>
          <a:p>
            <a:r>
              <a:rPr lang="en-US" sz="2800" dirty="0"/>
              <a:t>Data Interpretation</a:t>
            </a:r>
          </a:p>
        </p:txBody>
      </p:sp>
      <p:sp>
        <p:nvSpPr>
          <p:cNvPr id="6" name="TextBox 5"/>
          <p:cNvSpPr txBox="1"/>
          <p:nvPr/>
        </p:nvSpPr>
        <p:spPr>
          <a:xfrm>
            <a:off x="6997466" y="5337230"/>
            <a:ext cx="4795605" cy="1015663"/>
          </a:xfrm>
          <a:prstGeom prst="rect">
            <a:avLst/>
          </a:prstGeom>
          <a:solidFill>
            <a:srgbClr val="FFFF00"/>
          </a:solidFill>
        </p:spPr>
        <p:txBody>
          <a:bodyPr wrap="square" rtlCol="0">
            <a:spAutoFit/>
          </a:bodyPr>
          <a:lstStyle/>
          <a:p>
            <a:r>
              <a:rPr lang="en-US" sz="6000" dirty="0"/>
              <a:t>Clinical Utility?</a:t>
            </a:r>
          </a:p>
        </p:txBody>
      </p:sp>
      <p:sp>
        <p:nvSpPr>
          <p:cNvPr id="7" name="TextBox 6"/>
          <p:cNvSpPr txBox="1"/>
          <p:nvPr/>
        </p:nvSpPr>
        <p:spPr>
          <a:xfrm>
            <a:off x="4345577" y="4200549"/>
            <a:ext cx="7948743" cy="523220"/>
          </a:xfrm>
          <a:prstGeom prst="rect">
            <a:avLst/>
          </a:prstGeom>
          <a:noFill/>
        </p:spPr>
        <p:txBody>
          <a:bodyPr wrap="square" rtlCol="0">
            <a:spAutoFit/>
          </a:bodyPr>
          <a:lstStyle/>
          <a:p>
            <a:r>
              <a:rPr lang="en-US" sz="2800" dirty="0"/>
              <a:t>Independent Validation (Standardized Methods)</a:t>
            </a:r>
          </a:p>
        </p:txBody>
      </p:sp>
      <p:cxnSp>
        <p:nvCxnSpPr>
          <p:cNvPr id="9" name="Elbow Connector 8"/>
          <p:cNvCxnSpPr>
            <a:stCxn id="2" idx="2"/>
            <a:endCxn id="3" idx="0"/>
          </p:cNvCxnSpPr>
          <p:nvPr/>
        </p:nvCxnSpPr>
        <p:spPr>
          <a:xfrm rot="16200000" flipH="1">
            <a:off x="2126310" y="336841"/>
            <a:ext cx="355880" cy="20887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3" idx="2"/>
            <a:endCxn id="4" idx="0"/>
          </p:cNvCxnSpPr>
          <p:nvPr/>
        </p:nvCxnSpPr>
        <p:spPr>
          <a:xfrm rot="16200000" flipH="1">
            <a:off x="3498755" y="1932273"/>
            <a:ext cx="478991" cy="7792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4" idx="2"/>
            <a:endCxn id="5" idx="0"/>
          </p:cNvCxnSpPr>
          <p:nvPr/>
        </p:nvCxnSpPr>
        <p:spPr>
          <a:xfrm rot="16200000" flipH="1">
            <a:off x="4511727" y="2700736"/>
            <a:ext cx="283831" cy="10515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5" idx="2"/>
            <a:endCxn id="7" idx="0"/>
          </p:cNvCxnSpPr>
          <p:nvPr/>
        </p:nvCxnSpPr>
        <p:spPr>
          <a:xfrm rot="16200000" flipH="1">
            <a:off x="6595237" y="2475836"/>
            <a:ext cx="308897" cy="31405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7" idx="2"/>
            <a:endCxn id="6" idx="0"/>
          </p:cNvCxnSpPr>
          <p:nvPr/>
        </p:nvCxnSpPr>
        <p:spPr>
          <a:xfrm rot="16200000" flipH="1">
            <a:off x="8550879" y="4492839"/>
            <a:ext cx="613461" cy="10753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3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218" name="AutoShape 2" descr="2Q=="/>
          <p:cNvSpPr>
            <a:spLocks noChangeAspect="1" noChangeArrowheads="1"/>
          </p:cNvSpPr>
          <p:nvPr/>
        </p:nvSpPr>
        <p:spPr bwMode="auto">
          <a:xfrm>
            <a:off x="5943600" y="3276600"/>
            <a:ext cx="304800" cy="304800"/>
          </a:xfrm>
          <a:prstGeom prst="rect">
            <a:avLst/>
          </a:prstGeom>
          <a:noFill/>
        </p:spPr>
        <p:txBody>
          <a:bodyPr>
            <a:prstTxWarp prst="textNoShape">
              <a:avLst/>
            </a:prstTxWarp>
          </a:bodyPr>
          <a:lstStyle/>
          <a:p>
            <a:endParaRPr lang="en-US"/>
          </a:p>
        </p:txBody>
      </p:sp>
      <p:sp>
        <p:nvSpPr>
          <p:cNvPr id="9219" name="AutoShape 3" descr="2Q=="/>
          <p:cNvSpPr>
            <a:spLocks noChangeAspect="1" noChangeArrowheads="1"/>
          </p:cNvSpPr>
          <p:nvPr/>
        </p:nvSpPr>
        <p:spPr bwMode="auto">
          <a:xfrm>
            <a:off x="5943600" y="3276600"/>
            <a:ext cx="304800" cy="304800"/>
          </a:xfrm>
          <a:prstGeom prst="rect">
            <a:avLst/>
          </a:prstGeom>
          <a:noFill/>
        </p:spPr>
        <p:txBody>
          <a:bodyPr>
            <a:prstTxWarp prst="textNoShape">
              <a:avLst/>
            </a:prstTxWarp>
          </a:bodyPr>
          <a:lstStyle/>
          <a:p>
            <a:endParaRPr lang="en-US"/>
          </a:p>
        </p:txBody>
      </p:sp>
      <p:pic>
        <p:nvPicPr>
          <p:cNvPr id="9220" name="Picture 4" descr="19-2_McHugh_ML"/>
          <p:cNvPicPr>
            <a:picLocks noChangeAspect="1" noChangeArrowheads="1"/>
          </p:cNvPicPr>
          <p:nvPr/>
        </p:nvPicPr>
        <p:blipFill>
          <a:blip r:embed="rId2"/>
          <a:srcRect/>
          <a:stretch>
            <a:fillRect/>
          </a:stretch>
        </p:blipFill>
        <p:spPr bwMode="auto">
          <a:xfrm>
            <a:off x="1361923" y="5827414"/>
            <a:ext cx="3240557" cy="790724"/>
          </a:xfrm>
          <a:prstGeom prst="rect">
            <a:avLst/>
          </a:prstGeom>
          <a:noFill/>
        </p:spPr>
      </p:pic>
      <p:pic>
        <p:nvPicPr>
          <p:cNvPr id="9221" name="Picture 5"/>
          <p:cNvPicPr>
            <a:picLocks noChangeAspect="1" noChangeArrowheads="1"/>
          </p:cNvPicPr>
          <p:nvPr/>
        </p:nvPicPr>
        <p:blipFill>
          <a:blip r:embed="rId3"/>
          <a:srcRect/>
          <a:stretch>
            <a:fillRect/>
          </a:stretch>
        </p:blipFill>
        <p:spPr bwMode="auto">
          <a:xfrm>
            <a:off x="1941828" y="3852158"/>
            <a:ext cx="2861131" cy="1879671"/>
          </a:xfrm>
          <a:prstGeom prst="rect">
            <a:avLst/>
          </a:prstGeom>
          <a:noFill/>
        </p:spPr>
      </p:pic>
      <p:sp>
        <p:nvSpPr>
          <p:cNvPr id="7" name="TextBox 6"/>
          <p:cNvSpPr txBox="1"/>
          <p:nvPr/>
        </p:nvSpPr>
        <p:spPr>
          <a:xfrm>
            <a:off x="6956062" y="709586"/>
            <a:ext cx="5035639" cy="3046988"/>
          </a:xfrm>
          <a:prstGeom prst="rect">
            <a:avLst/>
          </a:prstGeom>
          <a:noFill/>
        </p:spPr>
        <p:txBody>
          <a:bodyPr wrap="square" rtlCol="0">
            <a:spAutoFit/>
          </a:bodyPr>
          <a:lstStyle/>
          <a:p>
            <a:pPr algn="ctr"/>
            <a:r>
              <a:rPr lang="en-US" sz="3200" b="1" dirty="0"/>
              <a:t>Type B</a:t>
            </a:r>
          </a:p>
          <a:p>
            <a:pPr algn="ctr"/>
            <a:r>
              <a:rPr lang="en-US" sz="3200" b="1" dirty="0"/>
              <a:t>Temporal order: Comparison of </a:t>
            </a:r>
            <a:r>
              <a:rPr lang="en-US" sz="3200" b="1" u="sng" dirty="0"/>
              <a:t>Proportions within One Group </a:t>
            </a:r>
            <a:r>
              <a:rPr lang="en-US" sz="3200" dirty="0"/>
              <a:t>having comorbid disorders </a:t>
            </a:r>
            <a:r>
              <a:rPr lang="en-US" sz="3200" dirty="0">
                <a:solidFill>
                  <a:srgbClr val="FF0000"/>
                </a:solidFill>
              </a:rPr>
              <a:t>based on index date of diagnoses</a:t>
            </a:r>
            <a:r>
              <a:rPr lang="en-US" sz="3200" dirty="0"/>
              <a:t>.</a:t>
            </a:r>
          </a:p>
        </p:txBody>
      </p:sp>
      <p:pic>
        <p:nvPicPr>
          <p:cNvPr id="4" name="Picture 3"/>
          <p:cNvPicPr>
            <a:picLocks noChangeAspect="1"/>
          </p:cNvPicPr>
          <p:nvPr/>
        </p:nvPicPr>
        <p:blipFill>
          <a:blip r:embed="rId4"/>
          <a:stretch>
            <a:fillRect/>
          </a:stretch>
        </p:blipFill>
        <p:spPr>
          <a:xfrm>
            <a:off x="7346259" y="3853707"/>
            <a:ext cx="3416982" cy="1415899"/>
          </a:xfrm>
          <a:prstGeom prst="rect">
            <a:avLst/>
          </a:prstGeom>
        </p:spPr>
      </p:pic>
      <p:pic>
        <p:nvPicPr>
          <p:cNvPr id="5" name="Picture 4"/>
          <p:cNvPicPr>
            <a:picLocks noChangeAspect="1"/>
          </p:cNvPicPr>
          <p:nvPr/>
        </p:nvPicPr>
        <p:blipFill>
          <a:blip r:embed="rId5"/>
          <a:stretch>
            <a:fillRect/>
          </a:stretch>
        </p:blipFill>
        <p:spPr>
          <a:xfrm>
            <a:off x="6915953" y="5645374"/>
            <a:ext cx="5029813" cy="577402"/>
          </a:xfrm>
          <a:prstGeom prst="rect">
            <a:avLst/>
          </a:prstGeom>
        </p:spPr>
      </p:pic>
      <p:sp>
        <p:nvSpPr>
          <p:cNvPr id="3" name="TextBox 2"/>
          <p:cNvSpPr txBox="1"/>
          <p:nvPr/>
        </p:nvSpPr>
        <p:spPr>
          <a:xfrm>
            <a:off x="785119" y="0"/>
            <a:ext cx="11319795" cy="861774"/>
          </a:xfrm>
          <a:prstGeom prst="rect">
            <a:avLst/>
          </a:prstGeom>
          <a:noFill/>
        </p:spPr>
        <p:txBody>
          <a:bodyPr wrap="square" rtlCol="0">
            <a:spAutoFit/>
          </a:bodyPr>
          <a:lstStyle/>
          <a:p>
            <a:r>
              <a:rPr lang="en-US" sz="5000" b="1" dirty="0"/>
              <a:t>Simple ANALYSES: </a:t>
            </a:r>
            <a:r>
              <a:rPr lang="en-US" sz="5000" b="1" i="1" dirty="0">
                <a:solidFill>
                  <a:srgbClr val="FF0000"/>
                </a:solidFill>
              </a:rPr>
              <a:t>Counts of individuals</a:t>
            </a:r>
          </a:p>
        </p:txBody>
      </p:sp>
      <p:sp>
        <p:nvSpPr>
          <p:cNvPr id="11" name="TextBox 10"/>
          <p:cNvSpPr txBox="1"/>
          <p:nvPr/>
        </p:nvSpPr>
        <p:spPr>
          <a:xfrm>
            <a:off x="47897" y="709586"/>
            <a:ext cx="6648994" cy="3046988"/>
          </a:xfrm>
          <a:prstGeom prst="rect">
            <a:avLst/>
          </a:prstGeom>
          <a:noFill/>
        </p:spPr>
        <p:txBody>
          <a:bodyPr wrap="square" rtlCol="0">
            <a:spAutoFit/>
          </a:bodyPr>
          <a:lstStyle/>
          <a:p>
            <a:pPr algn="ctr"/>
            <a:r>
              <a:rPr lang="en-US" sz="3200" b="1" dirty="0"/>
              <a:t>Type A</a:t>
            </a:r>
          </a:p>
          <a:p>
            <a:pPr algn="ctr"/>
            <a:r>
              <a:rPr lang="en-US" sz="3200" b="1" u="sng" dirty="0"/>
              <a:t>OVERALL</a:t>
            </a:r>
            <a:r>
              <a:rPr lang="en-US" sz="3200" b="1" dirty="0"/>
              <a:t> differences between </a:t>
            </a:r>
            <a:r>
              <a:rPr lang="en-US" sz="3200" b="1" u="sng" dirty="0"/>
              <a:t>Groups </a:t>
            </a:r>
            <a:r>
              <a:rPr lang="en-US" sz="3200" dirty="0"/>
              <a:t>having comorbid disorders based </a:t>
            </a:r>
            <a:r>
              <a:rPr lang="en-US" sz="3200" u="sng" dirty="0">
                <a:solidFill>
                  <a:srgbClr val="FF0000"/>
                </a:solidFill>
              </a:rPr>
              <a:t>independent of time </a:t>
            </a:r>
            <a:r>
              <a:rPr lang="en-US" sz="3200" dirty="0">
                <a:solidFill>
                  <a:srgbClr val="FF0000"/>
                </a:solidFill>
              </a:rPr>
              <a:t>OR </a:t>
            </a:r>
            <a:r>
              <a:rPr lang="en-US" sz="3200" u="sng" dirty="0">
                <a:solidFill>
                  <a:srgbClr val="FF0000"/>
                </a:solidFill>
              </a:rPr>
              <a:t>before and after Index Diagnosis </a:t>
            </a:r>
          </a:p>
          <a:p>
            <a:pPr algn="ctr"/>
            <a:r>
              <a:rPr lang="en-US" sz="3200" u="sng" dirty="0">
                <a:solidFill>
                  <a:srgbClr val="FF0000"/>
                </a:solidFill>
              </a:rPr>
              <a:t>of dependent variable</a:t>
            </a:r>
            <a:r>
              <a:rPr lang="en-US" sz="3200" dirty="0"/>
              <a:t>.</a:t>
            </a:r>
          </a:p>
        </p:txBody>
      </p:sp>
    </p:spTree>
    <p:extLst>
      <p:ext uri="{BB962C8B-B14F-4D97-AF65-F5344CB8AC3E}">
        <p14:creationId xmlns:p14="http://schemas.microsoft.com/office/powerpoint/2010/main" val="345290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93914" y="356220"/>
            <a:ext cx="8899071" cy="3566104"/>
          </a:xfrm>
          <a:prstGeom prst="rect">
            <a:avLst/>
          </a:prstGeom>
        </p:spPr>
        <p:txBody>
          <a:bodyPr wrap="square">
            <a:spAutoFit/>
          </a:bodyPr>
          <a:lstStyle/>
          <a:p>
            <a:pPr>
              <a:lnSpc>
                <a:spcPct val="115000"/>
              </a:lnSpc>
              <a:spcAft>
                <a:spcPts val="10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Presenter: David </a:t>
            </a:r>
            <a:r>
              <a:rPr lang="en-US" sz="3600" dirty="0" err="1">
                <a:effectLst/>
                <a:latin typeface="Calibri" panose="020F0502020204030204" pitchFamily="34" charset="0"/>
                <a:ea typeface="Calibri" panose="020F0502020204030204" pitchFamily="34" charset="0"/>
                <a:cs typeface="Times New Roman" panose="02020603050405020304" pitchFamily="18" charset="0"/>
              </a:rPr>
              <a:t>Cawthorpe</a:t>
            </a:r>
            <a:r>
              <a:rPr lang="en-US" sz="3600" dirty="0">
                <a:effectLst/>
                <a:latin typeface="Calibri" panose="020F0502020204030204" pitchFamily="34" charset="0"/>
                <a:ea typeface="Calibri" panose="020F0502020204030204" pitchFamily="34" charset="0"/>
                <a:cs typeface="Times New Roman" panose="02020603050405020304" pitchFamily="18" charset="0"/>
              </a:rPr>
              <a:t>, PhD</a:t>
            </a:r>
          </a:p>
          <a:p>
            <a:r>
              <a:rPr lang="en-US" sz="1100" dirty="0"/>
              <a:t>Professor (Adjunct), Faculty of Medicine,</a:t>
            </a:r>
          </a:p>
          <a:p>
            <a:r>
              <a:rPr lang="en-US" sz="1100" dirty="0"/>
              <a:t>Departments of Psychiatry &amp; Community Health Sciences</a:t>
            </a:r>
          </a:p>
          <a:p>
            <a:r>
              <a:rPr lang="en-US" sz="1100" dirty="0"/>
              <a:t>Institute for Child &amp; Maternal Health</a:t>
            </a:r>
          </a:p>
          <a:p>
            <a:r>
              <a:rPr lang="en-US" sz="1100" dirty="0"/>
              <a:t>The University of Calgary</a:t>
            </a:r>
          </a:p>
          <a:p>
            <a:r>
              <a:rPr lang="en-US" sz="4400" b="1" dirty="0"/>
              <a:t>email: cawthord@ucalgary.ca</a:t>
            </a:r>
          </a:p>
          <a:p>
            <a:r>
              <a:rPr lang="en-US" sz="1100" dirty="0"/>
              <a:t>Research and Evaluation,</a:t>
            </a:r>
          </a:p>
          <a:p>
            <a:r>
              <a:rPr lang="en-US" sz="1100" dirty="0"/>
              <a:t>Mental Health and Addictions,</a:t>
            </a:r>
          </a:p>
          <a:p>
            <a:r>
              <a:rPr lang="en-US" sz="1100" dirty="0"/>
              <a:t>Child and Adolescent Mental Health and Psychiatry Program,</a:t>
            </a:r>
          </a:p>
          <a:p>
            <a:r>
              <a:rPr lang="en-US" sz="1100" dirty="0"/>
              <a:t>Alberta Health Services</a:t>
            </a:r>
          </a:p>
          <a:p>
            <a:r>
              <a:rPr lang="en-US" sz="1100" dirty="0"/>
              <a:t>Richmond Road Diagnostic and Treatment Center</a:t>
            </a:r>
          </a:p>
          <a:p>
            <a:r>
              <a:rPr lang="en-US" sz="1100" dirty="0"/>
              <a:t>2</a:t>
            </a:r>
            <a:r>
              <a:rPr lang="en-US" sz="1100" baseline="30000" dirty="0"/>
              <a:t>nd</a:t>
            </a:r>
            <a:r>
              <a:rPr lang="en-US" sz="1100" dirty="0"/>
              <a:t> Floor, 1820 Richmond Road S.W.</a:t>
            </a:r>
          </a:p>
          <a:p>
            <a:r>
              <a:rPr lang="en-US" sz="1100" dirty="0"/>
              <a:t>Calgary, Alberta</a:t>
            </a:r>
          </a:p>
          <a:p>
            <a:r>
              <a:rPr lang="en-US" sz="1100" dirty="0"/>
              <a:t>T2T 5C7</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AHS colour 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3494" y="2103361"/>
            <a:ext cx="2541315" cy="78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university of calgar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0526" y="139001"/>
            <a:ext cx="3188015" cy="169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74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218" name="AutoShape 2" descr="2Q=="/>
          <p:cNvSpPr>
            <a:spLocks noChangeAspect="1" noChangeArrowheads="1"/>
          </p:cNvSpPr>
          <p:nvPr/>
        </p:nvSpPr>
        <p:spPr bwMode="auto">
          <a:xfrm>
            <a:off x="5943600" y="3276600"/>
            <a:ext cx="304800" cy="304800"/>
          </a:xfrm>
          <a:prstGeom prst="rect">
            <a:avLst/>
          </a:prstGeom>
          <a:noFill/>
        </p:spPr>
        <p:txBody>
          <a:bodyPr>
            <a:prstTxWarp prst="textNoShape">
              <a:avLst/>
            </a:prstTxWarp>
          </a:bodyPr>
          <a:lstStyle/>
          <a:p>
            <a:endParaRPr lang="en-US"/>
          </a:p>
        </p:txBody>
      </p:sp>
      <p:sp>
        <p:nvSpPr>
          <p:cNvPr id="9219" name="AutoShape 3" descr="2Q=="/>
          <p:cNvSpPr>
            <a:spLocks noChangeAspect="1" noChangeArrowheads="1"/>
          </p:cNvSpPr>
          <p:nvPr/>
        </p:nvSpPr>
        <p:spPr bwMode="auto">
          <a:xfrm>
            <a:off x="5943600" y="3276600"/>
            <a:ext cx="304800" cy="304800"/>
          </a:xfrm>
          <a:prstGeom prst="rect">
            <a:avLst/>
          </a:prstGeom>
          <a:noFill/>
        </p:spPr>
        <p:txBody>
          <a:bodyPr>
            <a:prstTxWarp prst="textNoShape">
              <a:avLst/>
            </a:prstTxWarp>
          </a:bodyPr>
          <a:lstStyle/>
          <a:p>
            <a:endParaRPr lang="en-US"/>
          </a:p>
        </p:txBody>
      </p:sp>
      <p:sp>
        <p:nvSpPr>
          <p:cNvPr id="7" name="TextBox 6"/>
          <p:cNvSpPr txBox="1"/>
          <p:nvPr/>
        </p:nvSpPr>
        <p:spPr>
          <a:xfrm>
            <a:off x="5828304" y="2300237"/>
            <a:ext cx="5035639" cy="3539430"/>
          </a:xfrm>
          <a:prstGeom prst="rect">
            <a:avLst/>
          </a:prstGeom>
          <a:noFill/>
        </p:spPr>
        <p:txBody>
          <a:bodyPr wrap="square" rtlCol="0">
            <a:spAutoFit/>
          </a:bodyPr>
          <a:lstStyle/>
          <a:p>
            <a:pPr algn="ctr"/>
            <a:r>
              <a:rPr lang="en-US" sz="3200" b="1" dirty="0"/>
              <a:t>Type D</a:t>
            </a:r>
          </a:p>
          <a:p>
            <a:pPr algn="ctr"/>
            <a:r>
              <a:rPr lang="en-US" sz="3200" b="1" dirty="0"/>
              <a:t>Temporal order comparisons of </a:t>
            </a:r>
            <a:r>
              <a:rPr lang="en-US" sz="3200" b="1" u="sng" dirty="0">
                <a:solidFill>
                  <a:srgbClr val="FF0000"/>
                </a:solidFill>
              </a:rPr>
              <a:t>intensity (frequency) of diagnoses</a:t>
            </a:r>
            <a:r>
              <a:rPr lang="en-US" sz="3200" b="1" u="sng" dirty="0"/>
              <a:t> within groups </a:t>
            </a:r>
            <a:r>
              <a:rPr lang="en-US" sz="3200" dirty="0"/>
              <a:t>having comorbid disorders </a:t>
            </a:r>
            <a:r>
              <a:rPr lang="en-US" sz="3200" u="sng" dirty="0"/>
              <a:t>based on index date of diagnoses</a:t>
            </a:r>
          </a:p>
        </p:txBody>
      </p:sp>
      <p:sp>
        <p:nvSpPr>
          <p:cNvPr id="3" name="TextBox 2"/>
          <p:cNvSpPr txBox="1"/>
          <p:nvPr/>
        </p:nvSpPr>
        <p:spPr>
          <a:xfrm>
            <a:off x="74023" y="139399"/>
            <a:ext cx="12043954" cy="1938992"/>
          </a:xfrm>
          <a:prstGeom prst="rect">
            <a:avLst/>
          </a:prstGeom>
          <a:noFill/>
        </p:spPr>
        <p:txBody>
          <a:bodyPr wrap="square" rtlCol="0">
            <a:spAutoFit/>
          </a:bodyPr>
          <a:lstStyle/>
          <a:p>
            <a:pPr algn="ctr"/>
            <a:r>
              <a:rPr lang="en-US" sz="6000" b="1" dirty="0"/>
              <a:t>Simple ANALYSES: </a:t>
            </a:r>
            <a:r>
              <a:rPr lang="en-US" sz="6000" b="1" dirty="0">
                <a:solidFill>
                  <a:srgbClr val="FF0000"/>
                </a:solidFill>
              </a:rPr>
              <a:t>Frequency of Diagnoses within Groups</a:t>
            </a:r>
          </a:p>
        </p:txBody>
      </p:sp>
      <p:sp>
        <p:nvSpPr>
          <p:cNvPr id="11" name="TextBox 10"/>
          <p:cNvSpPr txBox="1"/>
          <p:nvPr/>
        </p:nvSpPr>
        <p:spPr>
          <a:xfrm>
            <a:off x="567467" y="2310120"/>
            <a:ext cx="4736054" cy="3539430"/>
          </a:xfrm>
          <a:prstGeom prst="rect">
            <a:avLst/>
          </a:prstGeom>
          <a:noFill/>
        </p:spPr>
        <p:txBody>
          <a:bodyPr wrap="square" rtlCol="0">
            <a:spAutoFit/>
          </a:bodyPr>
          <a:lstStyle/>
          <a:p>
            <a:pPr algn="ctr"/>
            <a:r>
              <a:rPr lang="en-US" sz="3200" b="1" dirty="0"/>
              <a:t>Type C </a:t>
            </a:r>
          </a:p>
          <a:p>
            <a:pPr algn="ctr"/>
            <a:r>
              <a:rPr lang="en-US" sz="3200" b="1" dirty="0"/>
              <a:t>OVERALL between groups comparison:</a:t>
            </a:r>
          </a:p>
          <a:p>
            <a:pPr algn="ctr"/>
            <a:r>
              <a:rPr lang="en-US" sz="3200" b="1" dirty="0">
                <a:solidFill>
                  <a:srgbClr val="FF0000"/>
                </a:solidFill>
              </a:rPr>
              <a:t>Intensity </a:t>
            </a:r>
            <a:r>
              <a:rPr lang="en-US" sz="3200" b="1" u="sng" dirty="0">
                <a:solidFill>
                  <a:srgbClr val="FF0000"/>
                </a:solidFill>
              </a:rPr>
              <a:t>(frequency) </a:t>
            </a:r>
          </a:p>
          <a:p>
            <a:pPr algn="ctr"/>
            <a:r>
              <a:rPr lang="en-US" sz="3200" b="1" dirty="0">
                <a:solidFill>
                  <a:srgbClr val="FF0000"/>
                </a:solidFill>
              </a:rPr>
              <a:t>of diagnoses</a:t>
            </a:r>
          </a:p>
          <a:p>
            <a:pPr algn="ctr"/>
            <a:r>
              <a:rPr lang="en-US" sz="3200" b="1" dirty="0"/>
              <a:t>under Odds Ratio conditions</a:t>
            </a:r>
            <a:endParaRPr lang="en-US" sz="3200" dirty="0"/>
          </a:p>
        </p:txBody>
      </p:sp>
    </p:spTree>
    <p:extLst>
      <p:ext uri="{BB962C8B-B14F-4D97-AF65-F5344CB8AC3E}">
        <p14:creationId xmlns:p14="http://schemas.microsoft.com/office/powerpoint/2010/main" val="94444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368731" y="1027611"/>
            <a:ext cx="7271658" cy="1446550"/>
          </a:xfrm>
          <a:prstGeom prst="rect">
            <a:avLst/>
          </a:prstGeom>
          <a:noFill/>
        </p:spPr>
        <p:txBody>
          <a:bodyPr wrap="square" rtlCol="0">
            <a:spAutoFit/>
          </a:bodyPr>
          <a:lstStyle/>
          <a:p>
            <a:r>
              <a:rPr lang="en-US" sz="8800" dirty="0"/>
              <a:t>Algorithms</a:t>
            </a:r>
          </a:p>
        </p:txBody>
      </p:sp>
    </p:spTree>
    <p:extLst>
      <p:ext uri="{BB962C8B-B14F-4D97-AF65-F5344CB8AC3E}">
        <p14:creationId xmlns:p14="http://schemas.microsoft.com/office/powerpoint/2010/main" val="690729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6" name="Picture 2" descr="https://attachments.office.net/owa/cawthord%40ucalgary.ca/service.svc/s/GetAttachmentThumbnail?id=AAMkAGJiNGYxMTBkLWM1NmItNDUzNS05YTRjLWQ2N2NjODVkYWU0YQBGAAAAAABbZ78h7afOR5LOvPVJK0b2BwAvEPFTjdnsTKCZL5hWgtZYAAAAAAEMAAAvEPFTjdnsTKCZL5hWgtZYAASg89pZAAABEgAQAHwgdDdROoNGrB9NC9mffh0%3D&amp;thumbnailType=2&amp;token=eyJhbGciOiJSUzI1NiIsImtpZCI6IjMwODE3OUNFNUY0QjUyRTc4QjJEQjg5NjZCQUY0RUNDMzcyN0FFRUUiLCJ0eXAiOiJKV1QiLCJ4NXQiOiJNSUY1emw5TFV1ZUxMYmlXYTY5T3pEY25ydTQifQ.eyJvcmlnaW4iOiJodHRwczovL291dGxvb2sub2ZmaWNlLmNvbSIsInVjIjoiMjk4MmRkN2U5ZjMwNDgwMjkyMTA4M2MxMTM2MjI1MTIiLCJzaWduaW5fc3RhdGUiOiJbXCJrbXNpXCJdIiwidmVyIjoiRXhjaGFuZ2UuQ2FsbGJhY2suVjEiLCJhcHBjdHhzZW5kZXIiOiJPd2FEb3dubG9hZEBjNjA5YTBlYy1hNWUzLTQ2MzEtOTY4Ni0xOTIyODBiZDkxNTEiLCJpc3NyaW5nIjoiV1ciLCJhcHBjdHgiOiJ7XCJtc2V4Y2hwcm90XCI6XCJvd2FcIixcInB1aWRcIjpcIjExNTM5NzcwMjUyNjE2ODIzOTlcIixcInNjb3BlXCI6XCJPd2FEb3dubG9hZFwiLFwib2lkXCI6XCI5NDQyNzY0MS1iMzYwLTQ1M2QtYWRhZS05NGRmYjg3NTg2NjRcIixcInByaW1hcnlzaWRcIjpcIlMtMS01LTIxLTM5NzE5NTY3OC0xOTY5Njg2MjMxLTIyMjY0NjU5MC03OTMxNzE0XCJ9IiwibmJmIjoxNjMxMjA0MTkwLCJleHAiOjE2MzEyMDQ3OTAsImlzcyI6IjAwMDAwMDAyLTAwMDAtMGZmMS1jZTAwLTAwMDAwMDAwMDAwMEBjNjA5YTBlYy1hNWUzLTQ2MzEtOTY4Ni0xOTIyODBiZDkxNTEiLCJhdWQiOiIwMDAwMDAwMi0wMDAwLTBmZjEtY2UwMC0wMDAwMDAwMDAwMDAvYXR0YWNobWVudHMub2ZmaWNlLm5ldEBjNjA5YTBlYy1hNWUzLTQ2MzEtOTY4Ni0xOTIyODBiZDkxNTEiLCJoYXBwIjoib3dhIn0.eE-1ThUPILyylYfSCJYCdxjPBTWP_priJRRKo-Iuq7yRyFrUOPsoLcbn55zlxe5kaG2aGgSdzrclS6BuZYmI0wxA1aXR_xy2JBebilsV07ml-7xDUg0KVOubjnw3bPh4B9FVlhMy9tkhgNVMbIp2KGz_SgeuGwCmz1pxBm7PLN6x4dGdb_y7Hibm72zHP_RI_JeF5hFNlLy2DakNDb7Sg0Od4EBauYky9nFg7RFn0SJdICZ7ngv3eLyojFio7sImkqVn8UyZCcc2DSqE-QTgLlVhzxUOEGygIf44quJa5jqgTUrRHpnFGlt5VSrR_gdf5N-UZwhPawEF6VjOtkH4tQ&amp;X-OWA-CANARY=gUNg3yWRbkSQP480RaXKg0DsUm2tc9kYXLv_fQ_ij21VK-JtCXY1XHz7h6QGeV1vnEobwVV2wPY.&amp;owa=outlook.office.com&amp;scriptVer=20210829002.04&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447" y="255495"/>
            <a:ext cx="8708163" cy="3442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cawthord%40ucalgary.ca/service.svc/s/GetAttachmentThumbnail?id=AAMkAGJiNGYxMTBkLWM1NmItNDUzNS05YTRjLWQ2N2NjODVkYWU0YQBGAAAAAABbZ78h7afOR5LOvPVJK0b2BwAvEPFTjdnsTKCZL5hWgtZYAAAAAAEMAAAvEPFTjdnsTKCZL5hWgtZYAASg89pZAAABEgAQAHXGQqRRDOhDolU%2F0KufJJE%3D&amp;thumbnailType=2&amp;token=eyJhbGciOiJSUzI1NiIsImtpZCI6IjMwODE3OUNFNUY0QjUyRTc4QjJEQjg5NjZCQUY0RUNDMzcyN0FFRUUiLCJ0eXAiOiJKV1QiLCJ4NXQiOiJNSUY1emw5TFV1ZUxMYmlXYTY5T3pEY25ydTQifQ.eyJvcmlnaW4iOiJodHRwczovL291dGxvb2sub2ZmaWNlLmNvbSIsInVjIjoiMjk4MmRkN2U5ZjMwNDgwMjkyMTA4M2MxMTM2MjI1MTIiLCJzaWduaW5fc3RhdGUiOiJbXCJrbXNpXCJdIiwidmVyIjoiRXhjaGFuZ2UuQ2FsbGJhY2suVjEiLCJhcHBjdHhzZW5kZXIiOiJPd2FEb3dubG9hZEBjNjA5YTBlYy1hNWUzLTQ2MzEtOTY4Ni0xOTIyODBiZDkxNTEiLCJpc3NyaW5nIjoiV1ciLCJhcHBjdHgiOiJ7XCJtc2V4Y2hwcm90XCI6XCJvd2FcIixcInB1aWRcIjpcIjExNTM5NzcwMjUyNjE2ODIzOTlcIixcInNjb3BlXCI6XCJPd2FEb3dubG9hZFwiLFwib2lkXCI6XCI5NDQyNzY0MS1iMzYwLTQ1M2QtYWRhZS05NGRmYjg3NTg2NjRcIixcInByaW1hcnlzaWRcIjpcIlMtMS01LTIxLTM5NzE5NTY3OC0xOTY5Njg2MjMxLTIyMjY0NjU5MC03OTMxNzE0XCJ9IiwibmJmIjoxNjMxMjA0MTkwLCJleHAiOjE2MzEyMDQ3OTAsImlzcyI6IjAwMDAwMDAyLTAwMDAtMGZmMS1jZTAwLTAwMDAwMDAwMDAwMEBjNjA5YTBlYy1hNWUzLTQ2MzEtOTY4Ni0xOTIyODBiZDkxNTEiLCJhdWQiOiIwMDAwMDAwMi0wMDAwLTBmZjEtY2UwMC0wMDAwMDAwMDAwMDAvYXR0YWNobWVudHMub2ZmaWNlLm5ldEBjNjA5YTBlYy1hNWUzLTQ2MzEtOTY4Ni0xOTIyODBiZDkxNTEiLCJoYXBwIjoib3dhIn0.eE-1ThUPILyylYfSCJYCdxjPBTWP_priJRRKo-Iuq7yRyFrUOPsoLcbn55zlxe5kaG2aGgSdzrclS6BuZYmI0wxA1aXR_xy2JBebilsV07ml-7xDUg0KVOubjnw3bPh4B9FVlhMy9tkhgNVMbIp2KGz_SgeuGwCmz1pxBm7PLN6x4dGdb_y7Hibm72zHP_RI_JeF5hFNlLy2DakNDb7Sg0Od4EBauYky9nFg7RFn0SJdICZ7ngv3eLyojFio7sImkqVn8UyZCcc2DSqE-QTgLlVhzxUOEGygIf44quJa5jqgTUrRHpnFGlt5VSrR_gdf5N-UZwhPawEF6VjOtkH4tQ&amp;X-OWA-CANARY=eyIyezMX4kGLAK4n0c2pgRBzMKCtc9kYIqewYiR7jC_mSz754jTNTQgwpGqgFLDLNjRuNhqAGU4.&amp;owa=outlook.office.com&amp;scriptVer=20210829002.04&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687" y="3886201"/>
            <a:ext cx="8733923" cy="275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63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https://attachments.office.net/owa/cawthord%40ucalgary.ca/service.svc/s/GetAttachmentThumbnail?id=AAMkAGJiNGYxMTBkLWM1NmItNDUzNS05YTRjLWQ2N2NjODVkYWU0YQBGAAAAAABbZ78h7afOR5LOvPVJK0b2BwAvEPFTjdnsTKCZL5hWgtZYAAAAAAEMAAAvEPFTjdnsTKCZL5hWgtZYAASg89pZAAABEgAQADPfQxWpgJFDtJGxQejKOeg%3D&amp;thumbnailType=2&amp;token=eyJhbGciOiJSUzI1NiIsImtpZCI6IjMwODE3OUNFNUY0QjUyRTc4QjJEQjg5NjZCQUY0RUNDMzcyN0FFRUUiLCJ0eXAiOiJKV1QiLCJ4NXQiOiJNSUY1emw5TFV1ZUxMYmlXYTY5T3pEY25ydTQifQ.eyJvcmlnaW4iOiJodHRwczovL291dGxvb2sub2ZmaWNlLmNvbSIsInVjIjoiMjk4MmRkN2U5ZjMwNDgwMjkyMTA4M2MxMTM2MjI1MTIiLCJzaWduaW5fc3RhdGUiOiJbXCJrbXNpXCJdIiwidmVyIjoiRXhjaGFuZ2UuQ2FsbGJhY2suVjEiLCJhcHBjdHhzZW5kZXIiOiJPd2FEb3dubG9hZEBjNjA5YTBlYy1hNWUzLTQ2MzEtOTY4Ni0xOTIyODBiZDkxNTEiLCJpc3NyaW5nIjoiV1ciLCJhcHBjdHgiOiJ7XCJtc2V4Y2hwcm90XCI6XCJvd2FcIixcInB1aWRcIjpcIjExNTM5NzcwMjUyNjE2ODIzOTlcIixcInNjb3BlXCI6XCJPd2FEb3dubG9hZFwiLFwib2lkXCI6XCI5NDQyNzY0MS1iMzYwLTQ1M2QtYWRhZS05NGRmYjg3NTg2NjRcIixcInByaW1hcnlzaWRcIjpcIlMtMS01LTIxLTM5NzE5NTY3OC0xOTY5Njg2MjMxLTIyMjY0NjU5MC03OTMxNzE0XCJ9IiwibmJmIjoxNjMxMjA0MTkwLCJleHAiOjE2MzEyMDQ3OTAsImlzcyI6IjAwMDAwMDAyLTAwMDAtMGZmMS1jZTAwLTAwMDAwMDAwMDAwMEBjNjA5YTBlYy1hNWUzLTQ2MzEtOTY4Ni0xOTIyODBiZDkxNTEiLCJhdWQiOiIwMDAwMDAwMi0wMDAwLTBmZjEtY2UwMC0wMDAwMDAwMDAwMDAvYXR0YWNobWVudHMub2ZmaWNlLm5ldEBjNjA5YTBlYy1hNWUzLTQ2MzEtOTY4Ni0xOTIyODBiZDkxNTEiLCJoYXBwIjoib3dhIn0.eE-1ThUPILyylYfSCJYCdxjPBTWP_priJRRKo-Iuq7yRyFrUOPsoLcbn55zlxe5kaG2aGgSdzrclS6BuZYmI0wxA1aXR_xy2JBebilsV07ml-7xDUg0KVOubjnw3bPh4B9FVlhMy9tkhgNVMbIp2KGz_SgeuGwCmz1pxBm7PLN6x4dGdb_y7Hibm72zHP_RI_JeF5hFNlLy2DakNDb7Sg0Od4EBauYky9nFg7RFn0SJdICZ7ngv3eLyojFio7sImkqVn8UyZCcc2DSqE-QTgLlVhzxUOEGygIf44quJa5jqgTUrRHpnFGlt5VSrR_gdf5N-UZwhPawEF6VjOtkH4tQ&amp;X-OWA-CANARY=juIpbrm0TUOnuNFyJrYMOcC0nLatc9kYPZ16O6UsIRfJgGWJVXOetmUKhHthJC7B-4KUFWdN_6g.&amp;owa=outlook.office.com&amp;scriptVer=20210829002.04&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46" y="554409"/>
            <a:ext cx="12163954" cy="6196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7368989" cy="646331"/>
          </a:xfrm>
          <a:prstGeom prst="rect">
            <a:avLst/>
          </a:prstGeom>
          <a:noFill/>
        </p:spPr>
        <p:txBody>
          <a:bodyPr wrap="square" rtlCol="0">
            <a:spAutoFit/>
          </a:bodyPr>
          <a:lstStyle/>
          <a:p>
            <a:r>
              <a:rPr lang="en-US" sz="3600" dirty="0"/>
              <a:t>Example of endpoint code</a:t>
            </a:r>
          </a:p>
        </p:txBody>
      </p:sp>
    </p:spTree>
    <p:extLst>
      <p:ext uri="{BB962C8B-B14F-4D97-AF65-F5344CB8AC3E}">
        <p14:creationId xmlns:p14="http://schemas.microsoft.com/office/powerpoint/2010/main" val="1661722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53792" y="44625"/>
            <a:ext cx="11114467" cy="2677656"/>
          </a:xfrm>
          <a:prstGeom prst="rect">
            <a:avLst/>
          </a:prstGeom>
          <a:noFill/>
          <a:ln w="9525">
            <a:noFill/>
            <a:miter lim="800000"/>
            <a:headEnd/>
            <a:tailEnd/>
          </a:ln>
        </p:spPr>
        <p:txBody>
          <a:bodyPr wrap="square">
            <a:prstTxWarp prst="textNoShape">
              <a:avLst/>
            </a:prstTxWarp>
            <a:spAutoFit/>
          </a:bodyPr>
          <a:lstStyle/>
          <a:p>
            <a:pPr algn="ctr"/>
            <a:r>
              <a:rPr lang="en-CA" sz="4800" b="1" dirty="0"/>
              <a:t>METHODS &amp; DATA</a:t>
            </a:r>
          </a:p>
          <a:p>
            <a:pPr algn="ctr"/>
            <a:r>
              <a:rPr lang="en-CA" sz="4800" dirty="0"/>
              <a:t>Case Series Design:</a:t>
            </a:r>
          </a:p>
          <a:p>
            <a:pPr algn="ctr"/>
            <a:r>
              <a:rPr lang="en-CA" sz="3600" b="1" dirty="0"/>
              <a:t>Specific ICD Disorders or Classes</a:t>
            </a:r>
          </a:p>
          <a:p>
            <a:pPr algn="ctr"/>
            <a:r>
              <a:rPr lang="en-CA" sz="3600" b="1" dirty="0"/>
              <a:t> </a:t>
            </a:r>
            <a:r>
              <a:rPr lang="en-CA" sz="3600" b="1" i="1" dirty="0"/>
              <a:t>vs.</a:t>
            </a:r>
            <a:r>
              <a:rPr lang="en-CA" sz="3600" b="1" dirty="0"/>
              <a:t> Other ICD Disorders or Classes</a:t>
            </a:r>
          </a:p>
        </p:txBody>
      </p:sp>
      <p:graphicFrame>
        <p:nvGraphicFramePr>
          <p:cNvPr id="2" name="Table 1"/>
          <p:cNvGraphicFramePr>
            <a:graphicFrameLocks noGrp="1"/>
          </p:cNvGraphicFramePr>
          <p:nvPr/>
        </p:nvGraphicFramePr>
        <p:xfrm>
          <a:off x="1693666" y="2910540"/>
          <a:ext cx="9049870" cy="2762250"/>
        </p:xfrm>
        <a:graphic>
          <a:graphicData uri="http://schemas.openxmlformats.org/drawingml/2006/table">
            <a:tbl>
              <a:tblPr>
                <a:tableStyleId>{5C22544A-7EE6-4342-B048-85BDC9FD1C3A}</a:tableStyleId>
              </a:tblPr>
              <a:tblGrid>
                <a:gridCol w="9049870">
                  <a:extLst>
                    <a:ext uri="{9D8B030D-6E8A-4147-A177-3AD203B41FA5}">
                      <a16:colId xmlns:a16="http://schemas.microsoft.com/office/drawing/2014/main" val="20000"/>
                    </a:ext>
                  </a:extLst>
                </a:gridCol>
              </a:tblGrid>
              <a:tr h="136942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3600" b="1" u="none" strike="noStrike" dirty="0">
                          <a:effectLst/>
                        </a:rPr>
                        <a:t>SAMPLE</a:t>
                      </a:r>
                    </a:p>
                    <a:p>
                      <a:pPr marL="0" marR="0" lvl="0" indent="0" algn="ctr" defTabSz="914400" rtl="0" eaLnBrk="1" fontAlgn="b" latinLnBrk="0" hangingPunct="1">
                        <a:lnSpc>
                          <a:spcPct val="100000"/>
                        </a:lnSpc>
                        <a:spcBef>
                          <a:spcPts val="0"/>
                        </a:spcBef>
                        <a:spcAft>
                          <a:spcPts val="0"/>
                        </a:spcAft>
                        <a:buClrTx/>
                        <a:buSzTx/>
                        <a:buFontTx/>
                        <a:buNone/>
                        <a:tabLst/>
                        <a:defRPr/>
                      </a:pPr>
                      <a:r>
                        <a:rPr lang="en-CA" sz="3600" u="none" strike="noStrike" dirty="0">
                          <a:effectLst/>
                        </a:rPr>
                        <a:t>~.75 Million</a:t>
                      </a:r>
                      <a:r>
                        <a:rPr lang="en-CA" sz="3600" u="none" strike="noStrike" baseline="0" dirty="0">
                          <a:effectLst/>
                        </a:rPr>
                        <a:t> (56% Female)</a:t>
                      </a:r>
                    </a:p>
                    <a:p>
                      <a:pPr algn="ctr" fontAlgn="b"/>
                      <a:r>
                        <a:rPr lang="en-CA" sz="3600" u="none" strike="noStrike" dirty="0">
                          <a:effectLst/>
                        </a:rPr>
                        <a:t>Unique Individuals</a:t>
                      </a:r>
                      <a:r>
                        <a:rPr lang="en-CA" sz="3600" u="none" strike="noStrike" baseline="0" dirty="0">
                          <a:effectLst/>
                        </a:rPr>
                        <a:t> 0-108 Years of Age</a:t>
                      </a:r>
                    </a:p>
                  </a:txBody>
                  <a:tcPr marL="9525" marR="9525" marT="9525" marB="0" anchor="b"/>
                </a:tc>
                <a:extLst>
                  <a:ext uri="{0D108BD9-81ED-4DB2-BD59-A6C34878D82A}">
                    <a16:rowId xmlns:a16="http://schemas.microsoft.com/office/drawing/2014/main" val="10000"/>
                  </a:ext>
                </a:extLst>
              </a:tr>
              <a:tr h="687670">
                <a:tc>
                  <a:txBody>
                    <a:bodyPr/>
                    <a:lstStyle/>
                    <a:p>
                      <a:pPr algn="ctr" fontAlgn="b"/>
                      <a:r>
                        <a:rPr lang="en-CA" sz="3600" u="none" strike="noStrike" baseline="0" dirty="0">
                          <a:effectLst/>
                        </a:rPr>
                        <a:t>~100 Million Dated Physician Diagnoses</a:t>
                      </a:r>
                    </a:p>
                    <a:p>
                      <a:pPr algn="ctr" fontAlgn="b"/>
                      <a:r>
                        <a:rPr lang="en-CA" sz="3600" u="none" strike="noStrike" baseline="0" dirty="0">
                          <a:effectLst/>
                        </a:rPr>
                        <a:t>Between Spring 1993 and Autumn 2010</a:t>
                      </a:r>
                    </a:p>
                  </a:txBody>
                  <a:tcPr marL="9525" marR="9525" marT="9525" marB="0" anchor="b"/>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313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3212" y="1403966"/>
          <a:ext cx="5828977" cy="4919953"/>
        </p:xfrm>
        <a:graphic>
          <a:graphicData uri="http://schemas.openxmlformats.org/drawingml/2006/table">
            <a:tbl>
              <a:tblPr firstRow="1" firstCol="1" bandRow="1">
                <a:tableStyleId>{5C22544A-7EE6-4342-B048-85BDC9FD1C3A}</a:tableStyleId>
              </a:tblPr>
              <a:tblGrid>
                <a:gridCol w="931125">
                  <a:extLst>
                    <a:ext uri="{9D8B030D-6E8A-4147-A177-3AD203B41FA5}">
                      <a16:colId xmlns:a16="http://schemas.microsoft.com/office/drawing/2014/main" val="1489401214"/>
                    </a:ext>
                  </a:extLst>
                </a:gridCol>
                <a:gridCol w="1991176">
                  <a:extLst>
                    <a:ext uri="{9D8B030D-6E8A-4147-A177-3AD203B41FA5}">
                      <a16:colId xmlns:a16="http://schemas.microsoft.com/office/drawing/2014/main" val="734121015"/>
                    </a:ext>
                  </a:extLst>
                </a:gridCol>
                <a:gridCol w="1453338">
                  <a:extLst>
                    <a:ext uri="{9D8B030D-6E8A-4147-A177-3AD203B41FA5}">
                      <a16:colId xmlns:a16="http://schemas.microsoft.com/office/drawing/2014/main" val="1225112417"/>
                    </a:ext>
                  </a:extLst>
                </a:gridCol>
                <a:gridCol w="1453338">
                  <a:extLst>
                    <a:ext uri="{9D8B030D-6E8A-4147-A177-3AD203B41FA5}">
                      <a16:colId xmlns:a16="http://schemas.microsoft.com/office/drawing/2014/main" val="2600267965"/>
                    </a:ext>
                  </a:extLst>
                </a:gridCol>
              </a:tblGrid>
              <a:tr h="669437">
                <a:tc>
                  <a:txBody>
                    <a:bodyPr/>
                    <a:lstStyle/>
                    <a:p>
                      <a:pPr marL="0" marR="0" algn="ctr">
                        <a:lnSpc>
                          <a:spcPct val="200000"/>
                        </a:lnSpc>
                        <a:spcBef>
                          <a:spcPts val="0"/>
                        </a:spcBef>
                        <a:spcAft>
                          <a:spcPts val="0"/>
                        </a:spcAft>
                      </a:pPr>
                      <a:r>
                        <a:rPr lang="en-US" sz="2000" dirty="0">
                          <a:effectLst/>
                        </a:rPr>
                        <a:t>Groups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a:lnSpc>
                          <a:spcPct val="115000"/>
                        </a:lnSpc>
                      </a:pPr>
                      <a:endParaRPr lang="en-US" sz="2000" dirty="0">
                        <a:effectLst/>
                        <a:latin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Female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Male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2937915219"/>
                  </a:ext>
                </a:extLst>
              </a:tr>
              <a:tr h="334718">
                <a:tc gridSpan="4">
                  <a:txBody>
                    <a:bodyPr/>
                    <a:lstStyle/>
                    <a:p>
                      <a:pPr marL="0" marR="0" algn="ctr">
                        <a:lnSpc>
                          <a:spcPct val="200000"/>
                        </a:lnSpc>
                        <a:spcBef>
                          <a:spcPts val="0"/>
                        </a:spcBef>
                        <a:spcAft>
                          <a:spcPts val="0"/>
                        </a:spcAft>
                      </a:pPr>
                      <a:r>
                        <a:rPr lang="en-US" sz="2000">
                          <a:effectLst/>
                        </a:rPr>
                        <a:t>All Ages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8160188"/>
                  </a:ext>
                </a:extLst>
              </a:tr>
              <a:tr h="334718">
                <a:tc>
                  <a:txBody>
                    <a:bodyPr/>
                    <a:lstStyle/>
                    <a:p>
                      <a:pPr marL="0" marR="0" algn="ctr">
                        <a:lnSpc>
                          <a:spcPct val="200000"/>
                        </a:lnSpc>
                        <a:spcBef>
                          <a:spcPts val="0"/>
                        </a:spcBef>
                        <a:spcAft>
                          <a:spcPts val="0"/>
                        </a:spcAft>
                      </a:pPr>
                      <a:r>
                        <a:rPr lang="en-US" sz="2000">
                          <a:effectLst/>
                        </a:rPr>
                        <a:t>VP-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UID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304505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267498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732587650"/>
                  </a:ext>
                </a:extLst>
              </a:tr>
              <a:tr h="669437">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dirty="0">
                          <a:effectLst/>
                        </a:rPr>
                        <a:t>Diagnoses*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36510566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20255378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1982014456"/>
                  </a:ext>
                </a:extLst>
              </a:tr>
              <a:tr h="669437">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mean (SD)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120 (125)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76 (99)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763418179"/>
                  </a:ext>
                </a:extLst>
              </a:tr>
              <a:tr h="334718">
                <a:tc>
                  <a:txBody>
                    <a:bodyPr/>
                    <a:lstStyle/>
                    <a:p>
                      <a:pPr marL="0" marR="0" algn="ctr">
                        <a:lnSpc>
                          <a:spcPct val="200000"/>
                        </a:lnSpc>
                        <a:spcBef>
                          <a:spcPts val="0"/>
                        </a:spcBef>
                        <a:spcAft>
                          <a:spcPts val="0"/>
                        </a:spcAft>
                      </a:pPr>
                      <a:r>
                        <a:rPr lang="en-US" sz="2000">
                          <a:effectLst/>
                        </a:rPr>
                        <a:t>VP+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UID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111821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84636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3577853887"/>
                  </a:ext>
                </a:extLst>
              </a:tr>
              <a:tr h="669437">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Diagnoses*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25082428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13998139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2356831539"/>
                  </a:ext>
                </a:extLst>
              </a:tr>
              <a:tr h="669437">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dirty="0">
                          <a:effectLst/>
                        </a:rPr>
                        <a:t>mean (SD)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a:effectLst/>
                        </a:rPr>
                        <a:t>224 (196)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tc>
                  <a:txBody>
                    <a:bodyPr/>
                    <a:lstStyle/>
                    <a:p>
                      <a:pPr marL="0" marR="0" algn="ctr">
                        <a:lnSpc>
                          <a:spcPct val="200000"/>
                        </a:lnSpc>
                        <a:spcBef>
                          <a:spcPts val="0"/>
                        </a:spcBef>
                        <a:spcAft>
                          <a:spcPts val="0"/>
                        </a:spcAft>
                      </a:pPr>
                      <a:r>
                        <a:rPr lang="en-US" sz="2000" dirty="0">
                          <a:effectLst/>
                        </a:rPr>
                        <a:t>165 (181)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760" marR="62760" marT="0" marB="0" anchor="b"/>
                </a:tc>
                <a:extLst>
                  <a:ext uri="{0D108BD9-81ED-4DB2-BD59-A6C34878D82A}">
                    <a16:rowId xmlns:a16="http://schemas.microsoft.com/office/drawing/2014/main" val="2288747560"/>
                  </a:ext>
                </a:extLst>
              </a:tr>
            </a:tbl>
          </a:graphicData>
        </a:graphic>
      </p:graphicFrame>
      <p:graphicFrame>
        <p:nvGraphicFramePr>
          <p:cNvPr id="4" name="Table 3"/>
          <p:cNvGraphicFramePr>
            <a:graphicFrameLocks noGrp="1"/>
          </p:cNvGraphicFramePr>
          <p:nvPr/>
        </p:nvGraphicFramePr>
        <p:xfrm>
          <a:off x="6217919" y="1403966"/>
          <a:ext cx="5747657" cy="4919950"/>
        </p:xfrm>
        <a:graphic>
          <a:graphicData uri="http://schemas.openxmlformats.org/drawingml/2006/table">
            <a:tbl>
              <a:tblPr firstRow="1" firstCol="1" bandRow="1">
                <a:tableStyleId>{5C22544A-7EE6-4342-B048-85BDC9FD1C3A}</a:tableStyleId>
              </a:tblPr>
              <a:tblGrid>
                <a:gridCol w="918136">
                  <a:extLst>
                    <a:ext uri="{9D8B030D-6E8A-4147-A177-3AD203B41FA5}">
                      <a16:colId xmlns:a16="http://schemas.microsoft.com/office/drawing/2014/main" val="889189550"/>
                    </a:ext>
                  </a:extLst>
                </a:gridCol>
                <a:gridCol w="1963397">
                  <a:extLst>
                    <a:ext uri="{9D8B030D-6E8A-4147-A177-3AD203B41FA5}">
                      <a16:colId xmlns:a16="http://schemas.microsoft.com/office/drawing/2014/main" val="3829619670"/>
                    </a:ext>
                  </a:extLst>
                </a:gridCol>
                <a:gridCol w="1433062">
                  <a:extLst>
                    <a:ext uri="{9D8B030D-6E8A-4147-A177-3AD203B41FA5}">
                      <a16:colId xmlns:a16="http://schemas.microsoft.com/office/drawing/2014/main" val="2840642995"/>
                    </a:ext>
                  </a:extLst>
                </a:gridCol>
                <a:gridCol w="1433062">
                  <a:extLst>
                    <a:ext uri="{9D8B030D-6E8A-4147-A177-3AD203B41FA5}">
                      <a16:colId xmlns:a16="http://schemas.microsoft.com/office/drawing/2014/main" val="2899098764"/>
                    </a:ext>
                  </a:extLst>
                </a:gridCol>
              </a:tblGrid>
              <a:tr h="702850">
                <a:tc gridSpan="4">
                  <a:txBody>
                    <a:bodyPr/>
                    <a:lstStyle/>
                    <a:p>
                      <a:pPr marL="0" marR="0" algn="ctr">
                        <a:lnSpc>
                          <a:spcPct val="200000"/>
                        </a:lnSpc>
                        <a:spcBef>
                          <a:spcPts val="0"/>
                        </a:spcBef>
                        <a:spcAft>
                          <a:spcPts val="0"/>
                        </a:spcAft>
                      </a:pPr>
                      <a:r>
                        <a:rPr lang="en-US" sz="2000" dirty="0">
                          <a:effectLst/>
                        </a:rPr>
                        <a:t>&lt; 1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2311057"/>
                  </a:ext>
                </a:extLst>
              </a:tr>
              <a:tr h="702850">
                <a:tc>
                  <a:txBody>
                    <a:bodyPr/>
                    <a:lstStyle/>
                    <a:p>
                      <a:pPr marL="0" marR="0" algn="ctr">
                        <a:lnSpc>
                          <a:spcPct val="200000"/>
                        </a:lnSpc>
                        <a:spcBef>
                          <a:spcPts val="0"/>
                        </a:spcBef>
                        <a:spcAft>
                          <a:spcPts val="0"/>
                        </a:spcAft>
                      </a:pPr>
                      <a:r>
                        <a:rPr lang="en-US" sz="2000" dirty="0">
                          <a:effectLst/>
                        </a:rPr>
                        <a:t>VP-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UID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12775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20326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8448958"/>
                  </a:ext>
                </a:extLst>
              </a:tr>
              <a:tr h="702850">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Diagnoses*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139689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249063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43506666"/>
                  </a:ext>
                </a:extLst>
              </a:tr>
              <a:tr h="702850">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mean (SD)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11 (9)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13 (10)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1037478"/>
                  </a:ext>
                </a:extLst>
              </a:tr>
              <a:tr h="702850">
                <a:tc>
                  <a:txBody>
                    <a:bodyPr/>
                    <a:lstStyle/>
                    <a:p>
                      <a:pPr marL="0" marR="0" algn="ctr">
                        <a:lnSpc>
                          <a:spcPct val="200000"/>
                        </a:lnSpc>
                        <a:spcBef>
                          <a:spcPts val="0"/>
                        </a:spcBef>
                        <a:spcAft>
                          <a:spcPts val="0"/>
                        </a:spcAft>
                      </a:pPr>
                      <a:r>
                        <a:rPr lang="en-US" sz="2000">
                          <a:effectLst/>
                        </a:rPr>
                        <a:t>VP+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UID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5125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8867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10010192"/>
                  </a:ext>
                </a:extLst>
              </a:tr>
              <a:tr h="702850">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Diagnoses*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69178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138234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21902185"/>
                  </a:ext>
                </a:extLst>
              </a:tr>
              <a:tr h="702850">
                <a:tc>
                  <a:txBody>
                    <a:bodyPr/>
                    <a:lstStyle/>
                    <a:p>
                      <a:pPr>
                        <a:lnSpc>
                          <a:spcPct val="115000"/>
                        </a:lnSpc>
                      </a:pPr>
                      <a:endParaRPr lang="en-US" sz="2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a:effectLst/>
                        </a:rPr>
                        <a:t>mean (SD)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dirty="0">
                          <a:effectLst/>
                        </a:rPr>
                        <a:t>14 (12)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2000" dirty="0">
                          <a:effectLst/>
                        </a:rPr>
                        <a:t>16 (19)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90095485"/>
                  </a:ext>
                </a:extLst>
              </a:tr>
            </a:tbl>
          </a:graphicData>
        </a:graphic>
      </p:graphicFrame>
      <p:sp>
        <p:nvSpPr>
          <p:cNvPr id="5" name="TextBox 4"/>
          <p:cNvSpPr txBox="1"/>
          <p:nvPr/>
        </p:nvSpPr>
        <p:spPr>
          <a:xfrm>
            <a:off x="2917371" y="156755"/>
            <a:ext cx="6810103" cy="1107996"/>
          </a:xfrm>
          <a:prstGeom prst="rect">
            <a:avLst/>
          </a:prstGeom>
          <a:noFill/>
        </p:spPr>
        <p:txBody>
          <a:bodyPr wrap="square" rtlCol="0">
            <a:spAutoFit/>
          </a:bodyPr>
          <a:lstStyle/>
          <a:p>
            <a:r>
              <a:rPr lang="en-US" sz="6600" dirty="0"/>
              <a:t>Sample Description</a:t>
            </a:r>
          </a:p>
        </p:txBody>
      </p:sp>
    </p:spTree>
    <p:extLst>
      <p:ext uri="{BB962C8B-B14F-4D97-AF65-F5344CB8AC3E}">
        <p14:creationId xmlns:p14="http://schemas.microsoft.com/office/powerpoint/2010/main" val="139202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83058166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1085850" y="3019425"/>
            <a:ext cx="10982325"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8700" y="2752725"/>
            <a:ext cx="10982325" cy="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AB19554-0359-5745-8AC3-AE495A829A7D}"/>
              </a:ext>
            </a:extLst>
          </p:cNvPr>
          <p:cNvCxnSpPr>
            <a:cxnSpLocks/>
          </p:cNvCxnSpPr>
          <p:nvPr/>
        </p:nvCxnSpPr>
        <p:spPr>
          <a:xfrm>
            <a:off x="11333748" y="6051884"/>
            <a:ext cx="55345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50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83968" y="0"/>
            <a:ext cx="11267704" cy="6647974"/>
          </a:xfrm>
          <a:prstGeom prst="rect">
            <a:avLst/>
          </a:prstGeom>
          <a:noFill/>
        </p:spPr>
        <p:txBody>
          <a:bodyPr wrap="square" rtlCol="0">
            <a:spAutoFit/>
          </a:bodyPr>
          <a:lstStyle/>
          <a:p>
            <a:r>
              <a:rPr lang="en-US" sz="9600" b="1" dirty="0"/>
              <a:t>Limitations</a:t>
            </a:r>
          </a:p>
          <a:p>
            <a:r>
              <a:rPr lang="en-US" sz="3200" dirty="0"/>
              <a:t>A: Calculations are </a:t>
            </a:r>
            <a:r>
              <a:rPr lang="en-US" sz="3200" b="1" u="sng" dirty="0">
                <a:solidFill>
                  <a:srgbClr val="FF0000"/>
                </a:solidFill>
              </a:rPr>
              <a:t>independent</a:t>
            </a:r>
            <a:r>
              <a:rPr lang="en-US" sz="3200" dirty="0"/>
              <a:t> when examining different classes of specific disorders.</a:t>
            </a:r>
          </a:p>
          <a:p>
            <a:endParaRPr lang="en-US" sz="1000" dirty="0"/>
          </a:p>
          <a:p>
            <a:r>
              <a:rPr lang="en-US" sz="3200" b="1" dirty="0"/>
              <a:t>Next step under development:</a:t>
            </a:r>
          </a:p>
          <a:p>
            <a:r>
              <a:rPr lang="en-US" sz="3200" dirty="0"/>
              <a:t>To better understand the complex nature of comorbidity, an ideal algorithm would necessarily take into account the </a:t>
            </a:r>
            <a:r>
              <a:rPr lang="en-US" sz="3200" b="1" dirty="0">
                <a:solidFill>
                  <a:srgbClr val="FF0000"/>
                </a:solidFill>
              </a:rPr>
              <a:t>temporal order of all disorders within each patient and then compare the ordered groupings</a:t>
            </a:r>
            <a:r>
              <a:rPr lang="en-US" sz="3200" dirty="0"/>
              <a:t>.</a:t>
            </a:r>
          </a:p>
          <a:p>
            <a:endParaRPr lang="en-US" sz="3200" dirty="0"/>
          </a:p>
          <a:p>
            <a:r>
              <a:rPr lang="en-US" sz="3200" dirty="0"/>
              <a:t>B: Bias related to over-diagnosis of common disorders and under-diagnosis of rare disorders.</a:t>
            </a:r>
          </a:p>
        </p:txBody>
      </p:sp>
    </p:spTree>
    <p:extLst>
      <p:ext uri="{BB962C8B-B14F-4D97-AF65-F5344CB8AC3E}">
        <p14:creationId xmlns:p14="http://schemas.microsoft.com/office/powerpoint/2010/main" val="1183208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D04411-99D1-3644-BC77-E8527B7D9A09}"/>
              </a:ext>
            </a:extLst>
          </p:cNvPr>
          <p:cNvSpPr txBox="1"/>
          <p:nvPr/>
        </p:nvSpPr>
        <p:spPr>
          <a:xfrm>
            <a:off x="1505953" y="192506"/>
            <a:ext cx="9180094" cy="6555641"/>
          </a:xfrm>
          <a:prstGeom prst="rect">
            <a:avLst/>
          </a:prstGeom>
          <a:noFill/>
        </p:spPr>
        <p:txBody>
          <a:bodyPr wrap="square" rtlCol="0">
            <a:spAutoFit/>
          </a:bodyPr>
          <a:lstStyle/>
          <a:p>
            <a:pPr algn="ctr"/>
            <a:r>
              <a:rPr lang="en-US" sz="2800" dirty="0"/>
              <a:t>Next Step EXAMPLE:</a:t>
            </a:r>
          </a:p>
          <a:p>
            <a:pPr algn="ctr"/>
            <a:r>
              <a:rPr lang="en-US" sz="2800" dirty="0"/>
              <a:t>A different approach: 2930 Live births in YEAR1 of the dataset</a:t>
            </a:r>
          </a:p>
          <a:p>
            <a:pPr algn="ctr"/>
            <a:endParaRPr lang="en-US" sz="2800" dirty="0"/>
          </a:p>
          <a:p>
            <a:pPr algn="ctr"/>
            <a:r>
              <a:rPr lang="en-US" sz="2800" dirty="0"/>
              <a:t>over the next 16 years</a:t>
            </a:r>
          </a:p>
          <a:p>
            <a:pPr algn="ctr"/>
            <a:endParaRPr lang="en-US" sz="2800" dirty="0"/>
          </a:p>
          <a:p>
            <a:pPr algn="ctr"/>
            <a:r>
              <a:rPr lang="en-US" sz="2800" dirty="0"/>
              <a:t>994 </a:t>
            </a:r>
            <a:r>
              <a:rPr lang="en-US" sz="2800" b="1" dirty="0"/>
              <a:t>developed</a:t>
            </a:r>
            <a:r>
              <a:rPr lang="en-US" sz="2800" dirty="0"/>
              <a:t> VIRAL PNEUMONIA</a:t>
            </a:r>
          </a:p>
          <a:p>
            <a:pPr algn="ctr"/>
            <a:r>
              <a:rPr lang="en-US" sz="2800" dirty="0"/>
              <a:t>One average at 6 years of age </a:t>
            </a:r>
          </a:p>
          <a:p>
            <a:pPr algn="ctr"/>
            <a:r>
              <a:rPr lang="en-US" sz="2800" dirty="0"/>
              <a:t>and had a maximum of 735 diagnoses over the next 16 years</a:t>
            </a:r>
          </a:p>
          <a:p>
            <a:pPr algn="ctr"/>
            <a:endParaRPr lang="en-US" sz="2800" dirty="0"/>
          </a:p>
          <a:p>
            <a:pPr algn="ctr"/>
            <a:endParaRPr lang="en-US" sz="2800" dirty="0"/>
          </a:p>
          <a:p>
            <a:pPr algn="ctr"/>
            <a:r>
              <a:rPr lang="en-US" sz="2800" dirty="0"/>
              <a:t>1,936 </a:t>
            </a:r>
            <a:r>
              <a:rPr lang="en-US" sz="2800" b="1" dirty="0"/>
              <a:t>did not develop </a:t>
            </a:r>
            <a:r>
              <a:rPr lang="en-US" sz="2800" dirty="0"/>
              <a:t>VIRAL PNEUMONIA </a:t>
            </a:r>
          </a:p>
          <a:p>
            <a:pPr algn="ctr"/>
            <a:r>
              <a:rPr lang="en-US" sz="2800" dirty="0"/>
              <a:t>and had a maximum of 590 diagnoses</a:t>
            </a:r>
          </a:p>
          <a:p>
            <a:pPr algn="ctr"/>
            <a:endParaRPr lang="en-US" sz="2800" dirty="0"/>
          </a:p>
          <a:p>
            <a:pPr algn="ctr"/>
            <a:endParaRPr lang="en-US" sz="2800" dirty="0"/>
          </a:p>
          <a:p>
            <a:pPr algn="ctr"/>
            <a:r>
              <a:rPr lang="en-US" sz="2800" dirty="0"/>
              <a:t>No significant sex differences</a:t>
            </a:r>
          </a:p>
        </p:txBody>
      </p:sp>
    </p:spTree>
    <p:extLst>
      <p:ext uri="{BB962C8B-B14F-4D97-AF65-F5344CB8AC3E}">
        <p14:creationId xmlns:p14="http://schemas.microsoft.com/office/powerpoint/2010/main" val="1313379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BB65C-6DAB-174C-A30B-817F7C77D943}"/>
              </a:ext>
            </a:extLst>
          </p:cNvPr>
          <p:cNvPicPr>
            <a:picLocks noChangeAspect="1"/>
          </p:cNvPicPr>
          <p:nvPr/>
        </p:nvPicPr>
        <p:blipFill>
          <a:blip r:embed="rId2"/>
          <a:stretch>
            <a:fillRect/>
          </a:stretch>
        </p:blipFill>
        <p:spPr>
          <a:xfrm>
            <a:off x="0" y="1020031"/>
            <a:ext cx="12192000" cy="4817938"/>
          </a:xfrm>
          <a:prstGeom prst="rect">
            <a:avLst/>
          </a:prstGeom>
        </p:spPr>
      </p:pic>
    </p:spTree>
    <p:extLst>
      <p:ext uri="{BB962C8B-B14F-4D97-AF65-F5344CB8AC3E}">
        <p14:creationId xmlns:p14="http://schemas.microsoft.com/office/powerpoint/2010/main" val="93370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90156" y="141478"/>
            <a:ext cx="11707715" cy="6370975"/>
          </a:xfrm>
          <a:prstGeom prst="rect">
            <a:avLst/>
          </a:prstGeom>
          <a:noFill/>
        </p:spPr>
        <p:txBody>
          <a:bodyPr wrap="square" rtlCol="0">
            <a:spAutoFit/>
          </a:bodyPr>
          <a:lstStyle/>
          <a:p>
            <a:r>
              <a:rPr lang="en-US" sz="4000" b="1" dirty="0"/>
              <a:t>Support</a:t>
            </a:r>
          </a:p>
          <a:p>
            <a:r>
              <a:rPr lang="en-US" sz="3200" dirty="0"/>
              <a:t>This study was made possible with support from:</a:t>
            </a:r>
          </a:p>
          <a:p>
            <a:pPr marL="457200" indent="-457200">
              <a:buFont typeface="Arial" panose="020B0604020202020204" pitchFamily="34" charset="0"/>
              <a:buChar char="•"/>
            </a:pPr>
            <a:r>
              <a:rPr lang="en-US" sz="3200" dirty="0"/>
              <a:t>The </a:t>
            </a:r>
            <a:r>
              <a:rPr lang="en-US" sz="3200" dirty="0" err="1"/>
              <a:t>Palix</a:t>
            </a:r>
            <a:r>
              <a:rPr lang="en-US" sz="3200" dirty="0"/>
              <a:t> Foundation, </a:t>
            </a:r>
          </a:p>
          <a:p>
            <a:pPr marL="457200" indent="-457200">
              <a:buFont typeface="Arial" panose="020B0604020202020204" pitchFamily="34" charset="0"/>
              <a:buChar char="•"/>
            </a:pPr>
            <a:r>
              <a:rPr lang="en-US" sz="3200" dirty="0"/>
              <a:t>The Alberta Children’s Hospital Research Institute, and </a:t>
            </a:r>
          </a:p>
          <a:p>
            <a:pPr marL="457200" indent="-457200">
              <a:buFont typeface="Arial" panose="020B0604020202020204" pitchFamily="34" charset="0"/>
              <a:buChar char="•"/>
            </a:pPr>
            <a:r>
              <a:rPr lang="en-US" sz="3200" dirty="0"/>
              <a:t>The University of Calgary.</a:t>
            </a:r>
          </a:p>
          <a:p>
            <a:endParaRPr lang="en-US" sz="3200" dirty="0"/>
          </a:p>
          <a:p>
            <a:r>
              <a:rPr lang="en-US" sz="4000" b="1" dirty="0"/>
              <a:t>Disclosures</a:t>
            </a:r>
          </a:p>
          <a:p>
            <a:r>
              <a:rPr lang="en-US" sz="3200" dirty="0"/>
              <a:t>16 books on Amazon 2 on Apple Books</a:t>
            </a:r>
          </a:p>
          <a:p>
            <a:r>
              <a:rPr lang="en-US" sz="3200" dirty="0"/>
              <a:t>No other disclosures</a:t>
            </a:r>
          </a:p>
          <a:p>
            <a:endParaRPr lang="en-US" sz="3200" b="1" dirty="0"/>
          </a:p>
          <a:p>
            <a:r>
              <a:rPr lang="en-US" sz="4000" b="1" dirty="0"/>
              <a:t>Ethics Approval</a:t>
            </a:r>
          </a:p>
          <a:p>
            <a:r>
              <a:rPr lang="en-US" sz="3200" dirty="0"/>
              <a:t>Data for this paper was collected under CHREB ethics ID-REB15-1057.</a:t>
            </a:r>
          </a:p>
        </p:txBody>
      </p:sp>
    </p:spTree>
    <p:extLst>
      <p:ext uri="{BB962C8B-B14F-4D97-AF65-F5344CB8AC3E}">
        <p14:creationId xmlns:p14="http://schemas.microsoft.com/office/powerpoint/2010/main" val="277970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F8CD6-C853-C446-9624-293B6869606E}"/>
              </a:ext>
            </a:extLst>
          </p:cNvPr>
          <p:cNvPicPr>
            <a:picLocks noChangeAspect="1"/>
          </p:cNvPicPr>
          <p:nvPr/>
        </p:nvPicPr>
        <p:blipFill>
          <a:blip r:embed="rId2"/>
          <a:stretch>
            <a:fillRect/>
          </a:stretch>
        </p:blipFill>
        <p:spPr>
          <a:xfrm>
            <a:off x="0" y="221583"/>
            <a:ext cx="12192000" cy="6414834"/>
          </a:xfrm>
          <a:prstGeom prst="rect">
            <a:avLst/>
          </a:prstGeom>
        </p:spPr>
      </p:pic>
    </p:spTree>
    <p:extLst>
      <p:ext uri="{BB962C8B-B14F-4D97-AF65-F5344CB8AC3E}">
        <p14:creationId xmlns:p14="http://schemas.microsoft.com/office/powerpoint/2010/main" val="268800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DFDDC-E1EC-1E4C-B617-45CB3A47D29C}"/>
              </a:ext>
            </a:extLst>
          </p:cNvPr>
          <p:cNvPicPr>
            <a:picLocks noChangeAspect="1"/>
          </p:cNvPicPr>
          <p:nvPr/>
        </p:nvPicPr>
        <p:blipFill>
          <a:blip r:embed="rId2"/>
          <a:stretch>
            <a:fillRect/>
          </a:stretch>
        </p:blipFill>
        <p:spPr>
          <a:xfrm>
            <a:off x="0" y="785674"/>
            <a:ext cx="12192000" cy="5286652"/>
          </a:xfrm>
          <a:prstGeom prst="rect">
            <a:avLst/>
          </a:prstGeom>
        </p:spPr>
      </p:pic>
    </p:spTree>
    <p:extLst>
      <p:ext uri="{BB962C8B-B14F-4D97-AF65-F5344CB8AC3E}">
        <p14:creationId xmlns:p14="http://schemas.microsoft.com/office/powerpoint/2010/main" val="533698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53603" y="381442"/>
            <a:ext cx="9998173" cy="4278094"/>
          </a:xfrm>
          <a:prstGeom prst="rect">
            <a:avLst/>
          </a:prstGeom>
          <a:noFill/>
        </p:spPr>
        <p:txBody>
          <a:bodyPr wrap="square" rtlCol="0">
            <a:spAutoFit/>
          </a:bodyPr>
          <a:lstStyle/>
          <a:p>
            <a:r>
              <a:rPr lang="en-US" sz="9600" b="1" dirty="0"/>
              <a:t>Discussion</a:t>
            </a:r>
          </a:p>
          <a:p>
            <a:endParaRPr lang="en-US" sz="9600" b="1" dirty="0"/>
          </a:p>
          <a:p>
            <a:r>
              <a:rPr lang="en-US" sz="8000" b="1" dirty="0"/>
              <a:t>Result Applications</a:t>
            </a:r>
          </a:p>
        </p:txBody>
      </p:sp>
    </p:spTree>
    <p:extLst>
      <p:ext uri="{BB962C8B-B14F-4D97-AF65-F5344CB8AC3E}">
        <p14:creationId xmlns:p14="http://schemas.microsoft.com/office/powerpoint/2010/main" val="2611249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7635" y="1171019"/>
            <a:ext cx="3169006" cy="3785652"/>
          </a:xfrm>
          <a:prstGeom prst="rect">
            <a:avLst/>
          </a:prstGeom>
          <a:solidFill>
            <a:srgbClr val="FFFF00"/>
          </a:solidFill>
        </p:spPr>
        <p:txBody>
          <a:bodyPr wrap="square" rtlCol="0">
            <a:spAutoFit/>
          </a:bodyPr>
          <a:lstStyle/>
          <a:p>
            <a:r>
              <a:rPr lang="en-US" sz="6000" b="1" dirty="0"/>
              <a:t>Clinical </a:t>
            </a:r>
          </a:p>
          <a:p>
            <a:r>
              <a:rPr lang="en-US" sz="6000" b="1" dirty="0"/>
              <a:t>&amp; </a:t>
            </a:r>
          </a:p>
          <a:p>
            <a:r>
              <a:rPr lang="en-US" sz="6000" b="1" dirty="0"/>
              <a:t>Research</a:t>
            </a:r>
          </a:p>
          <a:p>
            <a:r>
              <a:rPr lang="en-US" sz="6000" b="1" dirty="0"/>
              <a:t>Utility</a:t>
            </a:r>
          </a:p>
        </p:txBody>
      </p:sp>
      <p:sp>
        <p:nvSpPr>
          <p:cNvPr id="5" name="TextBox 4"/>
          <p:cNvSpPr txBox="1"/>
          <p:nvPr/>
        </p:nvSpPr>
        <p:spPr>
          <a:xfrm>
            <a:off x="3518263" y="314325"/>
            <a:ext cx="8607062" cy="6186309"/>
          </a:xfrm>
          <a:prstGeom prst="rect">
            <a:avLst/>
          </a:prstGeom>
          <a:noFill/>
          <a:ln w="111125">
            <a:solidFill>
              <a:srgbClr val="FFFF00"/>
            </a:solidFill>
          </a:ln>
        </p:spPr>
        <p:txBody>
          <a:bodyPr wrap="square" rtlCol="0">
            <a:spAutoFit/>
          </a:bodyPr>
          <a:lstStyle/>
          <a:p>
            <a:r>
              <a:rPr lang="en-US" sz="3600" dirty="0"/>
              <a:t>Analysis of Temporal-Hyper-Morbidity provides useful clinical information.</a:t>
            </a:r>
          </a:p>
          <a:p>
            <a:endParaRPr lang="en-US" sz="3600" dirty="0"/>
          </a:p>
          <a:p>
            <a:pPr marL="571500" indent="-571500">
              <a:buFont typeface="Arial" panose="020B0604020202020204" pitchFamily="34" charset="0"/>
              <a:buChar char="•"/>
            </a:pPr>
            <a:r>
              <a:rPr lang="en-US" sz="3600" b="1" dirty="0">
                <a:solidFill>
                  <a:srgbClr val="FF0000"/>
                </a:solidFill>
              </a:rPr>
              <a:t>Pre-morbid data predicts vulnerability to Viral Pneumonia and possibly those who may benefit most from vaccination.</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Post-Morbid data helps plan services.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Pre-morbid patterns of disease may inform basic research.</a:t>
            </a:r>
          </a:p>
        </p:txBody>
      </p:sp>
    </p:spTree>
    <p:extLst>
      <p:ext uri="{BB962C8B-B14F-4D97-AF65-F5344CB8AC3E}">
        <p14:creationId xmlns:p14="http://schemas.microsoft.com/office/powerpoint/2010/main" val="2484421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30629" y="179614"/>
            <a:ext cx="11919857" cy="5047536"/>
          </a:xfrm>
          <a:prstGeom prst="rect">
            <a:avLst/>
          </a:prstGeom>
          <a:noFill/>
        </p:spPr>
        <p:txBody>
          <a:bodyPr wrap="square" rtlCol="0">
            <a:spAutoFit/>
          </a:bodyPr>
          <a:lstStyle/>
          <a:p>
            <a:pPr algn="ctr"/>
            <a:r>
              <a:rPr lang="en-US" sz="4400" b="1" dirty="0"/>
              <a:t>Conclusions</a:t>
            </a:r>
          </a:p>
          <a:p>
            <a:endParaRPr lang="en-US" dirty="0"/>
          </a:p>
          <a:p>
            <a:pPr marL="457200" indent="-457200">
              <a:buFont typeface="+mj-lt"/>
              <a:buAutoNum type="arabicPeriod"/>
            </a:pPr>
            <a:r>
              <a:rPr lang="en-US" sz="2800" dirty="0"/>
              <a:t>The study of </a:t>
            </a:r>
            <a:r>
              <a:rPr lang="en-US" sz="2800" b="1" dirty="0"/>
              <a:t>Bio-Medical Hyper-Morbidity is important</a:t>
            </a:r>
            <a:r>
              <a:rPr lang="en-US" sz="2800" dirty="0"/>
              <a:t>.</a:t>
            </a:r>
          </a:p>
          <a:p>
            <a:pPr marL="457200" indent="-457200">
              <a:buFont typeface="+mj-lt"/>
              <a:buAutoNum type="arabicPeriod"/>
            </a:pPr>
            <a:endParaRPr lang="en-US" sz="2800" dirty="0"/>
          </a:p>
          <a:p>
            <a:pPr marL="457200" indent="-457200">
              <a:buFont typeface="+mj-lt"/>
              <a:buAutoNum type="arabicPeriod"/>
            </a:pPr>
            <a:r>
              <a:rPr lang="en-US" sz="2800" dirty="0"/>
              <a:t>The study of </a:t>
            </a:r>
            <a:r>
              <a:rPr lang="en-US" sz="2800" b="1" dirty="0"/>
              <a:t>MULTI-MORBIDITY is a cornerstone of Precision Medicine METABOLOMICS, GENOMICS, PROTEOMICS, POOP(BIOM)-OMICS</a:t>
            </a:r>
          </a:p>
          <a:p>
            <a:pPr marL="457200" indent="-457200">
              <a:buFont typeface="+mj-lt"/>
              <a:buAutoNum type="arabicPeriod"/>
            </a:pPr>
            <a:endParaRPr lang="en-US" sz="2800" dirty="0"/>
          </a:p>
          <a:p>
            <a:pPr marL="457200" indent="-457200">
              <a:buFont typeface="+mj-lt"/>
              <a:buAutoNum type="arabicPeriod"/>
            </a:pPr>
            <a:r>
              <a:rPr lang="en-US" sz="4000" dirty="0"/>
              <a:t>The present study indicates that the we can identify </a:t>
            </a:r>
            <a:r>
              <a:rPr lang="en-US" sz="4000" b="1" dirty="0"/>
              <a:t>vulnerability to VIRAL PNEUMONIA </a:t>
            </a:r>
            <a:r>
              <a:rPr lang="en-US" sz="4000" dirty="0"/>
              <a:t>and therefore </a:t>
            </a:r>
            <a:r>
              <a:rPr lang="en-US" sz="4000" b="1" dirty="0"/>
              <a:t>may apply </a:t>
            </a:r>
            <a:r>
              <a:rPr lang="en-US" sz="4000" dirty="0"/>
              <a:t>the algorithm </a:t>
            </a:r>
            <a:r>
              <a:rPr lang="en-US" sz="4000" b="1" dirty="0"/>
              <a:t>to COVID-19 data</a:t>
            </a:r>
            <a:r>
              <a:rPr lang="en-US" sz="4000" dirty="0"/>
              <a:t>.</a:t>
            </a:r>
            <a:endParaRPr lang="en-US" sz="4000" b="1" dirty="0"/>
          </a:p>
        </p:txBody>
      </p:sp>
    </p:spTree>
    <p:extLst>
      <p:ext uri="{BB962C8B-B14F-4D97-AF65-F5344CB8AC3E}">
        <p14:creationId xmlns:p14="http://schemas.microsoft.com/office/powerpoint/2010/main" val="1909467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894114" y="1045028"/>
            <a:ext cx="7739743" cy="1754326"/>
          </a:xfrm>
          <a:prstGeom prst="rect">
            <a:avLst/>
          </a:prstGeom>
          <a:noFill/>
        </p:spPr>
        <p:txBody>
          <a:bodyPr wrap="square" rtlCol="0">
            <a:spAutoFit/>
          </a:bodyPr>
          <a:lstStyle/>
          <a:p>
            <a:r>
              <a:rPr lang="en-US" sz="5400" dirty="0"/>
              <a:t>Thank you…</a:t>
            </a:r>
          </a:p>
          <a:p>
            <a:endParaRPr lang="en-US" sz="5400" dirty="0"/>
          </a:p>
        </p:txBody>
      </p:sp>
    </p:spTree>
    <p:extLst>
      <p:ext uri="{BB962C8B-B14F-4D97-AF65-F5344CB8AC3E}">
        <p14:creationId xmlns:p14="http://schemas.microsoft.com/office/powerpoint/2010/main" val="321454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55494" y="231819"/>
            <a:ext cx="11762335" cy="5447645"/>
          </a:xfrm>
          <a:prstGeom prst="rect">
            <a:avLst/>
          </a:prstGeom>
          <a:noFill/>
        </p:spPr>
        <p:txBody>
          <a:bodyPr wrap="square" rtlCol="0">
            <a:spAutoFit/>
          </a:bodyPr>
          <a:lstStyle/>
          <a:p>
            <a:pPr algn="ctr"/>
            <a:r>
              <a:rPr lang="en-US" sz="3600" dirty="0"/>
              <a:t>Overview</a:t>
            </a:r>
          </a:p>
          <a:p>
            <a:r>
              <a:rPr lang="en-US" sz="4800" b="1" dirty="0"/>
              <a:t>Introduction: </a:t>
            </a:r>
            <a:r>
              <a:rPr lang="en-US" sz="4800" b="1" u="sng" dirty="0"/>
              <a:t>Morbidity is Important</a:t>
            </a:r>
          </a:p>
          <a:p>
            <a:endParaRPr lang="en-US" sz="3600" b="1" dirty="0"/>
          </a:p>
          <a:p>
            <a:r>
              <a:rPr lang="en-US" sz="4000" b="1" dirty="0"/>
              <a:t>The temporal order of the data is complex.</a:t>
            </a:r>
          </a:p>
          <a:p>
            <a:r>
              <a:rPr lang="en-US" sz="4000" b="1" dirty="0"/>
              <a:t>This presentation will provide an orientation to the following:</a:t>
            </a:r>
          </a:p>
          <a:p>
            <a:pPr marL="1028700" lvl="1" indent="-571500">
              <a:buFont typeface="Arial" panose="020B0604020202020204" pitchFamily="34" charset="0"/>
              <a:buChar char="•"/>
            </a:pPr>
            <a:r>
              <a:rPr lang="en-US" sz="3600" b="1" dirty="0"/>
              <a:t>Basic concepts and constructs</a:t>
            </a:r>
          </a:p>
          <a:p>
            <a:pPr marL="1028700" lvl="1" indent="-571500">
              <a:buFont typeface="Arial" panose="020B0604020202020204" pitchFamily="34" charset="0"/>
              <a:buChar char="•"/>
            </a:pPr>
            <a:r>
              <a:rPr lang="en-US" sz="3600" b="1" dirty="0"/>
              <a:t>Levels of analytical development achieved to date</a:t>
            </a:r>
          </a:p>
          <a:p>
            <a:pPr marL="1028700" lvl="1" indent="-571500">
              <a:buFont typeface="Arial" panose="020B0604020202020204" pitchFamily="34" charset="0"/>
              <a:buChar char="•"/>
            </a:pPr>
            <a:r>
              <a:rPr lang="en-US" sz="3600" b="1" dirty="0"/>
              <a:t>Current limitations and future steps</a:t>
            </a:r>
            <a:endParaRPr lang="en-US" sz="3600" dirty="0"/>
          </a:p>
        </p:txBody>
      </p:sp>
    </p:spTree>
    <p:extLst>
      <p:ext uri="{BB962C8B-B14F-4D97-AF65-F5344CB8AC3E}">
        <p14:creationId xmlns:p14="http://schemas.microsoft.com/office/powerpoint/2010/main" val="235849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03" y="3785652"/>
            <a:ext cx="12198503" cy="3296991"/>
          </a:xfrm>
          <a:prstGeom prst="rect">
            <a:avLst/>
          </a:prstGeom>
        </p:spPr>
      </p:pic>
      <p:sp>
        <p:nvSpPr>
          <p:cNvPr id="4" name="TextBox 3"/>
          <p:cNvSpPr txBox="1"/>
          <p:nvPr/>
        </p:nvSpPr>
        <p:spPr>
          <a:xfrm>
            <a:off x="0" y="0"/>
            <a:ext cx="12192000" cy="3785652"/>
          </a:xfrm>
          <a:prstGeom prst="rect">
            <a:avLst/>
          </a:prstGeom>
          <a:solidFill>
            <a:srgbClr val="FFFF00"/>
          </a:solidFill>
        </p:spPr>
        <p:txBody>
          <a:bodyPr wrap="square" rtlCol="0">
            <a:spAutoFit/>
          </a:bodyPr>
          <a:lstStyle/>
          <a:p>
            <a:pPr algn="ctr"/>
            <a:endParaRPr lang="en-US" sz="4800" b="1" dirty="0"/>
          </a:p>
          <a:p>
            <a:pPr algn="ctr"/>
            <a:r>
              <a:rPr lang="en-US" sz="4800" b="1" dirty="0"/>
              <a:t>Morbidity study is an emerging big data field!</a:t>
            </a:r>
          </a:p>
          <a:p>
            <a:pPr algn="ctr"/>
            <a:endParaRPr lang="en-US" sz="4800" b="1" dirty="0"/>
          </a:p>
          <a:p>
            <a:pPr algn="ctr"/>
            <a:endParaRPr lang="en-US" sz="4800" b="1" dirty="0"/>
          </a:p>
          <a:p>
            <a:pPr algn="ctr"/>
            <a:endParaRPr lang="en-US" sz="4800" b="1" dirty="0"/>
          </a:p>
        </p:txBody>
      </p:sp>
    </p:spTree>
    <p:extLst>
      <p:ext uri="{BB962C8B-B14F-4D97-AF65-F5344CB8AC3E}">
        <p14:creationId xmlns:p14="http://schemas.microsoft.com/office/powerpoint/2010/main" val="9030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0891" y="1541417"/>
            <a:ext cx="11286309" cy="4031873"/>
          </a:xfrm>
          <a:prstGeom prst="rect">
            <a:avLst/>
          </a:prstGeom>
          <a:noFill/>
        </p:spPr>
        <p:txBody>
          <a:bodyPr wrap="square" rtlCol="0">
            <a:spAutoFit/>
          </a:bodyPr>
          <a:lstStyle/>
          <a:p>
            <a:pPr algn="ctr"/>
            <a:r>
              <a:rPr lang="en-US" sz="9600" dirty="0"/>
              <a:t>Background</a:t>
            </a:r>
          </a:p>
          <a:p>
            <a:pPr algn="ctr"/>
            <a:r>
              <a:rPr lang="en-US" sz="4000" dirty="0"/>
              <a:t>Research to date has led in part to the formation of a permanent morbidity section in the </a:t>
            </a:r>
          </a:p>
          <a:p>
            <a:pPr algn="ctr"/>
            <a:r>
              <a:rPr lang="en-US" sz="4000" b="1" dirty="0"/>
              <a:t>World Psychiatry Association</a:t>
            </a:r>
          </a:p>
          <a:p>
            <a:pPr algn="ctr"/>
            <a:r>
              <a:rPr lang="en-US" sz="4000" dirty="0">
                <a:hlinkClick r:id="rId2"/>
              </a:rPr>
              <a:t>www.wpanet.org/comorbidity</a:t>
            </a:r>
            <a:r>
              <a:rPr lang="en-US" sz="4000" dirty="0"/>
              <a:t>  </a:t>
            </a:r>
          </a:p>
        </p:txBody>
      </p:sp>
    </p:spTree>
    <p:extLst>
      <p:ext uri="{BB962C8B-B14F-4D97-AF65-F5344CB8AC3E}">
        <p14:creationId xmlns:p14="http://schemas.microsoft.com/office/powerpoint/2010/main" val="320095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94138" y="0"/>
            <a:ext cx="10596247" cy="492443"/>
          </a:xfrm>
          <a:prstGeom prst="rect">
            <a:avLst/>
          </a:prstGeom>
          <a:noFill/>
        </p:spPr>
        <p:txBody>
          <a:bodyPr wrap="square" rtlCol="0">
            <a:spAutoFit/>
          </a:bodyPr>
          <a:lstStyle/>
          <a:p>
            <a:pPr algn="ctr"/>
            <a:r>
              <a:rPr lang="en-US" sz="2600" b="1" dirty="0"/>
              <a:t>14 Published Analyses to Date</a:t>
            </a:r>
          </a:p>
        </p:txBody>
      </p:sp>
      <p:sp>
        <p:nvSpPr>
          <p:cNvPr id="3" name="TextBox 2"/>
          <p:cNvSpPr txBox="1"/>
          <p:nvPr/>
        </p:nvSpPr>
        <p:spPr>
          <a:xfrm>
            <a:off x="551328" y="305493"/>
            <a:ext cx="11481868" cy="6771084"/>
          </a:xfrm>
          <a:prstGeom prst="rect">
            <a:avLst/>
          </a:prstGeom>
          <a:noFill/>
        </p:spPr>
        <p:txBody>
          <a:bodyPr wrap="square" rtlCol="0">
            <a:spAutoFit/>
          </a:bodyPr>
          <a:lstStyle/>
          <a:p>
            <a:pPr marL="228600" lvl="0" indent="-228600">
              <a:buFont typeface="+mj-lt"/>
              <a:buAutoNum type="arabicPeriod"/>
            </a:pPr>
            <a:r>
              <a:rPr lang="en-US" sz="1500" dirty="0"/>
              <a:t>Cawthorpe D. (2021). A Population-Based Model for Rationing COVID-19 Vaccine. https://books.apple.com/us/book/a-population-based-model-for-rationing-covid-19-vaccine/id1559653861</a:t>
            </a:r>
          </a:p>
          <a:p>
            <a:pPr marL="228600" lvl="0" indent="-228600">
              <a:buFont typeface="+mj-lt"/>
              <a:buAutoNum type="arabicPeriod"/>
            </a:pPr>
            <a:r>
              <a:rPr lang="en-US" sz="1500" dirty="0"/>
              <a:t>Cawthorpe D. (2020). Influenza and Other Viral Respiratory Diseases: A 16-Year Comparative Epidemiology Model - Understanding and Planning Health System Pandemic Capacity and Response. https://books.apple.com/us/book/id1512888942 </a:t>
            </a:r>
          </a:p>
          <a:p>
            <a:pPr marL="228600" lvl="0" indent="-228600">
              <a:buFont typeface="+mj-lt"/>
              <a:buAutoNum type="arabicPeriod"/>
            </a:pPr>
            <a:r>
              <a:rPr lang="en-US" sz="1500" dirty="0"/>
              <a:t>Cawthorpe D (2018). A 16-Year Cohort Analysis of Autism Spectrum Disorder-Associated Morbidity in a Pediatric Population. Front. Psychiatry, 29 November 2018. doi.org/10.3389/fpsyt.2018.00635.</a:t>
            </a:r>
          </a:p>
          <a:p>
            <a:pPr marL="228600" lvl="0" indent="-228600">
              <a:buFont typeface="+mj-lt"/>
              <a:buAutoNum type="arabicPeriod"/>
            </a:pPr>
            <a:r>
              <a:rPr lang="en-US" sz="1500" dirty="0"/>
              <a:t>Cawthorpe, D. </a:t>
            </a:r>
            <a:r>
              <a:rPr lang="en-US" sz="1500" dirty="0" err="1"/>
              <a:t>Kerba</a:t>
            </a:r>
            <a:r>
              <a:rPr lang="en-US" sz="1500" dirty="0"/>
              <a:t>, M. </a:t>
            </a:r>
            <a:r>
              <a:rPr lang="en-US" sz="1500" dirty="0" err="1"/>
              <a:t>Narendran</a:t>
            </a:r>
            <a:r>
              <a:rPr lang="en-US" sz="1500" dirty="0"/>
              <a:t>, A. </a:t>
            </a:r>
            <a:r>
              <a:rPr lang="en-US" sz="1500" dirty="0" err="1"/>
              <a:t>Ghuttora</a:t>
            </a:r>
            <a:r>
              <a:rPr lang="en-US" sz="1500" dirty="0"/>
              <a:t>, H. </a:t>
            </a:r>
            <a:r>
              <a:rPr lang="en-US" sz="1500" dirty="0" err="1"/>
              <a:t>Chartier</a:t>
            </a:r>
            <a:r>
              <a:rPr lang="en-US" sz="1500" dirty="0"/>
              <a:t>, G. &amp; Sartorius, N. (2018). Temporal order of cancers and mental disorders in an adult population. </a:t>
            </a:r>
            <a:r>
              <a:rPr lang="en-US" sz="1500" dirty="0" err="1"/>
              <a:t>BJPsych</a:t>
            </a:r>
            <a:r>
              <a:rPr lang="en-US" sz="1500" dirty="0"/>
              <a:t> Open, 4(3)., 95-105. doi:10.1192/bjo.2018.5</a:t>
            </a:r>
          </a:p>
          <a:p>
            <a:pPr marL="228600" lvl="0" indent="-228600">
              <a:buFont typeface="+mj-lt"/>
              <a:buAutoNum type="arabicPeriod"/>
            </a:pPr>
            <a:r>
              <a:rPr lang="en-US" sz="1500" dirty="0"/>
              <a:t>Cawthorpe, D. (2017). Comprehensive Description of Comorbidity for Autism Spectrum Disorder in a General Population. Perm J 2017; 21:16-088. https://doi.org/10.7812/TPP/16-088 E-pub: 12/23/2016</a:t>
            </a:r>
          </a:p>
          <a:p>
            <a:pPr marL="228600" lvl="0" indent="-228600">
              <a:buFont typeface="+mj-lt"/>
              <a:buAutoNum type="arabicPeriod"/>
            </a:pPr>
            <a:r>
              <a:rPr lang="en-US" sz="1500" dirty="0"/>
              <a:t>Anwar S. Cawthorpe D. (2016). What “big population data” tells us about neurological disorders comorbidity. JHA, 5(6).: 1-8. (</a:t>
            </a:r>
            <a:r>
              <a:rPr lang="en-US" sz="1500" dirty="0" err="1"/>
              <a:t>doi</a:t>
            </a:r>
            <a:r>
              <a:rPr lang="en-US" sz="1500" dirty="0"/>
              <a:t> 10.5430/jha.v5n6p75).</a:t>
            </a:r>
          </a:p>
          <a:p>
            <a:pPr marL="228600" lvl="0" indent="-228600">
              <a:buFont typeface="+mj-lt"/>
              <a:buAutoNum type="arabicPeriod"/>
            </a:pPr>
            <a:r>
              <a:rPr lang="en-US" sz="1500" dirty="0" err="1"/>
              <a:t>Chartier</a:t>
            </a:r>
            <a:r>
              <a:rPr lang="en-US" sz="1500" dirty="0"/>
              <a:t> G. Cawthorpe D. (2016). From 'Big 4' to 'Big 5': a review and epidemiological study on the relationship between psychiatric disorders and World Health Organization preventable diseases. Current Opinions in Psychiatry. September 2016; 29 (5).: 316-321.</a:t>
            </a:r>
          </a:p>
          <a:p>
            <a:pPr marL="228600" lvl="0" indent="-228600">
              <a:buFont typeface="+mj-lt"/>
              <a:buAutoNum type="arabicPeriod"/>
            </a:pPr>
            <a:r>
              <a:rPr lang="en-US" sz="1500" dirty="0" err="1"/>
              <a:t>Chartier</a:t>
            </a:r>
            <a:r>
              <a:rPr lang="en-US" sz="1500" dirty="0"/>
              <a:t> G. Cawthorpe D. (2016). Distinction between Episodic Mood Disorder and Attention Deficit Disorder with Hyperactivity based on their Association with the Main Classes of International Classification of Disease in a Child and Adolescent Population. Ann Depress Anxiety. 3(1).: 1073.</a:t>
            </a:r>
          </a:p>
          <a:p>
            <a:pPr marL="228600" lvl="0" indent="-228600">
              <a:buFont typeface="+mj-lt"/>
              <a:buAutoNum type="arabicPeriod"/>
            </a:pPr>
            <a:r>
              <a:rPr lang="en-US" sz="1500" dirty="0"/>
              <a:t>Cawthorpe D. Davidson M. (2015). Temporal Comorbidity of Mental Disorder and Ulcerative Colitis. Perm J. Winter; 19(1).: 52-57. </a:t>
            </a:r>
          </a:p>
          <a:p>
            <a:pPr marL="228600" lvl="0" indent="-228600">
              <a:buFont typeface="+mj-lt"/>
              <a:buAutoNum type="arabicPeriod"/>
            </a:pPr>
            <a:r>
              <a:rPr lang="en-US" sz="1500" dirty="0"/>
              <a:t>Cawthorpe D. </a:t>
            </a:r>
            <a:r>
              <a:rPr lang="en-US" sz="1500" dirty="0" err="1"/>
              <a:t>Chartier</a:t>
            </a:r>
            <a:r>
              <a:rPr lang="en-US" sz="1500" dirty="0"/>
              <a:t> G. (2014). Population: Implications for Future Society. Review of Social Studies, Law and Psychology. Vol. 8: 48-54. </a:t>
            </a:r>
          </a:p>
          <a:p>
            <a:pPr marL="228600" lvl="0" indent="-228600">
              <a:buFont typeface="+mj-lt"/>
              <a:buAutoNum type="arabicPeriod"/>
            </a:pPr>
            <a:r>
              <a:rPr lang="en-US" sz="1500" dirty="0" err="1"/>
              <a:t>Ghuttora</a:t>
            </a:r>
            <a:r>
              <a:rPr lang="en-US" sz="1500" dirty="0"/>
              <a:t> H. Cawthorpe D. (2013). Treatment of physical disorder in children with mental disorder: A health care utilization study. Journal of Hospital Administration. DOI: 10.5430/jha.v3n2p24 http://www.sciedu.ca/journal/index.php/jha/article/view/3131). </a:t>
            </a:r>
          </a:p>
          <a:p>
            <a:pPr marL="228600" lvl="0" indent="-228600">
              <a:buFont typeface="+mj-lt"/>
              <a:buAutoNum type="arabicPeriod"/>
            </a:pPr>
            <a:r>
              <a:rPr lang="en-US" sz="1500" dirty="0" err="1"/>
              <a:t>Lui</a:t>
            </a:r>
            <a:r>
              <a:rPr lang="en-US" sz="1500" dirty="0"/>
              <a:t> J. </a:t>
            </a:r>
            <a:r>
              <a:rPr lang="en-US" sz="1500" dirty="0" err="1"/>
              <a:t>Narendran</a:t>
            </a:r>
            <a:r>
              <a:rPr lang="en-US" sz="1500" dirty="0"/>
              <a:t> A. Cawthorpe D. (2013). What can population-based physician billing data tell us about the prevalence, costs and disorders associated with different types of cancers based on the 16 year prevalence of cancer diagnosis? Journal of Hospital Administration. 2014, Vol. 3, No. 4: 9-19</a:t>
            </a:r>
          </a:p>
          <a:p>
            <a:pPr marL="228600" lvl="0" indent="-228600">
              <a:buFont typeface="+mj-lt"/>
              <a:buAutoNum type="arabicPeriod"/>
            </a:pPr>
            <a:r>
              <a:rPr lang="en-US" sz="1500" dirty="0"/>
              <a:t>Cawthorpe D. (2013). A Novel Population-Based Health Index for Mental Disorder. Perm J Spring; 17 (2).:50-54. (http://www.thepermanentejournal.org/issues/2013/spring/5101-mental-disorder.html).</a:t>
            </a:r>
          </a:p>
          <a:p>
            <a:pPr marL="228600" lvl="0" indent="-228600">
              <a:buFont typeface="+mj-lt"/>
              <a:buAutoNum type="arabicPeriod"/>
            </a:pPr>
            <a:r>
              <a:rPr lang="en-US" sz="1500" dirty="0"/>
              <a:t>Wilkes T. </a:t>
            </a:r>
            <a:r>
              <a:rPr lang="en-US" sz="1500" dirty="0" err="1"/>
              <a:t>Guyn</a:t>
            </a:r>
            <a:r>
              <a:rPr lang="en-US" sz="1500" dirty="0"/>
              <a:t> L. Li B. Lu M. Cawthorpe D. (2012). Association of child and adolescent psychiatric and biomedical/somatic disorders: Do population-based utilization study results support the Adverse Childhood Experiences study? The Permanente Journal Spring; 16 (2).: 21-24. </a:t>
            </a:r>
          </a:p>
        </p:txBody>
      </p:sp>
    </p:spTree>
    <p:extLst>
      <p:ext uri="{BB962C8B-B14F-4D97-AF65-F5344CB8AC3E}">
        <p14:creationId xmlns:p14="http://schemas.microsoft.com/office/powerpoint/2010/main" val="83045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1851" y="0"/>
            <a:ext cx="11364685" cy="6817251"/>
          </a:xfrm>
          <a:prstGeom prst="rect">
            <a:avLst/>
          </a:prstGeom>
          <a:noFill/>
        </p:spPr>
        <p:txBody>
          <a:bodyPr wrap="square" rtlCol="0">
            <a:spAutoFit/>
          </a:bodyPr>
          <a:lstStyle/>
          <a:p>
            <a:pPr algn="ctr"/>
            <a:r>
              <a:rPr lang="en-US" sz="4000" b="1" dirty="0"/>
              <a:t>First study was </a:t>
            </a:r>
            <a:r>
              <a:rPr lang="en-US" sz="4000" b="1" i="1" dirty="0"/>
              <a:t>hypothesis driven</a:t>
            </a:r>
            <a:r>
              <a:rPr lang="en-US" sz="4000" b="1" dirty="0"/>
              <a:t>: </a:t>
            </a:r>
          </a:p>
          <a:p>
            <a:pPr marL="514350" indent="-514350" algn="ctr">
              <a:buAutoNum type="arabicPeriod"/>
            </a:pPr>
            <a:r>
              <a:rPr lang="en-US" sz="3500" b="1" dirty="0"/>
              <a:t>Can we see the long term results of the Adverse Childhood Experience Study in our administrative data?</a:t>
            </a:r>
          </a:p>
          <a:p>
            <a:pPr marL="514350" indent="-514350" algn="ctr">
              <a:buAutoNum type="arabicPeriod"/>
            </a:pPr>
            <a:endParaRPr lang="en-US" sz="2800" dirty="0"/>
          </a:p>
          <a:p>
            <a:pPr algn="ctr"/>
            <a:r>
              <a:rPr lang="en-US" sz="3600" b="1" i="1" dirty="0"/>
              <a:t>Assumption: Early adversity is a gateway to later mental disorder, similar to the ACE study, so</a:t>
            </a:r>
            <a:r>
              <a:rPr lang="en-US" sz="2800" b="1" dirty="0"/>
              <a:t>…</a:t>
            </a:r>
          </a:p>
          <a:p>
            <a:pPr algn="ctr"/>
            <a:endParaRPr lang="en-US" sz="2800" b="1" dirty="0"/>
          </a:p>
          <a:p>
            <a:pPr algn="ctr"/>
            <a:r>
              <a:rPr lang="en-US" sz="5400" b="1" dirty="0"/>
              <a:t>Those with mental disorder will have greater morbidity.</a:t>
            </a:r>
          </a:p>
          <a:p>
            <a:pPr algn="ctr"/>
            <a:endParaRPr lang="en-US" sz="2800" b="1" dirty="0"/>
          </a:p>
          <a:p>
            <a:pPr algn="ctr"/>
            <a:r>
              <a:rPr lang="en-US" sz="3500" b="1" dirty="0"/>
              <a:t>2. The question of </a:t>
            </a:r>
            <a:r>
              <a:rPr lang="en-US" sz="3500" b="1" i="1" u="sng" dirty="0"/>
              <a:t>temporal order</a:t>
            </a:r>
            <a:r>
              <a:rPr lang="en-US" sz="3500" b="1" i="1" dirty="0"/>
              <a:t> </a:t>
            </a:r>
            <a:r>
              <a:rPr lang="en-US" sz="3500" b="1" dirty="0"/>
              <a:t>naturally follows…</a:t>
            </a:r>
          </a:p>
          <a:p>
            <a:endParaRPr lang="en-US" sz="2800" dirty="0"/>
          </a:p>
        </p:txBody>
      </p:sp>
    </p:spTree>
    <p:extLst>
      <p:ext uri="{BB962C8B-B14F-4D97-AF65-F5344CB8AC3E}">
        <p14:creationId xmlns:p14="http://schemas.microsoft.com/office/powerpoint/2010/main" val="426430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729" y="408790"/>
            <a:ext cx="11328029" cy="5870448"/>
          </a:xfrm>
          <a:prstGeom prst="rect">
            <a:avLst/>
          </a:prstGeom>
        </p:spPr>
      </p:pic>
    </p:spTree>
    <p:extLst>
      <p:ext uri="{BB962C8B-B14F-4D97-AF65-F5344CB8AC3E}">
        <p14:creationId xmlns:p14="http://schemas.microsoft.com/office/powerpoint/2010/main" val="4160360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1578</Words>
  <Application>Microsoft Macintosh PowerPoint</Application>
  <PresentationFormat>Widescreen</PresentationFormat>
  <Paragraphs>216</Paragraphs>
  <Slides>35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Alberta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Cawthorpe</dc:creator>
  <cp:lastModifiedBy>family_caw family_caw</cp:lastModifiedBy>
  <cp:revision>84</cp:revision>
  <dcterms:created xsi:type="dcterms:W3CDTF">2018-07-20T16:18:21Z</dcterms:created>
  <dcterms:modified xsi:type="dcterms:W3CDTF">2021-09-14T22:08:46Z</dcterms:modified>
</cp:coreProperties>
</file>