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4"/>
  </p:notesMasterIdLst>
  <p:sldIdLst>
    <p:sldId id="256" r:id="rId2"/>
    <p:sldId id="257" r:id="rId3"/>
    <p:sldId id="277" r:id="rId4"/>
    <p:sldId id="278" r:id="rId5"/>
    <p:sldId id="258" r:id="rId6"/>
    <p:sldId id="259" r:id="rId7"/>
    <p:sldId id="260" r:id="rId8"/>
    <p:sldId id="261" r:id="rId9"/>
    <p:sldId id="262" r:id="rId10"/>
    <p:sldId id="263" r:id="rId11"/>
    <p:sldId id="265" r:id="rId12"/>
    <p:sldId id="267" r:id="rId13"/>
    <p:sldId id="268" r:id="rId14"/>
    <p:sldId id="266" r:id="rId15"/>
    <p:sldId id="269" r:id="rId16"/>
    <p:sldId id="270" r:id="rId17"/>
    <p:sldId id="271" r:id="rId18"/>
    <p:sldId id="273" r:id="rId19"/>
    <p:sldId id="272" r:id="rId20"/>
    <p:sldId id="274" r:id="rId21"/>
    <p:sldId id="275" r:id="rId22"/>
    <p:sldId id="276" r:id="rId23"/>
  </p:sldIdLst>
  <p:sldSz cx="9144000" cy="6858000" type="screen4x3"/>
  <p:notesSz cx="7010400" cy="9296400"/>
  <p:defaultTextStyle>
    <a:defPPr>
      <a:defRPr lang="fr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3799"/>
    <a:srgbClr val="4682D6"/>
    <a:srgbClr val="000000"/>
    <a:srgbClr val="003366"/>
    <a:srgbClr val="3E669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0" autoAdjust="0"/>
    <p:restoredTop sz="86410"/>
  </p:normalViewPr>
  <p:slideViewPr>
    <p:cSldViewPr>
      <p:cViewPr varScale="1">
        <p:scale>
          <a:sx n="98" d="100"/>
          <a:sy n="98" d="100"/>
        </p:scale>
        <p:origin x="-108" y="-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97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noProof="0" smtClean="0"/>
              <a:t>Click to edit Master text styles</a:t>
            </a:r>
          </a:p>
          <a:p>
            <a:pPr lvl="1"/>
            <a:r>
              <a:rPr lang="fr-CA" noProof="0" smtClean="0"/>
              <a:t>Second level</a:t>
            </a:r>
          </a:p>
          <a:p>
            <a:pPr lvl="2"/>
            <a:r>
              <a:rPr lang="fr-CA" noProof="0" smtClean="0"/>
              <a:t>Third level</a:t>
            </a:r>
          </a:p>
          <a:p>
            <a:pPr lvl="3"/>
            <a:r>
              <a:rPr lang="fr-CA" noProof="0" smtClean="0"/>
              <a:t>Fourth level</a:t>
            </a:r>
          </a:p>
          <a:p>
            <a:pPr lvl="4"/>
            <a:r>
              <a:rPr lang="fr-CA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96C82B7A-C0FA-4F9D-B25D-343EB2C13F4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46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6" name="Rectangle 3"/>
          <p:cNvSpPr>
            <a:spLocks noGrp="1"/>
          </p:cNvSpPr>
          <p:nvPr>
            <p:ph type="body" idx="1"/>
          </p:nvPr>
        </p:nvSpPr>
        <p:spPr>
          <a:xfrm>
            <a:off x="701675" y="4414838"/>
            <a:ext cx="5607050" cy="41846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0" name="Rectangle 3"/>
          <p:cNvSpPr>
            <a:spLocks noGrp="1"/>
          </p:cNvSpPr>
          <p:nvPr>
            <p:ph type="body" idx="1"/>
          </p:nvPr>
        </p:nvSpPr>
        <p:spPr>
          <a:xfrm>
            <a:off x="701675" y="4414838"/>
            <a:ext cx="5607050" cy="41846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2688" y="695325"/>
            <a:ext cx="4648200" cy="3486150"/>
          </a:xfrm>
          <a:ln/>
        </p:spPr>
      </p:sp>
      <p:sp>
        <p:nvSpPr>
          <p:cNvPr id="80898" name="Rectangle 3"/>
          <p:cNvSpPr>
            <a:spLocks noGrp="1"/>
          </p:cNvSpPr>
          <p:nvPr>
            <p:ph type="body" idx="1"/>
          </p:nvPr>
        </p:nvSpPr>
        <p:spPr>
          <a:xfrm>
            <a:off x="701675" y="4416425"/>
            <a:ext cx="5607050" cy="418465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8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6725" y="3571875"/>
            <a:ext cx="8208963" cy="720725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5132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468313" y="2027238"/>
            <a:ext cx="8229600" cy="1328737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335391-5B8D-41F6-A5B5-347EF125E67F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BA985-E89A-410D-9AAC-CE2873EB732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981075"/>
            <a:ext cx="2087563" cy="4308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981075"/>
            <a:ext cx="6113462" cy="4308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7E6CC-FA62-4FF5-BBC0-9E768D468453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83AF43-D64B-44A2-BB84-75D9DFF9EB9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4478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8100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6800" y="38100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2CB84F-694A-4FEC-A9B2-93CB01079A39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4478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76800" y="14478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876800" y="3810000"/>
            <a:ext cx="38100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172200" y="6191250"/>
            <a:ext cx="24765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9624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146050" y="6210300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8268E-3FF4-47D8-A420-F703AB8C387E}" type="slidenum">
              <a:rPr lang="en-CA"/>
              <a:pPr>
                <a:defRPr/>
              </a:pPr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BDF59-48F4-4DF1-95D0-E2DD60658E67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3523D1-6CF2-447F-B197-D45650A24DA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DC64B-9580-4D6F-B1B7-CDB1DC98A2B0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4ED5C-A7A1-4659-95D5-3B868C86F7C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33563"/>
            <a:ext cx="4062412" cy="3455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833563"/>
            <a:ext cx="4062413" cy="34559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5F22A-1A1E-4956-BA8F-1EE3528AE148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930ADA-D902-4DD3-AA4C-6D2F952108A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7059E-B006-443A-B588-860E12BC8FF3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EA24CD-047A-4893-8FD6-FAA5FF5FDFE7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B8553-D1B7-4092-B5D4-3944F11D1DCE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01030-5963-485F-BDB9-F391D44D170E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D3AF6-4EF4-4CE1-8B85-1DB2BDAEFF5A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1F3DF1-680D-4F5C-A6C6-395F94C8000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8B7439-F373-4E9C-B8B0-A6F2DCC736B7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63AE9-7648-455E-91F5-DB5A55510F7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461EF-55BF-4381-BB1F-2BCEF658A1AC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9E221-84BE-4398-B772-C4ADDA7BC805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981075"/>
            <a:ext cx="8353425" cy="708025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fr-CA" smtClean="0"/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1488" y="1833563"/>
            <a:ext cx="8277225" cy="345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740650" y="6237288"/>
            <a:ext cx="1049338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37379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E3E11F6D-3F57-423B-8B41-A20E56EEAE97}" type="datetime1">
              <a:rPr lang="en-CA"/>
              <a:pPr>
                <a:defRPr/>
              </a:pPr>
              <a:t>15/10/2009</a:t>
            </a:fld>
            <a:endParaRPr lang="fr-CA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9528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37379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A3895370-4D42-4269-9179-5D40BF328A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03350" y="6237288"/>
            <a:ext cx="6048375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37379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fr-CA"/>
              <a:t>Statistics Canada • Statistique Canada</a:t>
            </a:r>
          </a:p>
        </p:txBody>
      </p:sp>
      <p:pic>
        <p:nvPicPr>
          <p:cNvPr id="1031" name="Picture 15" descr="BlueBar-E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-26988"/>
            <a:ext cx="9144000" cy="75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4" r:id="rId12"/>
    <p:sldLayoutId id="2147483665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5000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5000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5000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5000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50000"/>
        </a:spcAft>
        <a:defRPr sz="3200">
          <a:solidFill>
            <a:schemeClr val="tx1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50000"/>
        </a:spcAft>
        <a:defRPr sz="3200">
          <a:solidFill>
            <a:schemeClr val="tx1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50000"/>
        </a:spcAft>
        <a:defRPr sz="3200">
          <a:solidFill>
            <a:schemeClr val="tx1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50000"/>
        </a:spcAft>
        <a:defRPr sz="3200">
          <a:solidFill>
            <a:schemeClr val="tx1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50000"/>
        </a:spcAft>
        <a:defRPr sz="3200">
          <a:solidFill>
            <a:schemeClr val="tx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25000"/>
        </a:spcAft>
        <a:buClr>
          <a:srgbClr val="4682D6"/>
        </a:buClr>
        <a:buFont typeface="Wingdings" pitchFamily="2" charset="2"/>
        <a:buChar char="§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25000"/>
        </a:spcAft>
        <a:buClr>
          <a:srgbClr val="4682D6"/>
        </a:buClr>
        <a:buChar char="•"/>
        <a:defRPr sz="24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4682D6"/>
        </a:buClr>
        <a:buFont typeface="Wingdings" pitchFamily="2" charset="2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4682D6"/>
        </a:buClr>
        <a:buFont typeface="Wingdings" pitchFamily="2" charset="2"/>
        <a:buChar char="§"/>
        <a:defRPr>
          <a:solidFill>
            <a:srgbClr val="00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4682D6"/>
        </a:buClr>
        <a:buFont typeface="Wingdings" pitchFamily="2" charset="2"/>
        <a:buChar char="§"/>
        <a:defRPr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4682D6"/>
        </a:buClr>
        <a:buFont typeface="Wingdings" pitchFamily="2" charset="2"/>
        <a:buChar char="§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4682D6"/>
        </a:buClr>
        <a:buFont typeface="Wingdings" pitchFamily="2" charset="2"/>
        <a:buChar char="§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4682D6"/>
        </a:buClr>
        <a:buFont typeface="Wingdings" pitchFamily="2" charset="2"/>
        <a:buChar char="§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4682D6"/>
        </a:buClr>
        <a:buFont typeface="Wingdings" pitchFamily="2" charset="2"/>
        <a:buChar char="§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can.gc.ca/about-apercu/privacy-privee-eng.htm" TargetMode="External"/><Relationship Id="rId2" Type="http://schemas.openxmlformats.org/officeDocument/2006/relationships/hyperlink" Target="http://www.statcan.gc.ca/about-apercu/act-loi-eng.ht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tatcan.gc.ca/about-apercu/relevant-pertinente-eng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3.bin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9900" y="2027238"/>
            <a:ext cx="8229600" cy="1328737"/>
          </a:xfrm>
        </p:spPr>
        <p:txBody>
          <a:bodyPr/>
          <a:lstStyle/>
          <a:p>
            <a:pPr eaLnBrk="1" hangingPunct="1"/>
            <a:r>
              <a:rPr lang="en-CA" sz="2800" smtClean="0"/>
              <a:t>Using Stata with Statistics Canada data: Incorporating complex survey design into analysis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8625" y="3786188"/>
            <a:ext cx="8208963" cy="2641600"/>
          </a:xfrm>
        </p:spPr>
        <p:txBody>
          <a:bodyPr/>
          <a:lstStyle/>
          <a:p>
            <a:pPr eaLnBrk="1" hangingPunct="1"/>
            <a:r>
              <a:rPr lang="en-CA" sz="2000" smtClean="0"/>
              <a:t>Presented: 2009 Canadian Users Stata Group Meeting</a:t>
            </a:r>
          </a:p>
          <a:p>
            <a:pPr eaLnBrk="1" hangingPunct="1"/>
            <a:endParaRPr lang="en-CA" sz="2000" smtClean="0"/>
          </a:p>
          <a:p>
            <a:pPr eaLnBrk="1" hangingPunct="1"/>
            <a:r>
              <a:rPr lang="en-CA" sz="2000" smtClean="0"/>
              <a:t>Leslie-Anne Keown, Ph.D. </a:t>
            </a:r>
          </a:p>
          <a:p>
            <a:pPr eaLnBrk="1" hangingPunct="1"/>
            <a:r>
              <a:rPr lang="en-CA" sz="2000" smtClean="0"/>
              <a:t>&amp;</a:t>
            </a:r>
          </a:p>
          <a:p>
            <a:pPr eaLnBrk="1" hangingPunct="1"/>
            <a:r>
              <a:rPr lang="en-CA" sz="2000" smtClean="0"/>
              <a:t>Georgia Roberts, Ph.D.</a:t>
            </a:r>
          </a:p>
          <a:p>
            <a:pPr eaLnBrk="1" hangingPunct="1"/>
            <a:r>
              <a:rPr lang="en-CA" sz="2000" smtClean="0"/>
              <a:t>Statistics Canada</a:t>
            </a:r>
          </a:p>
          <a:p>
            <a:pPr eaLnBrk="1" hangingPunct="1"/>
            <a:endParaRPr lang="en-CA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7" name="Rectangle 2"/>
          <p:cNvSpPr>
            <a:spLocks noGrp="1"/>
          </p:cNvSpPr>
          <p:nvPr>
            <p:ph type="title"/>
          </p:nvPr>
        </p:nvSpPr>
        <p:spPr>
          <a:xfrm>
            <a:off x="714375" y="642938"/>
            <a:ext cx="7900988" cy="1203325"/>
          </a:xfrm>
        </p:spPr>
        <p:txBody>
          <a:bodyPr/>
          <a:lstStyle/>
          <a:p>
            <a:pPr algn="ctr" eaLnBrk="1" hangingPunct="1"/>
            <a:r>
              <a:rPr lang="en-US" sz="2800" smtClean="0"/>
              <a:t>What is a bootstrap variance estimate?</a:t>
            </a:r>
          </a:p>
        </p:txBody>
      </p:sp>
      <p:sp>
        <p:nvSpPr>
          <p:cNvPr id="76808" name="Rectangle 3"/>
          <p:cNvSpPr>
            <a:spLocks noGrp="1"/>
          </p:cNvSpPr>
          <p:nvPr>
            <p:ph type="body" sz="half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en-US" sz="22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Let      represent a weighted estimate of the quantity of interest using the sampling weight.</a:t>
            </a:r>
          </a:p>
          <a:p>
            <a:pPr eaLnBrk="1" hangingPunct="1">
              <a:buFont typeface="Wingdings 2" pitchFamily="18" charset="2"/>
              <a:buNone/>
            </a:pPr>
            <a:endParaRPr lang="en-US" sz="22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Let       represent a weighted estimate of the quantity of interest using the b</a:t>
            </a:r>
            <a:r>
              <a:rPr lang="en-US" sz="2200" baseline="30000" smtClean="0"/>
              <a:t>th</a:t>
            </a:r>
            <a:r>
              <a:rPr lang="en-US" sz="2200" smtClean="0"/>
              <a:t> of B (mean) bootstrap weights.</a:t>
            </a:r>
          </a:p>
          <a:p>
            <a:pPr eaLnBrk="1" hangingPunct="1">
              <a:buFont typeface="Wingdings 2" pitchFamily="18" charset="2"/>
              <a:buNone/>
            </a:pPr>
            <a:endParaRPr lang="en-US" sz="22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Then the survey bootstrap estimate of variance of      is </a:t>
            </a:r>
          </a:p>
          <a:p>
            <a:pPr eaLnBrk="1" hangingPunct="1">
              <a:buFont typeface="Wingdings 2" pitchFamily="18" charset="2"/>
              <a:buNone/>
            </a:pPr>
            <a:endParaRPr lang="en-US" sz="2200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                                        where C is the number of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200" smtClean="0"/>
              <a:t>bootstrap samples used for each (mean) bootstrap weight.</a:t>
            </a:r>
          </a:p>
          <a:p>
            <a:pPr eaLnBrk="1" hangingPunct="1">
              <a:buFont typeface="Wingdings 2" pitchFamily="18" charset="2"/>
              <a:buNone/>
            </a:pPr>
            <a:endParaRPr lang="en-US" sz="2200" smtClean="0"/>
          </a:p>
          <a:p>
            <a:pPr eaLnBrk="1" hangingPunct="1">
              <a:buFont typeface="Wingdings 2" pitchFamily="18" charset="2"/>
              <a:buNone/>
            </a:pPr>
            <a:endParaRPr lang="en-US" sz="2200" smtClean="0"/>
          </a:p>
        </p:txBody>
      </p:sp>
      <p:graphicFrame>
        <p:nvGraphicFramePr>
          <p:cNvPr id="76802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6718300" y="2498725"/>
          <a:ext cx="127000" cy="107950"/>
        </p:xfrm>
        <a:graphic>
          <a:graphicData uri="http://schemas.openxmlformats.org/presentationml/2006/ole">
            <p:oleObj spid="_x0000_s76802" name="Equation" r:id="rId3" imgW="253800" imgH="215640" progId="Equation.3">
              <p:embed/>
            </p:oleObj>
          </a:graphicData>
        </a:graphic>
      </p:graphicFrame>
      <p:graphicFrame>
        <p:nvGraphicFramePr>
          <p:cNvPr id="76803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1409700" y="2971800"/>
          <a:ext cx="503238" cy="428625"/>
        </p:xfrm>
        <a:graphic>
          <a:graphicData uri="http://schemas.openxmlformats.org/presentationml/2006/ole">
            <p:oleObj spid="_x0000_s76803" name="Equation" r:id="rId4" imgW="253800" imgH="215640" progId="Equation.3">
              <p:embed/>
            </p:oleObj>
          </a:graphicData>
        </a:graphic>
      </p:graphicFrame>
      <p:graphicFrame>
        <p:nvGraphicFramePr>
          <p:cNvPr id="76804" name="Object 4"/>
          <p:cNvGraphicFramePr>
            <a:graphicFrameLocks noChangeAspect="1"/>
          </p:cNvGraphicFramePr>
          <p:nvPr/>
        </p:nvGraphicFramePr>
        <p:xfrm>
          <a:off x="1447800" y="1828800"/>
          <a:ext cx="255588" cy="434975"/>
        </p:xfrm>
        <a:graphic>
          <a:graphicData uri="http://schemas.openxmlformats.org/presentationml/2006/ole">
            <p:oleObj spid="_x0000_s76804" name="Equation" r:id="rId5" imgW="126720" imgH="215640" progId="Equation.3">
              <p:embed/>
            </p:oleObj>
          </a:graphicData>
        </a:graphic>
      </p:graphicFrame>
      <p:graphicFrame>
        <p:nvGraphicFramePr>
          <p:cNvPr id="76805" name="Object 5"/>
          <p:cNvGraphicFramePr>
            <a:graphicFrameLocks noChangeAspect="1"/>
          </p:cNvGraphicFramePr>
          <p:nvPr/>
        </p:nvGraphicFramePr>
        <p:xfrm>
          <a:off x="7200900" y="4114800"/>
          <a:ext cx="255588" cy="434975"/>
        </p:xfrm>
        <a:graphic>
          <a:graphicData uri="http://schemas.openxmlformats.org/presentationml/2006/ole">
            <p:oleObj spid="_x0000_s76805" name="Equation" r:id="rId6" imgW="126720" imgH="215640" progId="Equation.3">
              <p:embed/>
            </p:oleObj>
          </a:graphicData>
        </a:graphic>
      </p:graphicFrame>
      <p:graphicFrame>
        <p:nvGraphicFramePr>
          <p:cNvPr id="76806" name="Object 6"/>
          <p:cNvGraphicFramePr>
            <a:graphicFrameLocks noChangeAspect="1"/>
          </p:cNvGraphicFramePr>
          <p:nvPr/>
        </p:nvGraphicFramePr>
        <p:xfrm>
          <a:off x="914400" y="4572000"/>
          <a:ext cx="2940050" cy="1023938"/>
        </p:xfrm>
        <a:graphic>
          <a:graphicData uri="http://schemas.openxmlformats.org/presentationml/2006/ole">
            <p:oleObj spid="_x0000_s76806" name="Equation" r:id="rId7" imgW="1460160" imgH="507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/>
          </p:nvPr>
        </p:nvSpPr>
        <p:spPr>
          <a:xfrm>
            <a:off x="357188" y="785813"/>
            <a:ext cx="8353425" cy="1117600"/>
          </a:xfrm>
        </p:spPr>
        <p:txBody>
          <a:bodyPr/>
          <a:lstStyle/>
          <a:p>
            <a:pPr algn="ctr" eaLnBrk="1" hangingPunct="1"/>
            <a:r>
              <a:rPr lang="en-CA" sz="3600" smtClean="0">
                <a:latin typeface="Arial" charset="0"/>
                <a:cs typeface="Arial" charset="0"/>
              </a:rPr>
              <a:t>Design-based analysis with Stata : some essentials  </a:t>
            </a:r>
            <a:endParaRPr lang="en-US" sz="3600" smtClean="0">
              <a:latin typeface="Arial" charset="0"/>
              <a:cs typeface="Arial" charset="0"/>
            </a:endParaRPr>
          </a:p>
        </p:txBody>
      </p:sp>
      <p:sp>
        <p:nvSpPr>
          <p:cNvPr id="83970" name="Rectangle 3"/>
          <p:cNvSpPr>
            <a:spLocks noGrp="1"/>
          </p:cNvSpPr>
          <p:nvPr>
            <p:ph type="body" idx="1"/>
          </p:nvPr>
        </p:nvSpPr>
        <p:spPr>
          <a:xfrm>
            <a:off x="471488" y="1833563"/>
            <a:ext cx="8277225" cy="44529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200" b="1" smtClean="0"/>
              <a:t>Most commands that accept ‘pweights’ will correctly produce survey-weighted estimates of quantities of interest when using Statistics Canada data.</a:t>
            </a:r>
          </a:p>
          <a:p>
            <a:pPr eaLnBrk="1" hangingPunct="1">
              <a:buFont typeface="Wingdings 2" pitchFamily="18" charset="2"/>
              <a:buNone/>
            </a:pPr>
            <a:endParaRPr lang="en-US" sz="2200" b="1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200" b="1" smtClean="0"/>
              <a:t>ONLY commands with the 'svy' prefix, combined with pweights </a:t>
            </a:r>
            <a:r>
              <a:rPr lang="en-US" sz="2200" b="1" u="sng" smtClean="0"/>
              <a:t>and</a:t>
            </a:r>
            <a:r>
              <a:rPr lang="en-US" sz="2200" b="1" smtClean="0"/>
              <a:t> additional design information, will produce design-based variance estimates.</a:t>
            </a:r>
          </a:p>
          <a:p>
            <a:pPr eaLnBrk="1" hangingPunct="1">
              <a:buFont typeface="Wingdings 2" pitchFamily="18" charset="2"/>
              <a:buNone/>
            </a:pPr>
            <a:endParaRPr lang="en-US" sz="2200" b="1" smtClean="0"/>
          </a:p>
          <a:p>
            <a:pPr eaLnBrk="1" hangingPunct="1">
              <a:buFont typeface="Wingdings 2" pitchFamily="18" charset="2"/>
              <a:buNone/>
            </a:pPr>
            <a:r>
              <a:rPr lang="en-US" sz="2200" b="1" smtClean="0"/>
              <a:t>When the additional design information is in the form of ‘bootstrap weights’, particular options must be specified with the 'svy' prefix in order to produce survey bootstrap variance estimates.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74434F6-24DF-4088-A2BD-2CC8B8835C04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84994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A43D84-E87C-4F81-A583-55211683C037}" type="slidenum">
              <a:rPr lang="fr-CA" smtClean="0">
                <a:latin typeface="Arial" charset="0"/>
              </a:rPr>
              <a:pPr/>
              <a:t>12</a:t>
            </a:fld>
            <a:endParaRPr lang="fr-CA" smtClean="0">
              <a:latin typeface="Arial" charset="0"/>
            </a:endParaRPr>
          </a:p>
        </p:txBody>
      </p:sp>
      <p:sp>
        <p:nvSpPr>
          <p:cNvPr id="84995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  <p:pic>
        <p:nvPicPr>
          <p:cNvPr id="8499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785813"/>
            <a:ext cx="8072438" cy="569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721D9BCE-5E41-4F96-93D1-ABD5B67CBC06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8601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111B660-22D3-456A-AA5C-43CA8B0387E6}" type="slidenum">
              <a:rPr lang="fr-CA" smtClean="0">
                <a:latin typeface="Arial" charset="0"/>
              </a:rPr>
              <a:pPr/>
              <a:t>13</a:t>
            </a:fld>
            <a:endParaRPr lang="fr-CA" smtClean="0">
              <a:latin typeface="Arial" charset="0"/>
            </a:endParaRPr>
          </a:p>
        </p:txBody>
      </p:sp>
      <p:sp>
        <p:nvSpPr>
          <p:cNvPr id="86019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  <p:pic>
        <p:nvPicPr>
          <p:cNvPr id="8602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822325"/>
            <a:ext cx="8786812" cy="560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Title 1"/>
          <p:cNvSpPr>
            <a:spLocks noGrp="1"/>
          </p:cNvSpPr>
          <p:nvPr>
            <p:ph type="title"/>
          </p:nvPr>
        </p:nvSpPr>
        <p:spPr>
          <a:xfrm>
            <a:off x="285750" y="785813"/>
            <a:ext cx="8353425" cy="546100"/>
          </a:xfrm>
        </p:spPr>
        <p:txBody>
          <a:bodyPr/>
          <a:lstStyle/>
          <a:p>
            <a:pPr eaLnBrk="1" hangingPunct="1"/>
            <a:r>
              <a:rPr lang="en-CA" sz="2800" smtClean="0"/>
              <a:t>Specifying the correct options in svyset</a:t>
            </a:r>
          </a:p>
        </p:txBody>
      </p:sp>
      <p:sp>
        <p:nvSpPr>
          <p:cNvPr id="87042" name="Content Placeholder 2"/>
          <p:cNvSpPr>
            <a:spLocks noGrp="1"/>
          </p:cNvSpPr>
          <p:nvPr>
            <p:ph idx="1"/>
          </p:nvPr>
        </p:nvSpPr>
        <p:spPr>
          <a:xfrm>
            <a:off x="285750" y="1214438"/>
            <a:ext cx="8462963" cy="5072062"/>
          </a:xfrm>
        </p:spPr>
        <p:txBody>
          <a:bodyPr/>
          <a:lstStyle/>
          <a:p>
            <a:pPr eaLnBrk="1" hangingPunct="1"/>
            <a:r>
              <a:rPr lang="en-CA" smtClean="0"/>
              <a:t>Best practice is to use a svyset statement </a:t>
            </a:r>
          </a:p>
          <a:p>
            <a:pPr lvl="1" eaLnBrk="1" hangingPunct="1"/>
            <a:r>
              <a:rPr lang="en-CA" smtClean="0"/>
              <a:t>New users to this may want to use the dialog box to set options</a:t>
            </a:r>
          </a:p>
          <a:p>
            <a:pPr eaLnBrk="1" hangingPunct="1"/>
            <a:r>
              <a:rPr lang="en-CA" smtClean="0"/>
              <a:t>Sampling weight variable : name of weight variable </a:t>
            </a:r>
          </a:p>
          <a:p>
            <a:pPr eaLnBrk="1" hangingPunct="1"/>
            <a:r>
              <a:rPr lang="en-CA" smtClean="0"/>
              <a:t>BRR weight variables – usually something like wtsb_001- wtsb_500 (be careful here)</a:t>
            </a:r>
          </a:p>
          <a:p>
            <a:pPr eaLnBrk="1" hangingPunct="1"/>
            <a:r>
              <a:rPr lang="en-CA" smtClean="0"/>
              <a:t>Fay’s adjustment – used if mean bootstrap weights provided (more later)</a:t>
            </a:r>
          </a:p>
          <a:p>
            <a:pPr eaLnBrk="1" hangingPunct="1"/>
            <a:r>
              <a:rPr lang="en-CA" smtClean="0"/>
              <a:t>Method is BRR with MSE formula</a:t>
            </a:r>
          </a:p>
          <a:p>
            <a:pPr eaLnBrk="1" hangingPunct="1"/>
            <a:endParaRPr lang="en-CA" smtClean="0"/>
          </a:p>
        </p:txBody>
      </p:sp>
      <p:sp>
        <p:nvSpPr>
          <p:cNvPr id="8704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A223F598-23DA-41B9-997F-C695FAC7EC4D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8704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BF39CFE-946F-4EF2-B795-775462D6BD98}" type="slidenum">
              <a:rPr lang="fr-CA" smtClean="0">
                <a:latin typeface="Arial" charset="0"/>
              </a:rPr>
              <a:pPr/>
              <a:t>14</a:t>
            </a:fld>
            <a:endParaRPr lang="fr-CA" smtClean="0">
              <a:latin typeface="Arial" charset="0"/>
            </a:endParaRPr>
          </a:p>
        </p:txBody>
      </p:sp>
      <p:sp>
        <p:nvSpPr>
          <p:cNvPr id="87045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Sample SVYSET statement</a:t>
            </a:r>
          </a:p>
        </p:txBody>
      </p:sp>
      <p:sp>
        <p:nvSpPr>
          <p:cNvPr id="88066" name="Content Placeholder 2"/>
          <p:cNvSpPr>
            <a:spLocks noGrp="1"/>
          </p:cNvSpPr>
          <p:nvPr>
            <p:ph idx="1"/>
          </p:nvPr>
        </p:nvSpPr>
        <p:spPr>
          <a:xfrm>
            <a:off x="214313" y="1833563"/>
            <a:ext cx="8534400" cy="5953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CA" sz="1600" b="1" smtClean="0"/>
              <a:t>svyset [pweight=wght_per], brrweight(wtbs_001- wtbs_200) fay(0.8) vce(brr) mse</a:t>
            </a:r>
          </a:p>
        </p:txBody>
      </p:sp>
      <p:sp>
        <p:nvSpPr>
          <p:cNvPr id="880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CDCFB3D3-6D02-4D6D-9AC5-68C22BD2D21F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8806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5B83323A-A437-4B61-BDB9-08C751CE390E}" type="slidenum">
              <a:rPr lang="fr-CA" smtClean="0">
                <a:latin typeface="Arial" charset="0"/>
              </a:rPr>
              <a:pPr/>
              <a:t>15</a:t>
            </a:fld>
            <a:endParaRPr lang="fr-CA" smtClean="0">
              <a:latin typeface="Arial" charset="0"/>
            </a:endParaRPr>
          </a:p>
        </p:txBody>
      </p:sp>
      <p:sp>
        <p:nvSpPr>
          <p:cNvPr id="88069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  <p:sp>
        <p:nvSpPr>
          <p:cNvPr id="88070" name="TextBox 6"/>
          <p:cNvSpPr txBox="1">
            <a:spLocks noChangeArrowheads="1"/>
          </p:cNvSpPr>
          <p:nvPr/>
        </p:nvSpPr>
        <p:spPr bwMode="auto">
          <a:xfrm>
            <a:off x="0" y="2786063"/>
            <a:ext cx="8715375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CA" sz="3200"/>
          </a:p>
          <a:p>
            <a:endParaRPr lang="en-CA"/>
          </a:p>
        </p:txBody>
      </p:sp>
      <p:graphicFrame>
        <p:nvGraphicFramePr>
          <p:cNvPr id="88104" name="Group 40"/>
          <p:cNvGraphicFramePr>
            <a:graphicFrameLocks noGrp="1"/>
          </p:cNvGraphicFramePr>
          <p:nvPr/>
        </p:nvGraphicFramePr>
        <p:xfrm>
          <a:off x="323850" y="2349500"/>
          <a:ext cx="8424863" cy="4084638"/>
        </p:xfrm>
        <a:graphic>
          <a:graphicData uri="http://schemas.openxmlformats.org/drawingml/2006/table">
            <a:tbl>
              <a:tblPr/>
              <a:tblGrid>
                <a:gridCol w="3822700"/>
                <a:gridCol w="4602163"/>
              </a:tblGrid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rgbClr val="4682D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Element 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rgbClr val="4682D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Command Section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rgbClr val="4682D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Sampling Weight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rgbClr val="4682D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[pweight=wght_per]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rgbClr val="4682D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BRR weights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rgbClr val="4682D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brrweight(wtbs_001- wtbs_200)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1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rgbClr val="4682D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Adjustment for mean bootstrap (if needed)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rgbClr val="4682D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fay(0.8)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2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rgbClr val="4682D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Variance Estimation Method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25000"/>
                        </a:spcAft>
                        <a:buClr>
                          <a:srgbClr val="4682D6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CA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vce(brr) mse</a:t>
                      </a:r>
                      <a:r>
                        <a:rPr kumimoji="0" lang="en-US" altLang="ko-KR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굴림" charset="-127"/>
                        </a:rPr>
                        <a:t> 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Mean Bootstraps</a:t>
            </a:r>
          </a:p>
        </p:txBody>
      </p:sp>
      <p:sp>
        <p:nvSpPr>
          <p:cNvPr id="89090" name="Content Placeholder 2"/>
          <p:cNvSpPr>
            <a:spLocks noGrp="1"/>
          </p:cNvSpPr>
          <p:nvPr>
            <p:ph idx="1"/>
          </p:nvPr>
        </p:nvSpPr>
        <p:spPr>
          <a:xfrm>
            <a:off x="285750" y="1571625"/>
            <a:ext cx="8277225" cy="40005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CA" sz="1600" b="1" smtClean="0"/>
          </a:p>
          <a:p>
            <a:pPr eaLnBrk="1" hangingPunct="1"/>
            <a:r>
              <a:rPr lang="en-CA" smtClean="0"/>
              <a:t>Sometimes for confidentiality reasons and file size Statistics Canada produces ‘mean bootstrap weights’ </a:t>
            </a:r>
          </a:p>
          <a:p>
            <a:pPr eaLnBrk="1" hangingPunct="1"/>
            <a:r>
              <a:rPr lang="en-CA" smtClean="0"/>
              <a:t>Mean bootstrap weights (at their simplest) are a mean of a set number of bootstrap weights </a:t>
            </a:r>
            <a:r>
              <a:rPr lang="en-CA" sz="1800" smtClean="0"/>
              <a:t>(e.g. – 5 bootstraps are calculated and the file shows the mean of these weights as a single weight)</a:t>
            </a:r>
          </a:p>
        </p:txBody>
      </p:sp>
      <p:sp>
        <p:nvSpPr>
          <p:cNvPr id="8909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081056EA-2369-4C88-A595-B2578E49F420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8909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627834C-7626-468D-9C4A-BB8A73D0205F}" type="slidenum">
              <a:rPr lang="fr-CA" smtClean="0">
                <a:latin typeface="Arial" charset="0"/>
              </a:rPr>
              <a:pPr/>
              <a:t>16</a:t>
            </a:fld>
            <a:endParaRPr lang="fr-CA" smtClean="0">
              <a:latin typeface="Arial" charset="0"/>
            </a:endParaRPr>
          </a:p>
        </p:txBody>
      </p:sp>
      <p:sp>
        <p:nvSpPr>
          <p:cNvPr id="89093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Fay’s adjustment</a:t>
            </a:r>
          </a:p>
        </p:txBody>
      </p:sp>
      <p:sp>
        <p:nvSpPr>
          <p:cNvPr id="90114" name="Content Placeholder 2"/>
          <p:cNvSpPr>
            <a:spLocks noGrp="1"/>
          </p:cNvSpPr>
          <p:nvPr>
            <p:ph idx="1"/>
          </p:nvPr>
        </p:nvSpPr>
        <p:spPr>
          <a:xfrm>
            <a:off x="471488" y="1833563"/>
            <a:ext cx="8277225" cy="4738687"/>
          </a:xfrm>
        </p:spPr>
        <p:txBody>
          <a:bodyPr/>
          <a:lstStyle/>
          <a:p>
            <a:pPr eaLnBrk="1" hangingPunct="1"/>
            <a:r>
              <a:rPr lang="en-CA" smtClean="0"/>
              <a:t>Have to adjust for mean bootstraps and this is done using Fay’s adjustment </a:t>
            </a:r>
          </a:p>
          <a:p>
            <a:pPr eaLnBrk="1" hangingPunct="1"/>
            <a:r>
              <a:rPr lang="en-CA" smtClean="0"/>
              <a:t>Calculate the value needed through the following formula:</a:t>
            </a:r>
          </a:p>
          <a:p>
            <a:pPr eaLnBrk="1" hangingPunct="1"/>
            <a:r>
              <a:rPr lang="en-CA" smtClean="0"/>
              <a:t>1-C</a:t>
            </a:r>
            <a:r>
              <a:rPr lang="en-CA" baseline="30000" smtClean="0"/>
              <a:t>-½ </a:t>
            </a:r>
            <a:r>
              <a:rPr lang="en-CA" smtClean="0"/>
              <a:t>where C is the number of bootstraps in each mean </a:t>
            </a:r>
          </a:p>
          <a:p>
            <a:pPr eaLnBrk="1" hangingPunct="1"/>
            <a:r>
              <a:rPr lang="en-CA" smtClean="0"/>
              <a:t>Eg. C=25 so Fay’s adjustment is 0.8</a:t>
            </a:r>
          </a:p>
          <a:p>
            <a:pPr eaLnBrk="1" hangingPunct="1"/>
            <a:r>
              <a:rPr lang="en-CA" sz="2000" smtClean="0"/>
              <a:t>Reference</a:t>
            </a:r>
            <a:r>
              <a:rPr lang="en-CA" smtClean="0"/>
              <a:t>: </a:t>
            </a:r>
            <a:r>
              <a:rPr lang="en-CA" sz="1800" smtClean="0"/>
              <a:t>Phillips, Owen. 2004. 'Using Bootstrap Weights with WesVar and SUDAAN.' The Research Data Centres Information and Technical Bulletin. (Fall) 1(2):1-10. Statistics Canada. Catalogue no. 12-002-XIE.</a:t>
            </a:r>
          </a:p>
          <a:p>
            <a:pPr eaLnBrk="1" hangingPunct="1"/>
            <a:endParaRPr lang="en-CA" smtClean="0"/>
          </a:p>
        </p:txBody>
      </p:sp>
      <p:sp>
        <p:nvSpPr>
          <p:cNvPr id="9011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224F060-3A34-4259-84B4-A27F9AA7E09B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9011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2A48C6A-C713-4A89-BF0A-AAC409AD0460}" type="slidenum">
              <a:rPr lang="fr-CA" smtClean="0">
                <a:latin typeface="Arial" charset="0"/>
              </a:rPr>
              <a:pPr/>
              <a:t>17</a:t>
            </a:fld>
            <a:endParaRPr lang="fr-CA" smtClean="0">
              <a:latin typeface="Arial" charset="0"/>
            </a:endParaRPr>
          </a:p>
        </p:txBody>
      </p:sp>
      <p:sp>
        <p:nvSpPr>
          <p:cNvPr id="90117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Now the analysis</a:t>
            </a:r>
          </a:p>
        </p:txBody>
      </p:sp>
      <p:sp>
        <p:nvSpPr>
          <p:cNvPr id="91138" name="Content Placeholder 2"/>
          <p:cNvSpPr>
            <a:spLocks noGrp="1"/>
          </p:cNvSpPr>
          <p:nvPr>
            <p:ph idx="1"/>
          </p:nvPr>
        </p:nvSpPr>
        <p:spPr>
          <a:xfrm>
            <a:off x="471488" y="1833563"/>
            <a:ext cx="8277225" cy="4310062"/>
          </a:xfrm>
        </p:spPr>
        <p:txBody>
          <a:bodyPr/>
          <a:lstStyle/>
          <a:p>
            <a:pPr eaLnBrk="1" hangingPunct="1"/>
            <a:r>
              <a:rPr lang="en-CA" smtClean="0"/>
              <a:t>Once the data is 'svyset', then analysis can be done</a:t>
            </a:r>
          </a:p>
          <a:p>
            <a:pPr eaLnBrk="1" hangingPunct="1"/>
            <a:r>
              <a:rPr lang="en-CA" smtClean="0"/>
              <a:t>Need only to use the 'svy' prefix</a:t>
            </a:r>
          </a:p>
          <a:p>
            <a:pPr lvl="1" eaLnBrk="1" hangingPunct="1"/>
            <a:r>
              <a:rPr lang="en-CA" smtClean="0"/>
              <a:t>svy:logistic fert sex age hsdinc</a:t>
            </a:r>
          </a:p>
          <a:p>
            <a:pPr eaLnBrk="1" hangingPunct="1">
              <a:buFont typeface="Wingdings" pitchFamily="2" charset="2"/>
              <a:buNone/>
            </a:pPr>
            <a:endParaRPr lang="en-CA" smtClean="0"/>
          </a:p>
          <a:p>
            <a:pPr lvl="1" eaLnBrk="1" hangingPunct="1">
              <a:buFontTx/>
              <a:buNone/>
            </a:pPr>
            <a:endParaRPr lang="en-CA" smtClean="0"/>
          </a:p>
        </p:txBody>
      </p:sp>
      <p:sp>
        <p:nvSpPr>
          <p:cNvPr id="911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45DC4EE7-B339-4E92-940D-DFA8499B9E59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9114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23FBA538-3AE8-4F3E-956A-1F7A2744A3D7}" type="slidenum">
              <a:rPr lang="fr-CA" smtClean="0">
                <a:latin typeface="Arial" charset="0"/>
              </a:rPr>
              <a:pPr/>
              <a:t>18</a:t>
            </a:fld>
            <a:endParaRPr lang="fr-CA" smtClean="0">
              <a:latin typeface="Arial" charset="0"/>
            </a:endParaRPr>
          </a:p>
        </p:txBody>
      </p:sp>
      <p:sp>
        <p:nvSpPr>
          <p:cNvPr id="91141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Tips and tricks</a:t>
            </a:r>
          </a:p>
        </p:txBody>
      </p:sp>
      <p:sp>
        <p:nvSpPr>
          <p:cNvPr id="92162" name="Content Placeholder 2"/>
          <p:cNvSpPr>
            <a:spLocks noGrp="1"/>
          </p:cNvSpPr>
          <p:nvPr>
            <p:ph idx="1"/>
          </p:nvPr>
        </p:nvSpPr>
        <p:spPr>
          <a:xfrm>
            <a:off x="471488" y="1571625"/>
            <a:ext cx="8277225" cy="4714875"/>
          </a:xfrm>
        </p:spPr>
        <p:txBody>
          <a:bodyPr/>
          <a:lstStyle/>
          <a:p>
            <a:pPr eaLnBrk="1" hangingPunct="1"/>
            <a:r>
              <a:rPr lang="en-CA" smtClean="0"/>
              <a:t>Use a log and a do-file</a:t>
            </a:r>
          </a:p>
          <a:p>
            <a:pPr eaLnBrk="1" hangingPunct="1"/>
            <a:r>
              <a:rPr lang="en-CA" smtClean="0"/>
              <a:t>'Svyset' the data at the beginning of each do-file</a:t>
            </a:r>
          </a:p>
          <a:p>
            <a:pPr eaLnBrk="1" hangingPunct="1"/>
            <a:r>
              <a:rPr lang="en-CA" smtClean="0"/>
              <a:t>Do not use 'quietly' – you want to see in the output that it all went properly</a:t>
            </a:r>
          </a:p>
          <a:p>
            <a:pPr eaLnBrk="1" hangingPunct="1"/>
            <a:r>
              <a:rPr lang="en-CA" smtClean="0"/>
              <a:t>Check a weighted estimate against a svy estimate </a:t>
            </a:r>
          </a:p>
          <a:p>
            <a:pPr lvl="1" eaLnBrk="1" hangingPunct="1"/>
            <a:r>
              <a:rPr lang="en-CA" smtClean="0"/>
              <a:t>The estimate should be the same </a:t>
            </a:r>
          </a:p>
          <a:p>
            <a:pPr lvl="1" eaLnBrk="1" hangingPunct="1"/>
            <a:r>
              <a:rPr lang="en-CA" smtClean="0"/>
              <a:t>The variance should be different (usually larger but not always)</a:t>
            </a:r>
          </a:p>
        </p:txBody>
      </p:sp>
      <p:sp>
        <p:nvSpPr>
          <p:cNvPr id="921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24AC3533-09D8-4661-A952-7621E3D30E99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92164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9E91EB8E-AAF3-4B7E-89A4-B73F133606F1}" type="slidenum">
              <a:rPr lang="fr-CA" smtClean="0">
                <a:latin typeface="Arial" charset="0"/>
              </a:rPr>
              <a:pPr/>
              <a:t>19</a:t>
            </a:fld>
            <a:endParaRPr lang="fr-CA" smtClean="0">
              <a:latin typeface="Arial" charset="0"/>
            </a:endParaRPr>
          </a:p>
        </p:txBody>
      </p:sp>
      <p:sp>
        <p:nvSpPr>
          <p:cNvPr id="92165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332474C0-C886-4CAF-A0EF-AABE8B57D26D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17410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A0202A8C-29E5-4704-8ED6-8E0FC8349C6A}" type="slidenum">
              <a:rPr lang="fr-CA" smtClean="0">
                <a:latin typeface="Arial" charset="0"/>
              </a:rPr>
              <a:pPr/>
              <a:t>2</a:t>
            </a:fld>
            <a:endParaRPr lang="fr-CA" smtClean="0">
              <a:latin typeface="Arial" charset="0"/>
            </a:endParaRPr>
          </a:p>
        </p:txBody>
      </p:sp>
      <p:sp>
        <p:nvSpPr>
          <p:cNvPr id="17411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568450"/>
            <a:ext cx="8353425" cy="708025"/>
          </a:xfrm>
        </p:spPr>
        <p:txBody>
          <a:bodyPr/>
          <a:lstStyle/>
          <a:p>
            <a:pPr eaLnBrk="1" hangingPunct="1"/>
            <a:r>
              <a:rPr lang="en-CA" smtClean="0"/>
              <a:t>Overview of Presentation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2420938"/>
            <a:ext cx="8277225" cy="3455987"/>
          </a:xfrm>
        </p:spPr>
        <p:txBody>
          <a:bodyPr/>
          <a:lstStyle/>
          <a:p>
            <a:pPr eaLnBrk="1" hangingPunct="1"/>
            <a:r>
              <a:rPr lang="en-CA" sz="2400" smtClean="0"/>
              <a:t>Statistics Canada- What we do</a:t>
            </a:r>
          </a:p>
          <a:p>
            <a:pPr eaLnBrk="1" hangingPunct="1"/>
            <a:r>
              <a:rPr lang="en-CA" sz="2400" smtClean="0"/>
              <a:t>Survey Design at Statistics Canada: What makes it complex</a:t>
            </a:r>
          </a:p>
          <a:p>
            <a:pPr eaLnBrk="1" hangingPunct="1"/>
            <a:r>
              <a:rPr lang="en-CA" sz="2400" smtClean="0"/>
              <a:t>Accounting for complex survey design in analysis</a:t>
            </a:r>
          </a:p>
          <a:p>
            <a:pPr lvl="1" eaLnBrk="1" hangingPunct="1"/>
            <a:r>
              <a:rPr lang="en-CA" sz="2000" smtClean="0"/>
              <a:t>Design based approach</a:t>
            </a:r>
          </a:p>
          <a:p>
            <a:pPr lvl="1" eaLnBrk="1" hangingPunct="1"/>
            <a:r>
              <a:rPr lang="en-CA" sz="2000" smtClean="0"/>
              <a:t>Survey weight</a:t>
            </a:r>
          </a:p>
          <a:p>
            <a:pPr lvl="1" eaLnBrk="1" hangingPunct="1"/>
            <a:r>
              <a:rPr lang="en-CA" sz="2000" smtClean="0"/>
              <a:t>Bootstrapped variance estimation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Tips and Tricks – Check First</a:t>
            </a:r>
          </a:p>
        </p:txBody>
      </p:sp>
      <p:sp>
        <p:nvSpPr>
          <p:cNvPr id="93186" name="Content Placeholder 2"/>
          <p:cNvSpPr>
            <a:spLocks noGrp="1"/>
          </p:cNvSpPr>
          <p:nvPr>
            <p:ph idx="1"/>
          </p:nvPr>
        </p:nvSpPr>
        <p:spPr>
          <a:xfrm>
            <a:off x="471488" y="1833563"/>
            <a:ext cx="8277225" cy="4667250"/>
          </a:xfrm>
        </p:spPr>
        <p:txBody>
          <a:bodyPr/>
          <a:lstStyle/>
          <a:p>
            <a:pPr eaLnBrk="1" hangingPunct="1"/>
            <a:r>
              <a:rPr lang="en-CA" smtClean="0"/>
              <a:t>You can check the 'svyset' and 'svy' commands are working by using only 10 or so BRR weights to start</a:t>
            </a:r>
          </a:p>
          <a:p>
            <a:pPr lvl="1" eaLnBrk="1" hangingPunct="1"/>
            <a:r>
              <a:rPr lang="en-CA" smtClean="0"/>
              <a:t>Be careful: remember to reset using the full set of BRR weights</a:t>
            </a:r>
          </a:p>
        </p:txBody>
      </p:sp>
      <p:sp>
        <p:nvSpPr>
          <p:cNvPr id="931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027139D-46F4-4256-8634-2B2B87EAECAF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93188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4D4DB518-D6EF-4DD2-A2EF-32131073EC19}" type="slidenum">
              <a:rPr lang="fr-CA" smtClean="0">
                <a:latin typeface="Arial" charset="0"/>
              </a:rPr>
              <a:pPr/>
              <a:t>20</a:t>
            </a:fld>
            <a:endParaRPr lang="fr-CA" smtClean="0">
              <a:latin typeface="Arial" charset="0"/>
            </a:endParaRPr>
          </a:p>
        </p:txBody>
      </p:sp>
      <p:sp>
        <p:nvSpPr>
          <p:cNvPr id="93189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Tips and Tricks: Model Building</a:t>
            </a:r>
          </a:p>
        </p:txBody>
      </p:sp>
      <p:sp>
        <p:nvSpPr>
          <p:cNvPr id="94210" name="Content Placeholder 2"/>
          <p:cNvSpPr>
            <a:spLocks noGrp="1"/>
          </p:cNvSpPr>
          <p:nvPr>
            <p:ph idx="1"/>
          </p:nvPr>
        </p:nvSpPr>
        <p:spPr>
          <a:xfrm>
            <a:off x="471488" y="1833563"/>
            <a:ext cx="8277225" cy="4332287"/>
          </a:xfrm>
        </p:spPr>
        <p:txBody>
          <a:bodyPr/>
          <a:lstStyle/>
          <a:p>
            <a:pPr eaLnBrk="1" hangingPunct="1"/>
            <a:r>
              <a:rPr lang="en-CA" smtClean="0"/>
              <a:t>Don’t start using the 'svy' commands</a:t>
            </a:r>
          </a:p>
          <a:p>
            <a:pPr lvl="1" eaLnBrk="1" hangingPunct="1"/>
            <a:r>
              <a:rPr lang="en-CA" smtClean="0"/>
              <a:t>Run weighted models first using 'pweights' </a:t>
            </a:r>
          </a:p>
          <a:p>
            <a:pPr eaLnBrk="1" hangingPunct="1"/>
            <a:r>
              <a:rPr lang="en-CA" smtClean="0"/>
              <a:t>Use this rule of thumb in models:</a:t>
            </a:r>
          </a:p>
          <a:p>
            <a:pPr lvl="1" eaLnBrk="1" hangingPunct="1"/>
            <a:r>
              <a:rPr lang="en-CA" smtClean="0"/>
              <a:t> if the p value for the estimate is .000 then it will likely remain significant</a:t>
            </a:r>
          </a:p>
          <a:p>
            <a:pPr lvl="1" eaLnBrk="1" hangingPunct="1"/>
            <a:r>
              <a:rPr lang="en-CA" smtClean="0"/>
              <a:t>Non-significant will remain non-significant</a:t>
            </a:r>
          </a:p>
          <a:p>
            <a:pPr lvl="1" eaLnBrk="1" hangingPunct="1"/>
            <a:r>
              <a:rPr lang="en-CA" smtClean="0"/>
              <a:t>‘Marginally’ significant very likely to become non-significant</a:t>
            </a:r>
          </a:p>
          <a:p>
            <a:pPr eaLnBrk="1" hangingPunct="1"/>
            <a:endParaRPr lang="en-CA" smtClean="0"/>
          </a:p>
        </p:txBody>
      </p:sp>
      <p:sp>
        <p:nvSpPr>
          <p:cNvPr id="942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5BA8CE2C-C9B8-4184-8DFF-4FFF89A746B6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94212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F2C6D4D-624A-434C-ABC4-9F7B909999E2}" type="slidenum">
              <a:rPr lang="fr-CA" smtClean="0">
                <a:latin typeface="Arial" charset="0"/>
              </a:rPr>
              <a:pPr/>
              <a:t>21</a:t>
            </a:fld>
            <a:r>
              <a:rPr lang="fr-CA" smtClean="0">
                <a:latin typeface="Arial" charset="0"/>
              </a:rPr>
              <a:t>	</a:t>
            </a:r>
          </a:p>
        </p:txBody>
      </p:sp>
      <p:sp>
        <p:nvSpPr>
          <p:cNvPr id="94213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Tips and Tricks: Model Testing</a:t>
            </a:r>
          </a:p>
        </p:txBody>
      </p:sp>
      <p:sp>
        <p:nvSpPr>
          <p:cNvPr id="95234" name="Content Placeholder 2"/>
          <p:cNvSpPr>
            <a:spLocks noGrp="1"/>
          </p:cNvSpPr>
          <p:nvPr>
            <p:ph idx="1"/>
          </p:nvPr>
        </p:nvSpPr>
        <p:spPr>
          <a:xfrm>
            <a:off x="500063" y="1714500"/>
            <a:ext cx="8277225" cy="4452938"/>
          </a:xfrm>
        </p:spPr>
        <p:txBody>
          <a:bodyPr/>
          <a:lstStyle/>
          <a:p>
            <a:pPr eaLnBrk="1" hangingPunct="1"/>
            <a:r>
              <a:rPr lang="en-CA" smtClean="0"/>
              <a:t>Diagnostics and/or model testing after using Survey commands still a matter of some debate</a:t>
            </a:r>
          </a:p>
          <a:p>
            <a:pPr lvl="1" eaLnBrk="1" hangingPunct="1"/>
            <a:r>
              <a:rPr lang="en-CA" smtClean="0"/>
              <a:t>Do what you can</a:t>
            </a:r>
          </a:p>
          <a:p>
            <a:pPr lvl="1" eaLnBrk="1" hangingPunct="1"/>
            <a:r>
              <a:rPr lang="en-CA" smtClean="0"/>
              <a:t>Check to see how closely the 'weighted only' errors and 'svy' errors match.  If there is not much change may consider running diagnostics on the non-svyset models</a:t>
            </a:r>
          </a:p>
          <a:p>
            <a:pPr eaLnBrk="1" hangingPunct="1"/>
            <a:r>
              <a:rPr lang="en-CA" smtClean="0"/>
              <a:t>Remember – ‘Svy’ commands allow incorporation of complex survey information but do not correct for ‘operator’ error or substitute for due diligence</a:t>
            </a:r>
          </a:p>
          <a:p>
            <a:pPr lvl="1" eaLnBrk="1" hangingPunct="1"/>
            <a:endParaRPr lang="en-CA" smtClean="0"/>
          </a:p>
          <a:p>
            <a:pPr eaLnBrk="1" hangingPunct="1"/>
            <a:endParaRPr lang="en-CA" smtClean="0"/>
          </a:p>
        </p:txBody>
      </p:sp>
      <p:sp>
        <p:nvSpPr>
          <p:cNvPr id="952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fld id="{D6A92068-EFFA-4374-BD4F-26D915678D6C}" type="datetime1">
              <a:rPr lang="en-CA" smtClean="0">
                <a:latin typeface="Arial" charset="0"/>
              </a:rPr>
              <a:pPr/>
              <a:t>15/10/2009</a:t>
            </a:fld>
            <a:endParaRPr lang="fr-CA" smtClean="0">
              <a:latin typeface="Arial" charset="0"/>
            </a:endParaRPr>
          </a:p>
        </p:txBody>
      </p:sp>
      <p:sp>
        <p:nvSpPr>
          <p:cNvPr id="95236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B3A39D05-1A10-4121-B925-3BC5E9D12D18}" type="slidenum">
              <a:rPr lang="fr-CA" smtClean="0">
                <a:latin typeface="Arial" charset="0"/>
              </a:rPr>
              <a:pPr/>
              <a:t>22</a:t>
            </a:fld>
            <a:endParaRPr lang="fr-CA" smtClean="0">
              <a:latin typeface="Arial" charset="0"/>
            </a:endParaRPr>
          </a:p>
        </p:txBody>
      </p:sp>
      <p:sp>
        <p:nvSpPr>
          <p:cNvPr id="95237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/>
          <a:p>
            <a:r>
              <a:rPr lang="fr-CA" smtClean="0">
                <a:latin typeface="Arial" charset="0"/>
              </a:rPr>
              <a:t>Statistics Canada • Statistique Canada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Statistics Canada: Our Mandate</a:t>
            </a:r>
            <a:endParaRPr lang="en-US" smtClean="0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833563"/>
            <a:ext cx="8277225" cy="4835525"/>
          </a:xfrm>
        </p:spPr>
        <p:txBody>
          <a:bodyPr/>
          <a:lstStyle/>
          <a:p>
            <a:r>
              <a:rPr lang="en-US" sz="2400" smtClean="0"/>
              <a:t>In Canada, providing statistics is a federal responsibility. As Canada’s central statistical agency, Statistics Canada is </a:t>
            </a:r>
            <a:r>
              <a:rPr lang="en-US" sz="2400" smtClean="0">
                <a:hlinkClick r:id="rId2"/>
              </a:rPr>
              <a:t>legislated</a:t>
            </a:r>
            <a:r>
              <a:rPr lang="en-US" sz="2400" smtClean="0"/>
              <a:t> to serve this function for the whole of Canada and each of the provinces.</a:t>
            </a:r>
          </a:p>
          <a:p>
            <a:r>
              <a:rPr lang="en-US" sz="2400" smtClean="0"/>
              <a:t>In addition to conducting a Census every five years, there are about 350 active surveys on virtually all aspects of Canadian life.</a:t>
            </a:r>
          </a:p>
          <a:p>
            <a:r>
              <a:rPr lang="en-US" sz="2400" smtClean="0"/>
              <a:t>We at Statistics Canada are committed to </a:t>
            </a:r>
            <a:r>
              <a:rPr lang="en-US" sz="2400" smtClean="0">
                <a:hlinkClick r:id="rId3"/>
              </a:rPr>
              <a:t>protecting the confidentiality</a:t>
            </a:r>
            <a:r>
              <a:rPr lang="en-US" sz="2400" smtClean="0"/>
              <a:t> of all information entrusted to us and to ensuring that the information we deliver is timely and </a:t>
            </a:r>
            <a:r>
              <a:rPr lang="en-US" sz="2400" smtClean="0">
                <a:hlinkClick r:id="rId4"/>
              </a:rPr>
              <a:t>relevant to Canadians</a:t>
            </a:r>
            <a:r>
              <a:rPr lang="en-US" sz="2400" smtClean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Survey Design at Statistics Canada</a:t>
            </a:r>
            <a:endParaRPr lang="en-US" smtClean="0"/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1488" y="1833563"/>
            <a:ext cx="8277225" cy="46910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CA" smtClean="0"/>
              <a:t>Our samples are not simple random samples (SRS) but rather complex survey designs</a:t>
            </a:r>
          </a:p>
          <a:p>
            <a:pPr>
              <a:lnSpc>
                <a:spcPct val="90000"/>
              </a:lnSpc>
            </a:pPr>
            <a:r>
              <a:rPr lang="en-CA" smtClean="0"/>
              <a:t>Many different sampling frames</a:t>
            </a:r>
          </a:p>
          <a:p>
            <a:pPr>
              <a:lnSpc>
                <a:spcPct val="90000"/>
              </a:lnSpc>
            </a:pPr>
            <a:r>
              <a:rPr lang="en-CA" smtClean="0"/>
              <a:t>Complicated by needing to protect confidentiality</a:t>
            </a:r>
          </a:p>
          <a:p>
            <a:pPr>
              <a:lnSpc>
                <a:spcPct val="90000"/>
              </a:lnSpc>
            </a:pPr>
            <a:r>
              <a:rPr lang="en-CA" smtClean="0"/>
              <a:t>Thus, we produce 'weights' to 'correct' for the fact that we do not have SRS and for non-response  etc. in estimates</a:t>
            </a:r>
          </a:p>
          <a:p>
            <a:pPr>
              <a:lnSpc>
                <a:spcPct val="90000"/>
              </a:lnSpc>
            </a:pPr>
            <a:r>
              <a:rPr lang="en-CA" smtClean="0"/>
              <a:t>We produce bootstrap 'weights' or mean 'bootstrap weights' to calculate 'truer' variance estimates given the complex survey design</a:t>
            </a:r>
            <a:endParaRPr lang="en-US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357188" y="785813"/>
            <a:ext cx="8353425" cy="1046162"/>
          </a:xfrm>
        </p:spPr>
        <p:txBody>
          <a:bodyPr/>
          <a:lstStyle/>
          <a:p>
            <a:pPr algn="ctr" eaLnBrk="1" hangingPunct="1"/>
            <a:r>
              <a:rPr lang="en-CA" sz="3600" smtClean="0">
                <a:latin typeface="Arial" charset="0"/>
                <a:cs typeface="Arial" charset="0"/>
              </a:rPr>
              <a:t>Complex Surveys</a:t>
            </a: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CA" sz="2000" b="1" smtClean="0"/>
              <a:t>Features of complex surveys that can impact analysis: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sz="2000" smtClean="0"/>
              <a:t>	- Stratification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sz="2000" smtClean="0"/>
              <a:t>	- Multi-stage selection (choosing clusters)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sz="2000" smtClean="0"/>
              <a:t>	- Unequal probabilities of selection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sz="2000" smtClean="0"/>
              <a:t>	- Nonresponse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sz="2000" smtClean="0"/>
              <a:t>	- Adjustments in survey weights</a:t>
            </a:r>
          </a:p>
          <a:p>
            <a:pPr eaLnBrk="1" hangingPunct="1">
              <a:buFont typeface="Wingdings 2" pitchFamily="18" charset="2"/>
              <a:buNone/>
            </a:pPr>
            <a:endParaRPr lang="en-CA" sz="2000" smtClean="0"/>
          </a:p>
          <a:p>
            <a:pPr eaLnBrk="1" hangingPunct="1">
              <a:buFont typeface="Wingdings 2" pitchFamily="18" charset="2"/>
              <a:buNone/>
            </a:pPr>
            <a:endParaRPr lang="en-CA" sz="2000" smtClean="0"/>
          </a:p>
          <a:p>
            <a:pPr eaLnBrk="1" hangingPunct="1">
              <a:buFont typeface="Wingdings 2" pitchFamily="18" charset="2"/>
              <a:buNone/>
            </a:pPr>
            <a:endParaRPr lang="en-CA" sz="2000" smtClean="0"/>
          </a:p>
          <a:p>
            <a:pPr eaLnBrk="1" hangingPunct="1">
              <a:buFont typeface="Wingdings 2" pitchFamily="18" charset="2"/>
              <a:buNone/>
            </a:pPr>
            <a:r>
              <a:rPr lang="en-CA" sz="2000" b="1" smtClean="0"/>
              <a:t>A complex survey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CA" sz="2000" b="1" smtClean="0"/>
              <a:t>          design</a:t>
            </a:r>
          </a:p>
        </p:txBody>
      </p:sp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3657600" y="4338638"/>
            <a:ext cx="4824413" cy="2519362"/>
          </a:xfrm>
          <a:prstGeom prst="rect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rgbClr val="0066FF"/>
              </a:solidFill>
            </a:endParaRPr>
          </a:p>
        </p:txBody>
      </p:sp>
      <p:sp>
        <p:nvSpPr>
          <p:cNvPr id="20484" name="Line 5"/>
          <p:cNvSpPr>
            <a:spLocks noChangeShapeType="1"/>
          </p:cNvSpPr>
          <p:nvPr/>
        </p:nvSpPr>
        <p:spPr bwMode="auto">
          <a:xfrm flipH="1">
            <a:off x="4572000" y="4410075"/>
            <a:ext cx="649288" cy="2447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Line 6"/>
          <p:cNvSpPr>
            <a:spLocks noChangeShapeType="1"/>
          </p:cNvSpPr>
          <p:nvPr/>
        </p:nvSpPr>
        <p:spPr bwMode="auto">
          <a:xfrm>
            <a:off x="5076825" y="5229225"/>
            <a:ext cx="3382963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6" name="Oval 7"/>
          <p:cNvSpPr>
            <a:spLocks noChangeArrowheads="1"/>
          </p:cNvSpPr>
          <p:nvPr/>
        </p:nvSpPr>
        <p:spPr bwMode="auto">
          <a:xfrm>
            <a:off x="4859338" y="5516563"/>
            <a:ext cx="720725" cy="10810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7" name="Oval 8"/>
          <p:cNvSpPr>
            <a:spLocks noChangeArrowheads="1"/>
          </p:cNvSpPr>
          <p:nvPr/>
        </p:nvSpPr>
        <p:spPr bwMode="auto">
          <a:xfrm>
            <a:off x="5724525" y="5445125"/>
            <a:ext cx="720725" cy="1081088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8" name="Oval 9"/>
          <p:cNvSpPr>
            <a:spLocks noChangeArrowheads="1"/>
          </p:cNvSpPr>
          <p:nvPr/>
        </p:nvSpPr>
        <p:spPr bwMode="auto">
          <a:xfrm>
            <a:off x="6732588" y="5589588"/>
            <a:ext cx="720725" cy="108108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89" name="Oval 10"/>
          <p:cNvSpPr>
            <a:spLocks noChangeArrowheads="1"/>
          </p:cNvSpPr>
          <p:nvPr/>
        </p:nvSpPr>
        <p:spPr bwMode="auto">
          <a:xfrm>
            <a:off x="5364163" y="4292600"/>
            <a:ext cx="1081087" cy="50482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0" name="Oval 11"/>
          <p:cNvSpPr>
            <a:spLocks noChangeArrowheads="1"/>
          </p:cNvSpPr>
          <p:nvPr/>
        </p:nvSpPr>
        <p:spPr bwMode="auto">
          <a:xfrm>
            <a:off x="6516688" y="4868863"/>
            <a:ext cx="1081087" cy="50482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1" name="Oval 12"/>
          <p:cNvSpPr>
            <a:spLocks noChangeArrowheads="1"/>
          </p:cNvSpPr>
          <p:nvPr/>
        </p:nvSpPr>
        <p:spPr bwMode="auto">
          <a:xfrm>
            <a:off x="4191000" y="4343400"/>
            <a:ext cx="576263" cy="576263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2" name="Oval 13"/>
          <p:cNvSpPr>
            <a:spLocks noChangeArrowheads="1"/>
          </p:cNvSpPr>
          <p:nvPr/>
        </p:nvSpPr>
        <p:spPr bwMode="auto">
          <a:xfrm>
            <a:off x="3708400" y="4868863"/>
            <a:ext cx="576263" cy="5762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3" name="Oval 14"/>
          <p:cNvSpPr>
            <a:spLocks noChangeArrowheads="1"/>
          </p:cNvSpPr>
          <p:nvPr/>
        </p:nvSpPr>
        <p:spPr bwMode="auto">
          <a:xfrm>
            <a:off x="4211638" y="5300663"/>
            <a:ext cx="576262" cy="5762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4" name="Oval 15"/>
          <p:cNvSpPr>
            <a:spLocks noChangeArrowheads="1"/>
          </p:cNvSpPr>
          <p:nvPr/>
        </p:nvSpPr>
        <p:spPr bwMode="auto">
          <a:xfrm>
            <a:off x="3708400" y="6021388"/>
            <a:ext cx="576263" cy="576262"/>
          </a:xfrm>
          <a:prstGeom prst="ellipse">
            <a:avLst/>
          </a:prstGeom>
          <a:solidFill>
            <a:srgbClr val="FF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5" name="Oval 16"/>
          <p:cNvSpPr>
            <a:spLocks noChangeArrowheads="1"/>
          </p:cNvSpPr>
          <p:nvPr/>
        </p:nvSpPr>
        <p:spPr bwMode="auto">
          <a:xfrm>
            <a:off x="5508625" y="4365625"/>
            <a:ext cx="2159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6" name="Oval 17"/>
          <p:cNvSpPr>
            <a:spLocks noChangeArrowheads="1"/>
          </p:cNvSpPr>
          <p:nvPr/>
        </p:nvSpPr>
        <p:spPr bwMode="auto">
          <a:xfrm>
            <a:off x="5219700" y="6021388"/>
            <a:ext cx="287338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7" name="Oval 18"/>
          <p:cNvSpPr>
            <a:spLocks noChangeArrowheads="1"/>
          </p:cNvSpPr>
          <p:nvPr/>
        </p:nvSpPr>
        <p:spPr bwMode="auto">
          <a:xfrm>
            <a:off x="5940425" y="5589588"/>
            <a:ext cx="287338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8" name="Oval 19"/>
          <p:cNvSpPr>
            <a:spLocks noChangeArrowheads="1"/>
          </p:cNvSpPr>
          <p:nvPr/>
        </p:nvSpPr>
        <p:spPr bwMode="auto">
          <a:xfrm>
            <a:off x="5795963" y="5876925"/>
            <a:ext cx="287337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499" name="Oval 20"/>
          <p:cNvSpPr>
            <a:spLocks noChangeArrowheads="1"/>
          </p:cNvSpPr>
          <p:nvPr/>
        </p:nvSpPr>
        <p:spPr bwMode="auto">
          <a:xfrm>
            <a:off x="6084888" y="6092825"/>
            <a:ext cx="287337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500" name="Oval 21"/>
          <p:cNvSpPr>
            <a:spLocks noChangeArrowheads="1"/>
          </p:cNvSpPr>
          <p:nvPr/>
        </p:nvSpPr>
        <p:spPr bwMode="auto">
          <a:xfrm>
            <a:off x="7019925" y="5734050"/>
            <a:ext cx="287338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501" name="Oval 22"/>
          <p:cNvSpPr>
            <a:spLocks noChangeArrowheads="1"/>
          </p:cNvSpPr>
          <p:nvPr/>
        </p:nvSpPr>
        <p:spPr bwMode="auto">
          <a:xfrm>
            <a:off x="6877050" y="6237288"/>
            <a:ext cx="287338" cy="2889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502" name="Oval 23"/>
          <p:cNvSpPr>
            <a:spLocks noChangeArrowheads="1"/>
          </p:cNvSpPr>
          <p:nvPr/>
        </p:nvSpPr>
        <p:spPr bwMode="auto">
          <a:xfrm>
            <a:off x="6011863" y="4437063"/>
            <a:ext cx="215900" cy="2873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503" name="Oval 24"/>
          <p:cNvSpPr>
            <a:spLocks noChangeArrowheads="1"/>
          </p:cNvSpPr>
          <p:nvPr/>
        </p:nvSpPr>
        <p:spPr bwMode="auto">
          <a:xfrm>
            <a:off x="6659563" y="4941888"/>
            <a:ext cx="215900" cy="287337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504" name="Oval 25"/>
          <p:cNvSpPr>
            <a:spLocks noChangeArrowheads="1"/>
          </p:cNvSpPr>
          <p:nvPr/>
        </p:nvSpPr>
        <p:spPr bwMode="auto">
          <a:xfrm>
            <a:off x="7164388" y="5013325"/>
            <a:ext cx="215900" cy="287338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505" name="Line 26"/>
          <p:cNvSpPr>
            <a:spLocks noChangeShapeType="1"/>
          </p:cNvSpPr>
          <p:nvPr/>
        </p:nvSpPr>
        <p:spPr bwMode="auto">
          <a:xfrm flipV="1">
            <a:off x="5292725" y="6092825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6" name="Line 27"/>
          <p:cNvSpPr>
            <a:spLocks noChangeShapeType="1"/>
          </p:cNvSpPr>
          <p:nvPr/>
        </p:nvSpPr>
        <p:spPr bwMode="auto">
          <a:xfrm flipV="1">
            <a:off x="5364163" y="6165850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7" name="Line 28"/>
          <p:cNvSpPr>
            <a:spLocks noChangeShapeType="1"/>
          </p:cNvSpPr>
          <p:nvPr/>
        </p:nvSpPr>
        <p:spPr bwMode="auto">
          <a:xfrm flipV="1">
            <a:off x="5867400" y="5949950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8" name="Line 29"/>
          <p:cNvSpPr>
            <a:spLocks noChangeShapeType="1"/>
          </p:cNvSpPr>
          <p:nvPr/>
        </p:nvSpPr>
        <p:spPr bwMode="auto">
          <a:xfrm flipV="1">
            <a:off x="6227763" y="6165850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09" name="Line 30"/>
          <p:cNvSpPr>
            <a:spLocks noChangeShapeType="1"/>
          </p:cNvSpPr>
          <p:nvPr/>
        </p:nvSpPr>
        <p:spPr bwMode="auto">
          <a:xfrm flipV="1">
            <a:off x="7092950" y="5734050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0" name="Line 31"/>
          <p:cNvSpPr>
            <a:spLocks noChangeShapeType="1"/>
          </p:cNvSpPr>
          <p:nvPr/>
        </p:nvSpPr>
        <p:spPr bwMode="auto">
          <a:xfrm flipV="1">
            <a:off x="6084888" y="5734050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1" name="Line 32"/>
          <p:cNvSpPr>
            <a:spLocks noChangeShapeType="1"/>
          </p:cNvSpPr>
          <p:nvPr/>
        </p:nvSpPr>
        <p:spPr bwMode="auto">
          <a:xfrm flipV="1">
            <a:off x="7019925" y="6381750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2" name="Line 33"/>
          <p:cNvSpPr>
            <a:spLocks noChangeShapeType="1"/>
          </p:cNvSpPr>
          <p:nvPr/>
        </p:nvSpPr>
        <p:spPr bwMode="auto">
          <a:xfrm flipV="1">
            <a:off x="7164388" y="5876925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3" name="Line 34"/>
          <p:cNvSpPr>
            <a:spLocks noChangeShapeType="1"/>
          </p:cNvSpPr>
          <p:nvPr/>
        </p:nvSpPr>
        <p:spPr bwMode="auto">
          <a:xfrm flipV="1">
            <a:off x="6948488" y="6308725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4" name="Line 35"/>
          <p:cNvSpPr>
            <a:spLocks noChangeShapeType="1"/>
          </p:cNvSpPr>
          <p:nvPr/>
        </p:nvSpPr>
        <p:spPr bwMode="auto">
          <a:xfrm flipV="1">
            <a:off x="5580063" y="4437063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5" name="Line 36"/>
          <p:cNvSpPr>
            <a:spLocks noChangeShapeType="1"/>
          </p:cNvSpPr>
          <p:nvPr/>
        </p:nvSpPr>
        <p:spPr bwMode="auto">
          <a:xfrm flipV="1">
            <a:off x="6084888" y="4508500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6" name="Line 37"/>
          <p:cNvSpPr>
            <a:spLocks noChangeShapeType="1"/>
          </p:cNvSpPr>
          <p:nvPr/>
        </p:nvSpPr>
        <p:spPr bwMode="auto">
          <a:xfrm flipV="1">
            <a:off x="7235825" y="5157788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7" name="Line 38"/>
          <p:cNvSpPr>
            <a:spLocks noChangeShapeType="1"/>
          </p:cNvSpPr>
          <p:nvPr/>
        </p:nvSpPr>
        <p:spPr bwMode="auto">
          <a:xfrm flipV="1">
            <a:off x="6732588" y="5084763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8" name="Line 39"/>
          <p:cNvSpPr>
            <a:spLocks noChangeShapeType="1"/>
          </p:cNvSpPr>
          <p:nvPr/>
        </p:nvSpPr>
        <p:spPr bwMode="auto">
          <a:xfrm flipV="1">
            <a:off x="4427538" y="4365625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19" name="Line 40"/>
          <p:cNvSpPr>
            <a:spLocks noChangeShapeType="1"/>
          </p:cNvSpPr>
          <p:nvPr/>
        </p:nvSpPr>
        <p:spPr bwMode="auto">
          <a:xfrm flipV="1">
            <a:off x="4495800" y="4648200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0" name="Line 41"/>
          <p:cNvSpPr>
            <a:spLocks noChangeShapeType="1"/>
          </p:cNvSpPr>
          <p:nvPr/>
        </p:nvSpPr>
        <p:spPr bwMode="auto">
          <a:xfrm flipV="1">
            <a:off x="4343400" y="4572000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1" name="Line 42"/>
          <p:cNvSpPr>
            <a:spLocks noChangeShapeType="1"/>
          </p:cNvSpPr>
          <p:nvPr/>
        </p:nvSpPr>
        <p:spPr bwMode="auto">
          <a:xfrm flipV="1">
            <a:off x="4356100" y="5445125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2" name="Line 43"/>
          <p:cNvSpPr>
            <a:spLocks noChangeShapeType="1"/>
          </p:cNvSpPr>
          <p:nvPr/>
        </p:nvSpPr>
        <p:spPr bwMode="auto">
          <a:xfrm flipV="1">
            <a:off x="4500563" y="5661025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3" name="Line 44"/>
          <p:cNvSpPr>
            <a:spLocks noChangeShapeType="1"/>
          </p:cNvSpPr>
          <p:nvPr/>
        </p:nvSpPr>
        <p:spPr bwMode="auto">
          <a:xfrm flipV="1">
            <a:off x="3851275" y="5013325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4" name="Line 45"/>
          <p:cNvSpPr>
            <a:spLocks noChangeShapeType="1"/>
          </p:cNvSpPr>
          <p:nvPr/>
        </p:nvSpPr>
        <p:spPr bwMode="auto">
          <a:xfrm flipV="1">
            <a:off x="3995738" y="5157788"/>
            <a:ext cx="71437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5" name="Line 46"/>
          <p:cNvSpPr>
            <a:spLocks noChangeShapeType="1"/>
          </p:cNvSpPr>
          <p:nvPr/>
        </p:nvSpPr>
        <p:spPr bwMode="auto">
          <a:xfrm flipV="1">
            <a:off x="3851275" y="6092825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6" name="Line 47"/>
          <p:cNvSpPr>
            <a:spLocks noChangeShapeType="1"/>
          </p:cNvSpPr>
          <p:nvPr/>
        </p:nvSpPr>
        <p:spPr bwMode="auto">
          <a:xfrm flipV="1">
            <a:off x="3851275" y="6308725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27" name="Line 48"/>
          <p:cNvSpPr>
            <a:spLocks noChangeShapeType="1"/>
          </p:cNvSpPr>
          <p:nvPr/>
        </p:nvSpPr>
        <p:spPr bwMode="auto">
          <a:xfrm flipV="1">
            <a:off x="4067175" y="6237288"/>
            <a:ext cx="71438" cy="730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8" name="Oval 2"/>
          <p:cNvSpPr>
            <a:spLocks noChangeArrowheads="1"/>
          </p:cNvSpPr>
          <p:nvPr/>
        </p:nvSpPr>
        <p:spPr bwMode="auto">
          <a:xfrm>
            <a:off x="7185025" y="43148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4759" name="Rectangle 3"/>
          <p:cNvSpPr>
            <a:spLocks noChangeArrowheads="1"/>
          </p:cNvSpPr>
          <p:nvPr/>
        </p:nvSpPr>
        <p:spPr bwMode="auto">
          <a:xfrm>
            <a:off x="179388" y="1557338"/>
            <a:ext cx="4176712" cy="41767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4760" name="Rectangle 4"/>
          <p:cNvSpPr>
            <a:spLocks noChangeArrowheads="1"/>
          </p:cNvSpPr>
          <p:nvPr/>
        </p:nvSpPr>
        <p:spPr bwMode="auto">
          <a:xfrm>
            <a:off x="827088" y="2924175"/>
            <a:ext cx="3671887" cy="2520950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4761" name="Rectangle 5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pPr algn="ctr" eaLnBrk="1" hangingPunct="1"/>
            <a:r>
              <a:rPr lang="en-CA" sz="2000" b="1" smtClean="0"/>
              <a:t/>
            </a:r>
            <a:br>
              <a:rPr lang="en-CA" sz="2000" b="1" smtClean="0"/>
            </a:br>
            <a:r>
              <a:rPr lang="en-CA" sz="2000" b="1" smtClean="0">
                <a:solidFill>
                  <a:srgbClr val="FF0000"/>
                </a:solidFill>
              </a:rPr>
              <a:t>Design-based</a:t>
            </a:r>
            <a:r>
              <a:rPr lang="en-CA" sz="2000" b="1" smtClean="0"/>
              <a:t> randomization</a:t>
            </a:r>
          </a:p>
        </p:txBody>
      </p:sp>
      <p:graphicFrame>
        <p:nvGraphicFramePr>
          <p:cNvPr id="74754" name="Object 2"/>
          <p:cNvGraphicFramePr>
            <a:graphicFrameLocks noChangeAspect="1"/>
          </p:cNvGraphicFramePr>
          <p:nvPr>
            <p:ph sz="quarter" idx="2"/>
          </p:nvPr>
        </p:nvGraphicFramePr>
        <p:xfrm>
          <a:off x="7315200" y="4343400"/>
          <a:ext cx="228600" cy="447675"/>
        </p:xfrm>
        <a:graphic>
          <a:graphicData uri="http://schemas.openxmlformats.org/presentationml/2006/ole">
            <p:oleObj spid="_x0000_s74754" name="Equation" r:id="rId4" imgW="241200" imgH="431640" progId="Equation.3">
              <p:embed/>
            </p:oleObj>
          </a:graphicData>
        </a:graphic>
      </p:graphicFrame>
      <p:graphicFrame>
        <p:nvGraphicFramePr>
          <p:cNvPr id="74755" name="Object 3"/>
          <p:cNvGraphicFramePr>
            <a:graphicFrameLocks noChangeAspect="1"/>
          </p:cNvGraphicFramePr>
          <p:nvPr>
            <p:ph sz="quarter" idx="3"/>
          </p:nvPr>
        </p:nvGraphicFramePr>
        <p:xfrm>
          <a:off x="7162800" y="1905000"/>
          <a:ext cx="301625" cy="479425"/>
        </p:xfrm>
        <a:graphic>
          <a:graphicData uri="http://schemas.openxmlformats.org/presentationml/2006/ole">
            <p:oleObj spid="_x0000_s74755" name="Equation" r:id="rId5" imgW="152280" imgH="241200" progId="Equation.3">
              <p:embed/>
            </p:oleObj>
          </a:graphicData>
        </a:graphic>
      </p:graphicFrame>
      <p:sp>
        <p:nvSpPr>
          <p:cNvPr id="74762" name="Text Box 8"/>
          <p:cNvSpPr txBox="1">
            <a:spLocks noChangeArrowheads="1"/>
          </p:cNvSpPr>
          <p:nvPr/>
        </p:nvSpPr>
        <p:spPr bwMode="auto">
          <a:xfrm>
            <a:off x="971550" y="3068638"/>
            <a:ext cx="20161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Survey Population</a:t>
            </a:r>
            <a:endParaRPr lang="en-CA" sz="2000" b="1"/>
          </a:p>
        </p:txBody>
      </p:sp>
      <p:sp>
        <p:nvSpPr>
          <p:cNvPr id="74763" name="Oval 9"/>
          <p:cNvSpPr>
            <a:spLocks noChangeArrowheads="1"/>
          </p:cNvSpPr>
          <p:nvPr/>
        </p:nvSpPr>
        <p:spPr bwMode="auto">
          <a:xfrm>
            <a:off x="5291138" y="1773238"/>
            <a:ext cx="649287" cy="792162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4764" name="Line 10"/>
          <p:cNvSpPr>
            <a:spLocks noChangeShapeType="1"/>
          </p:cNvSpPr>
          <p:nvPr/>
        </p:nvSpPr>
        <p:spPr bwMode="auto">
          <a:xfrm flipV="1">
            <a:off x="4211638" y="2420938"/>
            <a:ext cx="1152525" cy="187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5" name="Text Box 11"/>
          <p:cNvSpPr txBox="1">
            <a:spLocks noChangeArrowheads="1"/>
          </p:cNvSpPr>
          <p:nvPr/>
        </p:nvSpPr>
        <p:spPr bwMode="auto">
          <a:xfrm>
            <a:off x="4859338" y="1989138"/>
            <a:ext cx="1225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/>
              <a:t>Sample 1</a:t>
            </a:r>
            <a:endParaRPr lang="en-US"/>
          </a:p>
        </p:txBody>
      </p:sp>
      <p:sp>
        <p:nvSpPr>
          <p:cNvPr id="74766" name="Line 12"/>
          <p:cNvSpPr>
            <a:spLocks noChangeShapeType="1"/>
          </p:cNvSpPr>
          <p:nvPr/>
        </p:nvSpPr>
        <p:spPr bwMode="auto">
          <a:xfrm>
            <a:off x="6021388" y="21336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67" name="Text Box 13"/>
          <p:cNvSpPr txBox="1">
            <a:spLocks noChangeArrowheads="1"/>
          </p:cNvSpPr>
          <p:nvPr/>
        </p:nvSpPr>
        <p:spPr bwMode="auto">
          <a:xfrm>
            <a:off x="827088" y="1916113"/>
            <a:ext cx="27368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 b="1"/>
              <a:t>Finite Target Population</a:t>
            </a:r>
            <a:endParaRPr lang="en-US" sz="2400" b="1"/>
          </a:p>
        </p:txBody>
      </p:sp>
      <p:sp>
        <p:nvSpPr>
          <p:cNvPr id="74768" name="Oval 14"/>
          <p:cNvSpPr>
            <a:spLocks noChangeArrowheads="1"/>
          </p:cNvSpPr>
          <p:nvPr/>
        </p:nvSpPr>
        <p:spPr bwMode="auto">
          <a:xfrm>
            <a:off x="5364163" y="4076700"/>
            <a:ext cx="649287" cy="79216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4769" name="Line 15"/>
          <p:cNvSpPr>
            <a:spLocks noChangeShapeType="1"/>
          </p:cNvSpPr>
          <p:nvPr/>
        </p:nvSpPr>
        <p:spPr bwMode="auto">
          <a:xfrm>
            <a:off x="6049963" y="4508500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70" name="Text Box 16"/>
          <p:cNvSpPr txBox="1">
            <a:spLocks noChangeArrowheads="1"/>
          </p:cNvSpPr>
          <p:nvPr/>
        </p:nvSpPr>
        <p:spPr bwMode="auto">
          <a:xfrm>
            <a:off x="4716463" y="4149725"/>
            <a:ext cx="12239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/>
              <a:t>Sample </a:t>
            </a:r>
            <a:r>
              <a:rPr lang="en-CA" i="1"/>
              <a:t>i</a:t>
            </a:r>
            <a:endParaRPr lang="en-US" i="1"/>
          </a:p>
        </p:txBody>
      </p:sp>
      <p:sp>
        <p:nvSpPr>
          <p:cNvPr id="74771" name="Line 17"/>
          <p:cNvSpPr>
            <a:spLocks noChangeShapeType="1"/>
          </p:cNvSpPr>
          <p:nvPr/>
        </p:nvSpPr>
        <p:spPr bwMode="auto">
          <a:xfrm>
            <a:off x="4427538" y="4508500"/>
            <a:ext cx="936625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72" name="Line 18"/>
          <p:cNvSpPr>
            <a:spLocks noChangeShapeType="1"/>
          </p:cNvSpPr>
          <p:nvPr/>
        </p:nvSpPr>
        <p:spPr bwMode="auto">
          <a:xfrm flipV="1">
            <a:off x="4140200" y="3068638"/>
            <a:ext cx="1368425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73" name="Line 19"/>
          <p:cNvSpPr>
            <a:spLocks noChangeShapeType="1"/>
          </p:cNvSpPr>
          <p:nvPr/>
        </p:nvSpPr>
        <p:spPr bwMode="auto">
          <a:xfrm flipV="1">
            <a:off x="4283075" y="3573463"/>
            <a:ext cx="1512888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74" name="Line 20"/>
          <p:cNvSpPr>
            <a:spLocks noChangeShapeType="1"/>
          </p:cNvSpPr>
          <p:nvPr/>
        </p:nvSpPr>
        <p:spPr bwMode="auto">
          <a:xfrm>
            <a:off x="4140200" y="4652963"/>
            <a:ext cx="12954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75" name="Line 21"/>
          <p:cNvSpPr>
            <a:spLocks noChangeShapeType="1"/>
          </p:cNvSpPr>
          <p:nvPr/>
        </p:nvSpPr>
        <p:spPr bwMode="auto">
          <a:xfrm>
            <a:off x="3924300" y="4797425"/>
            <a:ext cx="151130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76" name="Oval 22"/>
          <p:cNvSpPr>
            <a:spLocks noChangeArrowheads="1"/>
          </p:cNvSpPr>
          <p:nvPr/>
        </p:nvSpPr>
        <p:spPr bwMode="auto">
          <a:xfrm>
            <a:off x="5507038" y="2565400"/>
            <a:ext cx="649287" cy="792163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4777" name="Oval 23"/>
          <p:cNvSpPr>
            <a:spLocks noChangeArrowheads="1"/>
          </p:cNvSpPr>
          <p:nvPr/>
        </p:nvSpPr>
        <p:spPr bwMode="auto">
          <a:xfrm>
            <a:off x="5794375" y="3357563"/>
            <a:ext cx="649288" cy="792162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4778" name="Oval 24"/>
          <p:cNvSpPr>
            <a:spLocks noChangeArrowheads="1"/>
          </p:cNvSpPr>
          <p:nvPr/>
        </p:nvSpPr>
        <p:spPr bwMode="auto">
          <a:xfrm>
            <a:off x="5651500" y="5013325"/>
            <a:ext cx="649288" cy="792163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4779" name="Line 25"/>
          <p:cNvSpPr>
            <a:spLocks noChangeShapeType="1"/>
          </p:cNvSpPr>
          <p:nvPr/>
        </p:nvSpPr>
        <p:spPr bwMode="auto">
          <a:xfrm>
            <a:off x="6229350" y="285273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80" name="Line 26"/>
          <p:cNvSpPr>
            <a:spLocks noChangeShapeType="1"/>
          </p:cNvSpPr>
          <p:nvPr/>
        </p:nvSpPr>
        <p:spPr bwMode="auto">
          <a:xfrm>
            <a:off x="6516688" y="3716338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81" name="Line 27"/>
          <p:cNvSpPr>
            <a:spLocks noChangeShapeType="1"/>
          </p:cNvSpPr>
          <p:nvPr/>
        </p:nvSpPr>
        <p:spPr bwMode="auto">
          <a:xfrm>
            <a:off x="6372225" y="5445125"/>
            <a:ext cx="1079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>
            <p:ph sz="quarter" idx="4"/>
          </p:nvPr>
        </p:nvGraphicFramePr>
        <p:xfrm>
          <a:off x="7629525" y="5084763"/>
          <a:ext cx="687388" cy="544512"/>
        </p:xfrm>
        <a:graphic>
          <a:graphicData uri="http://schemas.openxmlformats.org/presentationml/2006/ole">
            <p:oleObj spid="_x0000_s74756" name="Equation" r:id="rId6" imgW="368280" imgH="266400" progId="Equation.3">
              <p:embed/>
            </p:oleObj>
          </a:graphicData>
        </a:graphic>
      </p:graphicFrame>
      <p:sp>
        <p:nvSpPr>
          <p:cNvPr id="74782" name="Line 29"/>
          <p:cNvSpPr>
            <a:spLocks noChangeShapeType="1"/>
          </p:cNvSpPr>
          <p:nvPr/>
        </p:nvSpPr>
        <p:spPr bwMode="auto">
          <a:xfrm>
            <a:off x="4140200" y="5013325"/>
            <a:ext cx="2160588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83" name="Oval 30"/>
          <p:cNvSpPr>
            <a:spLocks noChangeArrowheads="1"/>
          </p:cNvSpPr>
          <p:nvPr/>
        </p:nvSpPr>
        <p:spPr bwMode="auto">
          <a:xfrm>
            <a:off x="6299200" y="5949950"/>
            <a:ext cx="649288" cy="792163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74757" name="Object 5"/>
          <p:cNvGraphicFramePr>
            <a:graphicFrameLocks noChangeAspect="1"/>
          </p:cNvGraphicFramePr>
          <p:nvPr/>
        </p:nvGraphicFramePr>
        <p:xfrm>
          <a:off x="3276600" y="1981200"/>
          <a:ext cx="457200" cy="557213"/>
        </p:xfrm>
        <a:graphic>
          <a:graphicData uri="http://schemas.openxmlformats.org/presentationml/2006/ole">
            <p:oleObj spid="_x0000_s74757" name="Equation" r:id="rId7" imgW="228600" imgH="279360" progId="Equation.3">
              <p:embed/>
            </p:oleObj>
          </a:graphicData>
        </a:graphic>
      </p:graphicFrame>
      <p:sp>
        <p:nvSpPr>
          <p:cNvPr id="74784" name="AutoShape 32"/>
          <p:cNvSpPr>
            <a:spLocks noChangeArrowheads="1"/>
          </p:cNvSpPr>
          <p:nvPr/>
        </p:nvSpPr>
        <p:spPr bwMode="auto">
          <a:xfrm>
            <a:off x="2771775" y="4149725"/>
            <a:ext cx="1512888" cy="865188"/>
          </a:xfrm>
          <a:prstGeom prst="flowChartPredefined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4785" name="Text Box 33"/>
          <p:cNvSpPr txBox="1">
            <a:spLocks noChangeArrowheads="1"/>
          </p:cNvSpPr>
          <p:nvPr/>
        </p:nvSpPr>
        <p:spPr bwMode="auto">
          <a:xfrm>
            <a:off x="2987675" y="4365625"/>
            <a:ext cx="11525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/>
              <a:t>Sampling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3" name="Oval 2"/>
          <p:cNvSpPr>
            <a:spLocks noChangeArrowheads="1"/>
          </p:cNvSpPr>
          <p:nvPr/>
        </p:nvSpPr>
        <p:spPr bwMode="auto">
          <a:xfrm>
            <a:off x="4356100" y="37179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84" name="Oval 3"/>
          <p:cNvSpPr>
            <a:spLocks noChangeArrowheads="1"/>
          </p:cNvSpPr>
          <p:nvPr/>
        </p:nvSpPr>
        <p:spPr bwMode="auto">
          <a:xfrm>
            <a:off x="228600" y="1460500"/>
            <a:ext cx="2895600" cy="533400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75785" name="Rectangle 4"/>
          <p:cNvSpPr>
            <a:spLocks noGrp="1"/>
          </p:cNvSpPr>
          <p:nvPr>
            <p:ph type="title"/>
          </p:nvPr>
        </p:nvSpPr>
        <p:spPr>
          <a:xfrm>
            <a:off x="357188" y="571500"/>
            <a:ext cx="7848600" cy="1020763"/>
          </a:xfrm>
        </p:spPr>
        <p:txBody>
          <a:bodyPr/>
          <a:lstStyle/>
          <a:p>
            <a:pPr algn="ctr" eaLnBrk="1" hangingPunct="1"/>
            <a:r>
              <a:rPr lang="en-CA" sz="2600" b="1" smtClean="0"/>
              <a:t/>
            </a:r>
            <a:br>
              <a:rPr lang="en-CA" sz="2600" b="1" smtClean="0"/>
            </a:br>
            <a:r>
              <a:rPr lang="en-CA" sz="2200" b="1" smtClean="0"/>
              <a:t>Infinite target population</a:t>
            </a:r>
          </a:p>
        </p:txBody>
      </p:sp>
      <p:sp>
        <p:nvSpPr>
          <p:cNvPr id="75786" name="Rectangle 5"/>
          <p:cNvSpPr>
            <a:spLocks noChangeArrowheads="1"/>
          </p:cNvSpPr>
          <p:nvPr/>
        </p:nvSpPr>
        <p:spPr bwMode="auto">
          <a:xfrm>
            <a:off x="1828800" y="1790700"/>
            <a:ext cx="504825" cy="647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87" name="Rectangle 6"/>
          <p:cNvSpPr>
            <a:spLocks noChangeArrowheads="1"/>
          </p:cNvSpPr>
          <p:nvPr/>
        </p:nvSpPr>
        <p:spPr bwMode="auto">
          <a:xfrm>
            <a:off x="2133600" y="1773238"/>
            <a:ext cx="503238" cy="5762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88" name="Line 7"/>
          <p:cNvSpPr>
            <a:spLocks noChangeShapeType="1"/>
          </p:cNvSpPr>
          <p:nvPr/>
        </p:nvSpPr>
        <p:spPr bwMode="auto">
          <a:xfrm>
            <a:off x="2627313" y="393382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789" name="Text Box 8"/>
          <p:cNvSpPr txBox="1">
            <a:spLocks noChangeArrowheads="1"/>
          </p:cNvSpPr>
          <p:nvPr/>
        </p:nvSpPr>
        <p:spPr bwMode="auto">
          <a:xfrm>
            <a:off x="381000" y="3505200"/>
            <a:ext cx="1800225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000" b="1"/>
              <a:t>Infinite Target  Population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75790" name="Rectangle 9"/>
          <p:cNvSpPr>
            <a:spLocks noChangeArrowheads="1"/>
          </p:cNvSpPr>
          <p:nvPr/>
        </p:nvSpPr>
        <p:spPr bwMode="auto">
          <a:xfrm>
            <a:off x="2238375" y="2552700"/>
            <a:ext cx="504825" cy="647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91" name="Rectangle 10"/>
          <p:cNvSpPr>
            <a:spLocks noChangeAspect="1" noChangeArrowheads="1"/>
          </p:cNvSpPr>
          <p:nvPr/>
        </p:nvSpPr>
        <p:spPr bwMode="auto">
          <a:xfrm>
            <a:off x="2286000" y="3286125"/>
            <a:ext cx="606425" cy="777875"/>
          </a:xfrm>
          <a:prstGeom prst="rect">
            <a:avLst/>
          </a:prstGeom>
          <a:solidFill>
            <a:srgbClr val="66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92" name="Rectangle 11"/>
          <p:cNvSpPr>
            <a:spLocks noChangeArrowheads="1"/>
          </p:cNvSpPr>
          <p:nvPr/>
        </p:nvSpPr>
        <p:spPr bwMode="auto">
          <a:xfrm>
            <a:off x="2466975" y="4195763"/>
            <a:ext cx="504825" cy="647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93" name="Rectangle 12"/>
          <p:cNvSpPr>
            <a:spLocks noChangeArrowheads="1"/>
          </p:cNvSpPr>
          <p:nvPr/>
        </p:nvSpPr>
        <p:spPr bwMode="auto">
          <a:xfrm>
            <a:off x="2339975" y="4941888"/>
            <a:ext cx="504825" cy="647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94" name="Rectangle 13"/>
          <p:cNvSpPr>
            <a:spLocks noChangeArrowheads="1"/>
          </p:cNvSpPr>
          <p:nvPr/>
        </p:nvSpPr>
        <p:spPr bwMode="auto">
          <a:xfrm>
            <a:off x="1828800" y="5805488"/>
            <a:ext cx="504825" cy="6477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95" name="Rectangle 14"/>
          <p:cNvSpPr>
            <a:spLocks noChangeArrowheads="1"/>
          </p:cNvSpPr>
          <p:nvPr/>
        </p:nvSpPr>
        <p:spPr bwMode="auto">
          <a:xfrm>
            <a:off x="2593975" y="2565400"/>
            <a:ext cx="503238" cy="5762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96" name="Rectangle 15"/>
          <p:cNvSpPr>
            <a:spLocks noChangeAspect="1" noChangeArrowheads="1"/>
          </p:cNvSpPr>
          <p:nvPr/>
        </p:nvSpPr>
        <p:spPr bwMode="auto">
          <a:xfrm>
            <a:off x="2597150" y="3429000"/>
            <a:ext cx="603250" cy="6905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97" name="Rectangle 16"/>
          <p:cNvSpPr>
            <a:spLocks noChangeArrowheads="1"/>
          </p:cNvSpPr>
          <p:nvPr/>
        </p:nvSpPr>
        <p:spPr bwMode="auto">
          <a:xfrm>
            <a:off x="2697163" y="4221163"/>
            <a:ext cx="503237" cy="5762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98" name="Rectangle 17"/>
          <p:cNvSpPr>
            <a:spLocks noChangeArrowheads="1"/>
          </p:cNvSpPr>
          <p:nvPr/>
        </p:nvSpPr>
        <p:spPr bwMode="auto">
          <a:xfrm>
            <a:off x="2555875" y="5084763"/>
            <a:ext cx="503238" cy="576262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799" name="Rectangle 18"/>
          <p:cNvSpPr>
            <a:spLocks noChangeArrowheads="1"/>
          </p:cNvSpPr>
          <p:nvPr/>
        </p:nvSpPr>
        <p:spPr bwMode="auto">
          <a:xfrm>
            <a:off x="2133600" y="5876925"/>
            <a:ext cx="503238" cy="57626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00" name="Oval 19"/>
          <p:cNvSpPr>
            <a:spLocks noChangeAspect="1" noChangeArrowheads="1"/>
          </p:cNvSpPr>
          <p:nvPr/>
        </p:nvSpPr>
        <p:spPr bwMode="auto">
          <a:xfrm>
            <a:off x="3440113" y="1484313"/>
            <a:ext cx="195262" cy="238125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01" name="Oval 20"/>
          <p:cNvSpPr>
            <a:spLocks noChangeAspect="1" noChangeArrowheads="1"/>
          </p:cNvSpPr>
          <p:nvPr/>
        </p:nvSpPr>
        <p:spPr bwMode="auto">
          <a:xfrm>
            <a:off x="3440113" y="1773238"/>
            <a:ext cx="195262" cy="238125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02" name="Oval 21"/>
          <p:cNvSpPr>
            <a:spLocks noChangeAspect="1" noChangeArrowheads="1"/>
          </p:cNvSpPr>
          <p:nvPr/>
        </p:nvSpPr>
        <p:spPr bwMode="auto">
          <a:xfrm>
            <a:off x="3419475" y="2111375"/>
            <a:ext cx="195263" cy="238125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03" name="Oval 22"/>
          <p:cNvSpPr>
            <a:spLocks noChangeAspect="1" noChangeArrowheads="1"/>
          </p:cNvSpPr>
          <p:nvPr/>
        </p:nvSpPr>
        <p:spPr bwMode="auto">
          <a:xfrm>
            <a:off x="3297238" y="3429000"/>
            <a:ext cx="195262" cy="238125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04" name="Oval 23"/>
          <p:cNvSpPr>
            <a:spLocks noChangeAspect="1" noChangeArrowheads="1"/>
          </p:cNvSpPr>
          <p:nvPr/>
        </p:nvSpPr>
        <p:spPr bwMode="auto">
          <a:xfrm>
            <a:off x="3348038" y="4054475"/>
            <a:ext cx="195262" cy="238125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05" name="Oval 24"/>
          <p:cNvSpPr>
            <a:spLocks noChangeAspect="1" noChangeArrowheads="1"/>
          </p:cNvSpPr>
          <p:nvPr/>
        </p:nvSpPr>
        <p:spPr bwMode="auto">
          <a:xfrm>
            <a:off x="3368675" y="5783263"/>
            <a:ext cx="195263" cy="238125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06" name="Oval 25"/>
          <p:cNvSpPr>
            <a:spLocks noChangeAspect="1" noChangeArrowheads="1"/>
          </p:cNvSpPr>
          <p:nvPr/>
        </p:nvSpPr>
        <p:spPr bwMode="auto">
          <a:xfrm>
            <a:off x="3386138" y="6105525"/>
            <a:ext cx="195262" cy="238125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07" name="Oval 26"/>
          <p:cNvSpPr>
            <a:spLocks noChangeAspect="1" noChangeArrowheads="1"/>
          </p:cNvSpPr>
          <p:nvPr/>
        </p:nvSpPr>
        <p:spPr bwMode="auto">
          <a:xfrm>
            <a:off x="3419475" y="6430963"/>
            <a:ext cx="195263" cy="238125"/>
          </a:xfrm>
          <a:prstGeom prst="ellipse">
            <a:avLst/>
          </a:prstGeom>
          <a:solidFill>
            <a:srgbClr val="ACC9C8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08" name="Oval 27"/>
          <p:cNvSpPr>
            <a:spLocks noChangeAspect="1" noChangeArrowheads="1"/>
          </p:cNvSpPr>
          <p:nvPr/>
        </p:nvSpPr>
        <p:spPr bwMode="auto">
          <a:xfrm>
            <a:off x="3276600" y="3733800"/>
            <a:ext cx="233363" cy="284163"/>
          </a:xfrm>
          <a:prstGeom prst="ellipse">
            <a:avLst/>
          </a:prstGeom>
          <a:solidFill>
            <a:schemeClr val="accent1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>
            <p:ph idx="1"/>
          </p:nvPr>
        </p:nvGraphicFramePr>
        <p:xfrm>
          <a:off x="4419600" y="3657600"/>
          <a:ext cx="228600" cy="415925"/>
        </p:xfrm>
        <a:graphic>
          <a:graphicData uri="http://schemas.openxmlformats.org/presentationml/2006/ole">
            <p:oleObj spid="_x0000_s75778" name="Equation" r:id="rId4" imgW="152280" imgH="253800" progId="Equation.3">
              <p:embed/>
            </p:oleObj>
          </a:graphicData>
        </a:graphic>
      </p:graphicFrame>
      <p:sp>
        <p:nvSpPr>
          <p:cNvPr id="75809" name="Line 29"/>
          <p:cNvSpPr>
            <a:spLocks noChangeShapeType="1"/>
          </p:cNvSpPr>
          <p:nvPr/>
        </p:nvSpPr>
        <p:spPr bwMode="auto">
          <a:xfrm flipV="1">
            <a:off x="2438400" y="1676400"/>
            <a:ext cx="1066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10" name="Line 30"/>
          <p:cNvSpPr>
            <a:spLocks noChangeShapeType="1"/>
          </p:cNvSpPr>
          <p:nvPr/>
        </p:nvSpPr>
        <p:spPr bwMode="auto">
          <a:xfrm flipV="1">
            <a:off x="2362200" y="1844675"/>
            <a:ext cx="1201738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11" name="Line 31"/>
          <p:cNvSpPr>
            <a:spLocks noChangeShapeType="1"/>
          </p:cNvSpPr>
          <p:nvPr/>
        </p:nvSpPr>
        <p:spPr bwMode="auto">
          <a:xfrm>
            <a:off x="2514600" y="2133600"/>
            <a:ext cx="1049338" cy="142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12" name="Line 32"/>
          <p:cNvSpPr>
            <a:spLocks noChangeAspect="1" noChangeShapeType="1"/>
          </p:cNvSpPr>
          <p:nvPr/>
        </p:nvSpPr>
        <p:spPr bwMode="auto">
          <a:xfrm flipV="1">
            <a:off x="2895600" y="3495675"/>
            <a:ext cx="533400" cy="333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13" name="Line 33"/>
          <p:cNvSpPr>
            <a:spLocks noChangeShapeType="1"/>
          </p:cNvSpPr>
          <p:nvPr/>
        </p:nvSpPr>
        <p:spPr bwMode="auto">
          <a:xfrm flipV="1">
            <a:off x="2916238" y="3860800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14" name="Line 34"/>
          <p:cNvSpPr>
            <a:spLocks noChangeShapeType="1"/>
          </p:cNvSpPr>
          <p:nvPr/>
        </p:nvSpPr>
        <p:spPr bwMode="auto">
          <a:xfrm>
            <a:off x="2916238" y="3860800"/>
            <a:ext cx="503237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15" name="Line 35"/>
          <p:cNvSpPr>
            <a:spLocks noChangeShapeType="1"/>
          </p:cNvSpPr>
          <p:nvPr/>
        </p:nvSpPr>
        <p:spPr bwMode="auto">
          <a:xfrm flipV="1">
            <a:off x="3492500" y="393382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16" name="Line 36"/>
          <p:cNvSpPr>
            <a:spLocks noChangeShapeType="1"/>
          </p:cNvSpPr>
          <p:nvPr/>
        </p:nvSpPr>
        <p:spPr bwMode="auto">
          <a:xfrm flipV="1">
            <a:off x="2514600" y="5949950"/>
            <a:ext cx="833438" cy="222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17" name="Line 37"/>
          <p:cNvSpPr>
            <a:spLocks noChangeShapeType="1"/>
          </p:cNvSpPr>
          <p:nvPr/>
        </p:nvSpPr>
        <p:spPr bwMode="auto">
          <a:xfrm>
            <a:off x="2438400" y="6208713"/>
            <a:ext cx="914400" cy="39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18" name="Line 38"/>
          <p:cNvSpPr>
            <a:spLocks noChangeShapeType="1"/>
          </p:cNvSpPr>
          <p:nvPr/>
        </p:nvSpPr>
        <p:spPr bwMode="auto">
          <a:xfrm>
            <a:off x="2362200" y="6248400"/>
            <a:ext cx="1130300" cy="349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19" name="Line 39"/>
          <p:cNvSpPr>
            <a:spLocks noChangeShapeType="1"/>
          </p:cNvSpPr>
          <p:nvPr/>
        </p:nvSpPr>
        <p:spPr bwMode="auto">
          <a:xfrm flipV="1">
            <a:off x="2895600" y="2514600"/>
            <a:ext cx="762000" cy="352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20" name="Line 40"/>
          <p:cNvSpPr>
            <a:spLocks noChangeShapeType="1"/>
          </p:cNvSpPr>
          <p:nvPr/>
        </p:nvSpPr>
        <p:spPr bwMode="auto">
          <a:xfrm flipV="1">
            <a:off x="2819400" y="4365625"/>
            <a:ext cx="865188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21" name="Line 41"/>
          <p:cNvSpPr>
            <a:spLocks noChangeShapeType="1"/>
          </p:cNvSpPr>
          <p:nvPr/>
        </p:nvSpPr>
        <p:spPr bwMode="auto">
          <a:xfrm flipV="1">
            <a:off x="2819400" y="5181600"/>
            <a:ext cx="762000" cy="276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22" name="Line 42"/>
          <p:cNvSpPr>
            <a:spLocks noChangeShapeType="1"/>
          </p:cNvSpPr>
          <p:nvPr/>
        </p:nvSpPr>
        <p:spPr bwMode="auto">
          <a:xfrm>
            <a:off x="2916238" y="2898775"/>
            <a:ext cx="1274762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23" name="Line 43"/>
          <p:cNvSpPr>
            <a:spLocks noChangeShapeType="1"/>
          </p:cNvSpPr>
          <p:nvPr/>
        </p:nvSpPr>
        <p:spPr bwMode="auto">
          <a:xfrm flipV="1">
            <a:off x="2916238" y="4508500"/>
            <a:ext cx="863600" cy="73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24" name="Line 44"/>
          <p:cNvSpPr>
            <a:spLocks noChangeShapeType="1"/>
          </p:cNvSpPr>
          <p:nvPr/>
        </p:nvSpPr>
        <p:spPr bwMode="auto">
          <a:xfrm>
            <a:off x="2974975" y="5445125"/>
            <a:ext cx="606425" cy="41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5825" name="Text Box 45"/>
          <p:cNvSpPr txBox="1">
            <a:spLocks noChangeArrowheads="1"/>
          </p:cNvSpPr>
          <p:nvPr/>
        </p:nvSpPr>
        <p:spPr bwMode="auto">
          <a:xfrm>
            <a:off x="5435600" y="2057400"/>
            <a:ext cx="2736850" cy="21621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CA" b="1"/>
              <a:t> Finite populations are generated from the infinite population.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CA" b="1"/>
              <a:t> Randomization for estimator is based on both the model and the design.</a:t>
            </a:r>
          </a:p>
        </p:txBody>
      </p:sp>
      <p:graphicFrame>
        <p:nvGraphicFramePr>
          <p:cNvPr id="75779" name="Object 3"/>
          <p:cNvGraphicFramePr>
            <a:graphicFrameLocks noChangeAspect="1"/>
          </p:cNvGraphicFramePr>
          <p:nvPr/>
        </p:nvGraphicFramePr>
        <p:xfrm>
          <a:off x="685800" y="2603500"/>
          <a:ext cx="457200" cy="531813"/>
        </p:xfrm>
        <a:graphic>
          <a:graphicData uri="http://schemas.openxmlformats.org/presentationml/2006/ole">
            <p:oleObj spid="_x0000_s75779" name="Equation" r:id="rId5" imgW="228600" imgH="266400" progId="Equation.3">
              <p:embed/>
            </p:oleObj>
          </a:graphicData>
        </a:graphic>
      </p:graphicFrame>
      <p:graphicFrame>
        <p:nvGraphicFramePr>
          <p:cNvPr id="75780" name="Object 4"/>
          <p:cNvGraphicFramePr>
            <a:graphicFrameLocks noChangeAspect="1"/>
          </p:cNvGraphicFramePr>
          <p:nvPr/>
        </p:nvGraphicFramePr>
        <p:xfrm>
          <a:off x="1841500" y="1981200"/>
          <a:ext cx="292100" cy="315913"/>
        </p:xfrm>
        <a:graphic>
          <a:graphicData uri="http://schemas.openxmlformats.org/presentationml/2006/ole">
            <p:oleObj spid="_x0000_s75780" name="Equation" r:id="rId6" imgW="291960" imgH="317160" progId="Equation.3">
              <p:embed/>
            </p:oleObj>
          </a:graphicData>
        </a:graphic>
      </p:graphicFrame>
      <p:graphicFrame>
        <p:nvGraphicFramePr>
          <p:cNvPr id="75781" name="Object 5"/>
          <p:cNvGraphicFramePr>
            <a:graphicFrameLocks noChangeAspect="1"/>
          </p:cNvGraphicFramePr>
          <p:nvPr/>
        </p:nvGraphicFramePr>
        <p:xfrm>
          <a:off x="2241550" y="2667000"/>
          <a:ext cx="304800" cy="315913"/>
        </p:xfrm>
        <a:graphic>
          <a:graphicData uri="http://schemas.openxmlformats.org/presentationml/2006/ole">
            <p:oleObj spid="_x0000_s75781" name="Equation" r:id="rId7" imgW="304560" imgH="317160" progId="Equation.3">
              <p:embed/>
            </p:oleObj>
          </a:graphicData>
        </a:graphic>
      </p:graphicFrame>
      <p:graphicFrame>
        <p:nvGraphicFramePr>
          <p:cNvPr id="75782" name="Object 6"/>
          <p:cNvGraphicFramePr>
            <a:graphicFrameLocks noChangeAspect="1"/>
          </p:cNvGraphicFramePr>
          <p:nvPr/>
        </p:nvGraphicFramePr>
        <p:xfrm>
          <a:off x="2292350" y="3411538"/>
          <a:ext cx="304800" cy="328612"/>
        </p:xfrm>
        <a:graphic>
          <a:graphicData uri="http://schemas.openxmlformats.org/presentationml/2006/ole">
            <p:oleObj spid="_x0000_s75782" name="Equation" r:id="rId8" imgW="304560" imgH="330120" progId="Equation.3">
              <p:embed/>
            </p:oleObj>
          </a:graphicData>
        </a:graphic>
      </p:graphicFrame>
      <p:sp>
        <p:nvSpPr>
          <p:cNvPr id="75826" name="AutoShape 50"/>
          <p:cNvSpPr>
            <a:spLocks noChangeAspect="1" noChangeArrowheads="1"/>
          </p:cNvSpPr>
          <p:nvPr/>
        </p:nvSpPr>
        <p:spPr bwMode="auto">
          <a:xfrm>
            <a:off x="2352675" y="2043113"/>
            <a:ext cx="173038" cy="161925"/>
          </a:xfrm>
          <a:prstGeom prst="flowChartPredefined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27" name="AutoShape 51"/>
          <p:cNvSpPr>
            <a:spLocks noChangeAspect="1" noChangeArrowheads="1"/>
          </p:cNvSpPr>
          <p:nvPr/>
        </p:nvSpPr>
        <p:spPr bwMode="auto">
          <a:xfrm>
            <a:off x="2767013" y="4491038"/>
            <a:ext cx="173037" cy="161925"/>
          </a:xfrm>
          <a:prstGeom prst="flowChartPredefined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28" name="AutoShape 52"/>
          <p:cNvSpPr>
            <a:spLocks noChangeAspect="1" noChangeArrowheads="1"/>
          </p:cNvSpPr>
          <p:nvPr/>
        </p:nvSpPr>
        <p:spPr bwMode="auto">
          <a:xfrm>
            <a:off x="2755900" y="2781300"/>
            <a:ext cx="173038" cy="161925"/>
          </a:xfrm>
          <a:prstGeom prst="flowChartPredefined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29" name="AutoShape 53"/>
          <p:cNvSpPr>
            <a:spLocks noChangeAspect="1" noChangeArrowheads="1"/>
          </p:cNvSpPr>
          <p:nvPr/>
        </p:nvSpPr>
        <p:spPr bwMode="auto">
          <a:xfrm>
            <a:off x="2770188" y="3771900"/>
            <a:ext cx="173037" cy="161925"/>
          </a:xfrm>
          <a:prstGeom prst="flowChartPredefined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30" name="AutoShape 54"/>
          <p:cNvSpPr>
            <a:spLocks noChangeAspect="1" noChangeArrowheads="1"/>
          </p:cNvSpPr>
          <p:nvPr/>
        </p:nvSpPr>
        <p:spPr bwMode="auto">
          <a:xfrm>
            <a:off x="2741613" y="5354638"/>
            <a:ext cx="173037" cy="161925"/>
          </a:xfrm>
          <a:prstGeom prst="flowChartPredefined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75831" name="AutoShape 55"/>
          <p:cNvSpPr>
            <a:spLocks noChangeAspect="1" noChangeArrowheads="1"/>
          </p:cNvSpPr>
          <p:nvPr/>
        </p:nvSpPr>
        <p:spPr bwMode="auto">
          <a:xfrm>
            <a:off x="2324100" y="6146800"/>
            <a:ext cx="173038" cy="161925"/>
          </a:xfrm>
          <a:prstGeom prst="flowChartPredefinedProcess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/>
          </p:nvPr>
        </p:nvSpPr>
        <p:spPr>
          <a:xfrm>
            <a:off x="611188" y="981075"/>
            <a:ext cx="7772400" cy="631825"/>
          </a:xfrm>
        </p:spPr>
        <p:txBody>
          <a:bodyPr/>
          <a:lstStyle/>
          <a:p>
            <a:pPr algn="ctr" eaLnBrk="1" hangingPunct="1"/>
            <a:r>
              <a:rPr lang="en-CA" sz="2800" smtClean="0"/>
              <a:t>DESIGN-BASED APPROACH</a:t>
            </a:r>
          </a:p>
        </p:txBody>
      </p:sp>
      <p:sp>
        <p:nvSpPr>
          <p:cNvPr id="79874" name="Rectangle 3"/>
          <p:cNvSpPr>
            <a:spLocks noGrp="1"/>
          </p:cNvSpPr>
          <p:nvPr>
            <p:ph type="body" idx="1"/>
          </p:nvPr>
        </p:nvSpPr>
        <p:spPr>
          <a:xfrm>
            <a:off x="914400" y="16764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CA" sz="2400" b="1" smtClean="0"/>
          </a:p>
          <a:p>
            <a:pPr eaLnBrk="1" hangingPunct="1">
              <a:lnSpc>
                <a:spcPct val="90000"/>
              </a:lnSpc>
            </a:pPr>
            <a:r>
              <a:rPr lang="en-CA" sz="2400" b="1" smtClean="0">
                <a:solidFill>
                  <a:srgbClr val="0066FF"/>
                </a:solidFill>
              </a:rPr>
              <a:t>Survey (or sample) weighting is used to produce an estimate of  each unknown quantity</a:t>
            </a:r>
          </a:p>
          <a:p>
            <a:pPr eaLnBrk="1" hangingPunct="1">
              <a:lnSpc>
                <a:spcPct val="90000"/>
              </a:lnSpc>
            </a:pPr>
            <a:r>
              <a:rPr lang="en-CA" sz="2400" b="1" smtClean="0">
                <a:solidFill>
                  <a:srgbClr val="0066FF"/>
                </a:solidFill>
              </a:rPr>
              <a:t>Variance is measured by the variability in an estimate that would occur had different samples been selected by the same design </a:t>
            </a:r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en-CA" sz="2400" b="1" smtClean="0">
                <a:solidFill>
                  <a:srgbClr val="0066FF"/>
                </a:solidFill>
              </a:rPr>
              <a:t>	(called design-based variance)</a:t>
            </a:r>
          </a:p>
          <a:p>
            <a:pPr marL="987425" lvl="2" indent="-293688" eaLnBrk="1" hangingPunct="1">
              <a:lnSpc>
                <a:spcPct val="90000"/>
              </a:lnSpc>
              <a:buFontTx/>
              <a:buChar char="-"/>
            </a:pPr>
            <a:r>
              <a:rPr lang="en-CA" sz="1900" b="1" smtClean="0"/>
              <a:t>Statistics Canada uses survey bootstrapping to estimate variance for many of its household surveys.</a:t>
            </a:r>
          </a:p>
          <a:p>
            <a:pPr marL="987425" lvl="2" indent="-293688" eaLnBrk="1" hangingPunct="1">
              <a:lnSpc>
                <a:spcPct val="90000"/>
              </a:lnSpc>
              <a:buFontTx/>
              <a:buChar char="-"/>
            </a:pPr>
            <a:r>
              <a:rPr lang="en-CA" sz="1900" b="1" smtClean="0"/>
              <a:t>For more specifics see: </a:t>
            </a:r>
            <a:r>
              <a:rPr lang="en-CA" sz="1200" smtClean="0"/>
              <a:t>Phillips, Owen. 2004. 'Using Bootstrap Weights with WesVar and SUDAAN.' The Research Data Centres Information and Technical Bulletin. (Fall) 1(2):1-10. Statistics Canada. Catalogue no. 12-002-XIE.</a:t>
            </a:r>
          </a:p>
          <a:p>
            <a:pPr marL="987425" lvl="2" indent="-293688" eaLnBrk="1" hangingPunct="1">
              <a:lnSpc>
                <a:spcPct val="90000"/>
              </a:lnSpc>
              <a:buFontTx/>
              <a:buChar char="-"/>
            </a:pPr>
            <a:endParaRPr lang="en-CA" sz="19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/>
          </p:cNvSpPr>
          <p:nvPr>
            <p:ph type="title"/>
          </p:nvPr>
        </p:nvSpPr>
        <p:spPr>
          <a:xfrm>
            <a:off x="571500" y="714375"/>
            <a:ext cx="8001000" cy="1143000"/>
          </a:xfrm>
        </p:spPr>
        <p:txBody>
          <a:bodyPr/>
          <a:lstStyle/>
          <a:p>
            <a:pPr algn="ctr" eaLnBrk="1" hangingPunct="1"/>
            <a:r>
              <a:rPr lang="en-US" sz="2800" smtClean="0"/>
              <a:t>What is a survey weight and what type of weight should I use?</a:t>
            </a:r>
          </a:p>
        </p:txBody>
      </p:sp>
      <p:sp>
        <p:nvSpPr>
          <p:cNvPr id="81922" name="Rectangle 3"/>
          <p:cNvSpPr>
            <a:spLocks noGrp="1"/>
          </p:cNvSpPr>
          <p:nvPr>
            <p:ph type="body" idx="1"/>
          </p:nvPr>
        </p:nvSpPr>
        <p:spPr>
          <a:xfrm>
            <a:off x="457200" y="1785938"/>
            <a:ext cx="8229600" cy="471487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en-US" b="1" smtClean="0"/>
              <a:t>Sampling or survey weight of the i</a:t>
            </a:r>
            <a:r>
              <a:rPr lang="en-US" b="1" baseline="30000" smtClean="0"/>
              <a:t>th</a:t>
            </a:r>
            <a:r>
              <a:rPr lang="en-US" b="1" smtClean="0"/>
              <a:t> unit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sz="3200" b="1" smtClean="0"/>
              <a:t>≈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en-US" b="1" smtClean="0"/>
              <a:t>1 / (Probability of picking a sample containing that unit – for the particular survey design used)</a:t>
            </a:r>
            <a:endParaRPr lang="en-US" b="1" baseline="30000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sz="1800" b="1" smtClean="0"/>
              <a:t>[The survey weight usually also contains adjustments for nonresponse and other factors]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sz="1800" b="1" smtClean="0"/>
          </a:p>
          <a:p>
            <a:pPr algn="ctr" eaLnBrk="1" hangingPunct="1">
              <a:buFont typeface="Wingdings 2" pitchFamily="18" charset="2"/>
              <a:buNone/>
            </a:pPr>
            <a:r>
              <a:rPr lang="en-US" b="1" smtClean="0">
                <a:solidFill>
                  <a:srgbClr val="0066FF"/>
                </a:solidFill>
              </a:rPr>
              <a:t>Stata uses the terminology 'sampling weight' or 'probability weight' or 'pweight'</a:t>
            </a:r>
          </a:p>
          <a:p>
            <a:pPr algn="ctr" eaLnBrk="1" hangingPunct="1">
              <a:buFont typeface="Wingdings 2" pitchFamily="18" charset="2"/>
              <a:buNone/>
            </a:pPr>
            <a:endParaRPr lang="en-US" smtClean="0">
              <a:solidFill>
                <a:srgbClr val="0066FF"/>
              </a:solidFill>
            </a:endParaRPr>
          </a:p>
          <a:p>
            <a:pPr algn="ctr" eaLnBrk="1" hangingPunct="1">
              <a:buFont typeface="Wingdings 2" pitchFamily="18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20_029a2-eng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20_029a2-eng</Template>
  <TotalTime>141</TotalTime>
  <Words>1080</Words>
  <Application>Microsoft Office PowerPoint</Application>
  <PresentationFormat>On-screen Show (4:3)</PresentationFormat>
  <Paragraphs>167</Paragraphs>
  <Slides>22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2" baseType="lpstr">
      <vt:lpstr>Arial</vt:lpstr>
      <vt:lpstr>Arial Black</vt:lpstr>
      <vt:lpstr>Wingdings</vt:lpstr>
      <vt:lpstr>Wingdings 2</vt:lpstr>
      <vt:lpstr>굴림</vt:lpstr>
      <vt:lpstr>20_029a2-eng</vt:lpstr>
      <vt:lpstr>20_029a2-eng</vt:lpstr>
      <vt:lpstr>20_029a2-eng</vt:lpstr>
      <vt:lpstr>20_029a2-eng</vt:lpstr>
      <vt:lpstr>Equation</vt:lpstr>
      <vt:lpstr>Using Stata with Statistics Canada data: Incorporating complex survey design into analysis</vt:lpstr>
      <vt:lpstr>Overview of Presentation</vt:lpstr>
      <vt:lpstr>Statistics Canada: Our Mandate</vt:lpstr>
      <vt:lpstr>Survey Design at Statistics Canada</vt:lpstr>
      <vt:lpstr>Complex Surveys</vt:lpstr>
      <vt:lpstr> Design-based randomization</vt:lpstr>
      <vt:lpstr> Infinite target population</vt:lpstr>
      <vt:lpstr>DESIGN-BASED APPROACH</vt:lpstr>
      <vt:lpstr>What is a survey weight and what type of weight should I use?</vt:lpstr>
      <vt:lpstr>What is a bootstrap variance estimate?</vt:lpstr>
      <vt:lpstr>Design-based analysis with Stata : some essentials  </vt:lpstr>
      <vt:lpstr>Slide 12</vt:lpstr>
      <vt:lpstr>Slide 13</vt:lpstr>
      <vt:lpstr>Specifying the correct options in svyset</vt:lpstr>
      <vt:lpstr>Sample SVYSET statement</vt:lpstr>
      <vt:lpstr>Mean Bootstraps</vt:lpstr>
      <vt:lpstr>Fay’s adjustment</vt:lpstr>
      <vt:lpstr>Now the analysis</vt:lpstr>
      <vt:lpstr>Tips and tricks</vt:lpstr>
      <vt:lpstr>Tips and Tricks – Check First</vt:lpstr>
      <vt:lpstr>Tips and Tricks: Model Building</vt:lpstr>
      <vt:lpstr>Tips and Tricks: Model Testing</vt:lpstr>
    </vt:vector>
  </TitlesOfParts>
  <Company>Statistics Canada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Stata with Statistics Canada data: Incorporating complex survey design into analysis</dc:title>
  <dc:creator>Leslie-Anne</dc:creator>
  <cp:lastModifiedBy>Leslie-Anne Keown</cp:lastModifiedBy>
  <cp:revision>14</cp:revision>
  <dcterms:created xsi:type="dcterms:W3CDTF">2009-10-06T17:46:18Z</dcterms:created>
  <dcterms:modified xsi:type="dcterms:W3CDTF">2009-10-15T13:54:39Z</dcterms:modified>
</cp:coreProperties>
</file>