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7" r:id="rId4"/>
    <p:sldId id="271" r:id="rId5"/>
    <p:sldId id="272" r:id="rId6"/>
    <p:sldId id="270" r:id="rId7"/>
    <p:sldId id="273" r:id="rId8"/>
    <p:sldId id="293" r:id="rId9"/>
    <p:sldId id="276" r:id="rId10"/>
    <p:sldId id="280" r:id="rId11"/>
    <p:sldId id="279" r:id="rId12"/>
    <p:sldId id="281" r:id="rId13"/>
    <p:sldId id="282" r:id="rId14"/>
    <p:sldId id="291" r:id="rId15"/>
    <p:sldId id="286" r:id="rId16"/>
    <p:sldId id="284" r:id="rId17"/>
    <p:sldId id="287" r:id="rId18"/>
    <p:sldId id="288" r:id="rId19"/>
    <p:sldId id="292" r:id="rId20"/>
    <p:sldId id="289" r:id="rId21"/>
    <p:sldId id="275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030" autoAdjust="0"/>
  </p:normalViewPr>
  <p:slideViewPr>
    <p:cSldViewPr snapToGrid="0" showGuides="1">
      <p:cViewPr varScale="1">
        <p:scale>
          <a:sx n="95" d="100"/>
          <a:sy n="95" d="100"/>
        </p:scale>
        <p:origin x="11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E7BD-0A68-4BC0-A165-2B09E69FA55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Jefferson Colombo - UBRI Connect 2019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24F04-5F0C-4DFC-875D-2485DE92B8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6818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6AF38-C860-4494-9F6D-2D7495F3FAD8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Jefferson Colombo - UBRI Connect 2019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4A804-C351-414F-9CE9-D1F03FD4A2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730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386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785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634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45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73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82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406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113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231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776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91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321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768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74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8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370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528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923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044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348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Understand how returns of cryptocurrencies commove with returns of traditional assets (e.g., stocks) in a large sample of countries</a:t>
            </a:r>
          </a:p>
          <a:p>
            <a:r>
              <a:rPr lang="en-US" altLang="en-US" dirty="0" smtClean="0"/>
              <a:t>Assess portfolio optimization under the mean-variance approach </a:t>
            </a:r>
          </a:p>
          <a:p>
            <a:r>
              <a:rPr lang="en-US" altLang="en-US" dirty="0" smtClean="0"/>
              <a:t>- Recognize the differences in risk-return in portfolios across different countries and in a global portfolio</a:t>
            </a:r>
          </a:p>
          <a:p>
            <a:r>
              <a:rPr lang="en-US" altLang="en-US" dirty="0" smtClean="0"/>
              <a:t>- Discuss the assumptions and the implications of risk-return models using traditional and non-traditional assets</a:t>
            </a:r>
          </a:p>
          <a:p>
            <a:r>
              <a:rPr lang="en-US" altLang="en-US" dirty="0" smtClean="0"/>
              <a:t>- Summary and conclusions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A804-C351-414F-9CE9-D1F03FD4A2D9}" type="slidenum">
              <a:rPr lang="pt-BR" smtClean="0"/>
              <a:t>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Jefferson Colombo - UBRI Connect 2019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75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9642-D79E-4101-955C-63DA10F780C4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981" y="117618"/>
            <a:ext cx="3147060" cy="2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129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1FC8B-8470-4E35-995F-4939A8B45D22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5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954F-53A0-4BE5-96FC-0FAE4C19595E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41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F805-2CEC-46DE-8A96-7092E5FEBCA6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981" y="117618"/>
            <a:ext cx="3147060" cy="2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19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D3A-8F83-4FF8-93D8-2B4FF8F0910C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61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608-8004-426A-A791-4908CCFEA0F7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92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95F-64FD-4B2C-AFB9-3AB83B8B97DF}" type="datetime1">
              <a:rPr lang="pt-BR" smtClean="0"/>
              <a:t>26/11/2019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66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9470-C911-4F56-B693-AE302F484505}" type="datetime1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0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C2CB-9C45-49D2-B875-C5ACCD3B5741}" type="datetime1">
              <a:rPr lang="pt-BR" smtClean="0"/>
              <a:t>26/11/2019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981" y="117618"/>
            <a:ext cx="3147060" cy="2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5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BE5F-B919-4003-92F9-99C4C5F13A98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68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D144-6C53-4895-AA4F-3B3BACC835E7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49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83B35-9E1D-4D59-8641-1A4FC2BA5A06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A1F13-F2E9-4903-8D3A-CD3E5ADF5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80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s.repec.org/c/boc/bocode/s457712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npec.org.br/encontro/2019/submissao/files_I/i8-a2719c2b29132625fa99c7f2b5ed47c3.pdf" TargetMode="External"/><Relationship Id="rId5" Type="http://schemas.openxmlformats.org/officeDocument/2006/relationships/hyperlink" Target="https://ideas.repec.org/c/boc/bocode/s458421.html" TargetMode="External"/><Relationship Id="rId4" Type="http://schemas.openxmlformats.org/officeDocument/2006/relationships/hyperlink" Target="https://ideas.repec.org/s/boc/bocode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554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>Are Cryptocurrencies Suitable for Diversification? Cross-Country Evidence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endParaRPr lang="pt-BR" sz="53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85958"/>
            <a:ext cx="9144000" cy="1655762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900" dirty="0" smtClean="0"/>
              <a:t>Presenter: Prof. Jéfferson </a:t>
            </a:r>
            <a:r>
              <a:rPr lang="en-US" sz="2900" dirty="0"/>
              <a:t>A</a:t>
            </a:r>
            <a:r>
              <a:rPr lang="en-US" sz="2900" dirty="0" smtClean="0"/>
              <a:t>. Colombo</a:t>
            </a:r>
            <a:br>
              <a:rPr lang="en-US" sz="2900" dirty="0" smtClean="0"/>
            </a:br>
            <a:r>
              <a:rPr lang="en-US" sz="2900" dirty="0" smtClean="0"/>
              <a:t>Sao Paulo School of Economics, FGV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2019 Brazilian Meeting of Stata Users, December 5</a:t>
            </a:r>
            <a:r>
              <a:rPr lang="en-US" sz="2900" baseline="30000" dirty="0" smtClean="0"/>
              <a:t>th</a:t>
            </a:r>
            <a:r>
              <a:rPr lang="en-US" sz="2900" dirty="0" smtClean="0"/>
              <a:t> 2019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76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r>
              <a:rPr lang="en-US" dirty="0" smtClean="0"/>
              <a:t>Steps until the final sample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Check availability of data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en-US" dirty="0"/>
              <a:t>D</a:t>
            </a:r>
            <a:r>
              <a:rPr lang="en-US" dirty="0" smtClean="0"/>
              <a:t>ropped Israel and South Africa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Option “</a:t>
            </a:r>
            <a:r>
              <a:rPr lang="en-US" dirty="0" err="1" smtClean="0"/>
              <a:t>casewise</a:t>
            </a:r>
            <a:r>
              <a:rPr lang="en-US" dirty="0" smtClean="0"/>
              <a:t>” to keep only non-missing observations for all periods and assets</a:t>
            </a:r>
          </a:p>
          <a:p>
            <a:r>
              <a:rPr lang="en-US" dirty="0" smtClean="0"/>
              <a:t>Portfolio optimization: package </a:t>
            </a:r>
            <a:r>
              <a:rPr lang="en-US" b="1" u="sng" dirty="0" err="1" smtClean="0"/>
              <a:t>mvport</a:t>
            </a:r>
            <a:r>
              <a:rPr lang="en-US" b="1" dirty="0" smtClean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User-written command: </a:t>
            </a:r>
            <a:r>
              <a:rPr lang="en-US" dirty="0" smtClean="0"/>
              <a:t>Alberto </a:t>
            </a:r>
            <a:r>
              <a:rPr lang="en-US" dirty="0" err="1" smtClean="0"/>
              <a:t>Dorantes</a:t>
            </a:r>
            <a:r>
              <a:rPr lang="en-US" dirty="0" smtClean="0"/>
              <a:t> (2013</a:t>
            </a:r>
            <a:r>
              <a:rPr lang="en-US" dirty="0"/>
              <a:t>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i="1" dirty="0" err="1" smtClean="0"/>
              <a:t>ssc</a:t>
            </a:r>
            <a:r>
              <a:rPr lang="en-US" i="1" dirty="0" smtClean="0"/>
              <a:t> install </a:t>
            </a:r>
            <a:r>
              <a:rPr lang="en-US" i="1" dirty="0" err="1" smtClean="0"/>
              <a:t>mvport</a:t>
            </a:r>
            <a:endParaRPr lang="en-US" i="1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i="1" dirty="0" err="1"/>
              <a:t>m</a:t>
            </a:r>
            <a:r>
              <a:rPr lang="en-US" i="1" dirty="0" err="1" smtClean="0"/>
              <a:t>vport</a:t>
            </a:r>
            <a:r>
              <a:rPr lang="en-US" dirty="0" smtClean="0"/>
              <a:t>: Calculates </a:t>
            </a:r>
            <a:r>
              <a:rPr lang="en-US" dirty="0"/>
              <a:t>the Minimum Variance financial portfolio given </a:t>
            </a:r>
            <a:r>
              <a:rPr lang="en-US" dirty="0" smtClean="0"/>
              <a:t>a specific </a:t>
            </a:r>
            <a:r>
              <a:rPr lang="en-US" dirty="0"/>
              <a:t>required rate of return and a set of financial returns.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Stata code for implementation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6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</a:t>
            </a:r>
            <a:endParaRPr lang="en-US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11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296" y="476250"/>
            <a:ext cx="4673390" cy="592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2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Simport</a:t>
            </a:r>
            <a:r>
              <a:rPr lang="en-US" dirty="0"/>
              <a:t>:  Simulates and makes a graph of random portfolios </a:t>
            </a:r>
            <a:r>
              <a:rPr lang="en-US" dirty="0" smtClean="0"/>
              <a:t>with non-negative </a:t>
            </a:r>
            <a:r>
              <a:rPr lang="en-US" dirty="0"/>
              <a:t>weights given a set of stock returns.</a:t>
            </a:r>
          </a:p>
          <a:p>
            <a:endParaRPr lang="en-US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a) Command </a:t>
            </a:r>
            <a:r>
              <a:rPr lang="en-US" b="1" i="1" dirty="0" err="1" smtClean="0"/>
              <a:t>simport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12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28" y="2921527"/>
            <a:ext cx="5867400" cy="6191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3752" y="2921527"/>
            <a:ext cx="4915105" cy="3522816"/>
          </a:xfrm>
          <a:prstGeom prst="rect">
            <a:avLst/>
          </a:prstGeom>
        </p:spPr>
      </p:pic>
      <p:cxnSp>
        <p:nvCxnSpPr>
          <p:cNvPr id="8" name="Conector de seta reta 7"/>
          <p:cNvCxnSpPr/>
          <p:nvPr/>
        </p:nvCxnSpPr>
        <p:spPr>
          <a:xfrm flipV="1">
            <a:off x="5127668" y="3598085"/>
            <a:ext cx="255347" cy="287818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376554" y="3885606"/>
            <a:ext cx="1502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rgbClr val="4472C4"/>
                </a:solidFill>
              </a:rPr>
              <a:t>Sets </a:t>
            </a:r>
            <a:r>
              <a:rPr lang="pt-BR" sz="1400" dirty="0" err="1" smtClean="0">
                <a:solidFill>
                  <a:srgbClr val="4472C4"/>
                </a:solidFill>
              </a:rPr>
              <a:t>the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number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of</a:t>
            </a:r>
            <a:r>
              <a:rPr lang="pt-BR" sz="1400" dirty="0" smtClean="0">
                <a:solidFill>
                  <a:srgbClr val="4472C4"/>
                </a:solidFill>
              </a:rPr>
              <a:t> portfolios</a:t>
            </a:r>
            <a:endParaRPr lang="pt-BR" sz="1400" dirty="0">
              <a:solidFill>
                <a:srgbClr val="4472C4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716486" y="6538912"/>
            <a:ext cx="4082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(2019).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348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99054"/>
            <a:ext cx="10515600" cy="4618718"/>
          </a:xfrm>
        </p:spPr>
        <p:txBody>
          <a:bodyPr>
            <a:normAutofit/>
          </a:bodyPr>
          <a:lstStyle/>
          <a:p>
            <a:r>
              <a:rPr lang="en-US" i="1" u="sng" dirty="0" err="1"/>
              <a:t>cmline</a:t>
            </a:r>
            <a:r>
              <a:rPr lang="en-US" dirty="0"/>
              <a:t> - generates and graph the efficient frontier along with the capital market line when adding a risk-free asset.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Command </a:t>
            </a:r>
            <a:r>
              <a:rPr lang="en-US" b="1" i="1" dirty="0" err="1" smtClean="0"/>
              <a:t>cmline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13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046" y="2945553"/>
            <a:ext cx="4367554" cy="3573454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781" y="2323879"/>
            <a:ext cx="11039475" cy="466725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781" y="3107418"/>
            <a:ext cx="1405467" cy="3614057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4248" y="3094954"/>
            <a:ext cx="1450609" cy="3626521"/>
          </a:xfrm>
          <a:prstGeom prst="rect">
            <a:avLst/>
          </a:prstGeom>
        </p:spPr>
      </p:pic>
      <p:sp>
        <p:nvSpPr>
          <p:cNvPr id="26" name="CaixaDeTexto 25"/>
          <p:cNvSpPr txBox="1"/>
          <p:nvPr/>
        </p:nvSpPr>
        <p:spPr>
          <a:xfrm>
            <a:off x="466820" y="2807054"/>
            <a:ext cx="1277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a) No short </a:t>
            </a:r>
            <a:r>
              <a:rPr lang="pt-BR" sz="1200" b="1" dirty="0" err="1" smtClean="0"/>
              <a:t>sales</a:t>
            </a:r>
            <a:endParaRPr lang="pt-BR" sz="1200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1981728" y="2828312"/>
            <a:ext cx="1515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b) </a:t>
            </a:r>
            <a:r>
              <a:rPr lang="pt-BR" sz="1200" b="1" dirty="0" err="1" smtClean="0"/>
              <a:t>With</a:t>
            </a:r>
            <a:r>
              <a:rPr lang="pt-BR" sz="1200" b="1" dirty="0" smtClean="0"/>
              <a:t> Short Sales</a:t>
            </a:r>
            <a:endParaRPr lang="pt-BR" sz="12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4243046" y="6579465"/>
            <a:ext cx="722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(2019).  </a:t>
            </a:r>
            <a:endParaRPr lang="en-US" sz="1200" dirty="0"/>
          </a:p>
        </p:txBody>
      </p:sp>
      <p:cxnSp>
        <p:nvCxnSpPr>
          <p:cNvPr id="29" name="Conector de seta reta 28"/>
          <p:cNvCxnSpPr/>
          <p:nvPr/>
        </p:nvCxnSpPr>
        <p:spPr>
          <a:xfrm flipV="1">
            <a:off x="3850108" y="2752574"/>
            <a:ext cx="123427" cy="198196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3306242" y="2885095"/>
            <a:ext cx="1502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Risk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free</a:t>
            </a:r>
            <a:r>
              <a:rPr lang="pt-BR" sz="1400" dirty="0" smtClean="0">
                <a:solidFill>
                  <a:srgbClr val="4472C4"/>
                </a:solidFill>
              </a:rPr>
              <a:t> rate</a:t>
            </a:r>
            <a:endParaRPr lang="pt-BR" sz="1400" dirty="0">
              <a:solidFill>
                <a:srgbClr val="4472C4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8364244" y="2588884"/>
            <a:ext cx="123427" cy="198196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7597706" y="2742717"/>
            <a:ext cx="2028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Option</a:t>
            </a:r>
            <a:r>
              <a:rPr lang="pt-BR" sz="1400" dirty="0" smtClean="0">
                <a:solidFill>
                  <a:srgbClr val="4472C4"/>
                </a:solidFill>
              </a:rPr>
              <a:t>: no short </a:t>
            </a:r>
            <a:r>
              <a:rPr lang="pt-BR" sz="1400" dirty="0" err="1" smtClean="0">
                <a:solidFill>
                  <a:srgbClr val="4472C4"/>
                </a:solidFill>
              </a:rPr>
              <a:t>sales</a:t>
            </a:r>
            <a:endParaRPr lang="pt-BR" sz="1400" dirty="0">
              <a:solidFill>
                <a:srgbClr val="4472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3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14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626" y="46037"/>
            <a:ext cx="6116021" cy="649287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0" y="6567586"/>
            <a:ext cx="12333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</a:t>
            </a:r>
            <a:r>
              <a:rPr lang="en-US" sz="1200" dirty="0"/>
              <a:t>) – Table 4 </a:t>
            </a:r>
            <a:r>
              <a:rPr lang="en-US" sz="1200" dirty="0" smtClean="0"/>
              <a:t>- Global </a:t>
            </a:r>
            <a:r>
              <a:rPr lang="en-US" sz="1200" dirty="0"/>
              <a:t>optimal portfolio considering all stock market indices and </a:t>
            </a:r>
            <a:r>
              <a:rPr lang="en-US" sz="1200" dirty="0" err="1" smtClean="0"/>
              <a:t>crytocurrencies</a:t>
            </a:r>
            <a:r>
              <a:rPr lang="en-US" sz="1200" dirty="0" smtClean="0"/>
              <a:t>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814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5656385" cy="4618718"/>
          </a:xfrm>
        </p:spPr>
        <p:txBody>
          <a:bodyPr>
            <a:normAutofit/>
          </a:bodyPr>
          <a:lstStyle/>
          <a:p>
            <a:r>
              <a:rPr lang="en-US" i="1" u="sng" dirty="0" err="1"/>
              <a:t>cmline</a:t>
            </a:r>
            <a:r>
              <a:rPr lang="en-US" dirty="0"/>
              <a:t> </a:t>
            </a:r>
            <a:r>
              <a:rPr lang="en-US" dirty="0" smtClean="0"/>
              <a:t>stores </a:t>
            </a:r>
            <a:r>
              <a:rPr lang="en-US" dirty="0"/>
              <a:t>the weights for both the weights of the </a:t>
            </a:r>
            <a:r>
              <a:rPr lang="en-US" b="1" dirty="0"/>
              <a:t>optimal portfolio </a:t>
            </a:r>
            <a:r>
              <a:rPr lang="en-US" dirty="0"/>
              <a:t>(tangent portfolio) and the </a:t>
            </a:r>
            <a:r>
              <a:rPr lang="en-US" b="1" dirty="0"/>
              <a:t>global minimum variance </a:t>
            </a:r>
            <a:r>
              <a:rPr lang="en-US" b="1" dirty="0" smtClean="0"/>
              <a:t>portfolio </a:t>
            </a:r>
            <a:r>
              <a:rPr lang="en-US" dirty="0"/>
              <a:t>(</a:t>
            </a:r>
            <a:r>
              <a:rPr lang="en-US" dirty="0" smtClean="0"/>
              <a:t>GMVP).</a:t>
            </a:r>
            <a:endParaRPr lang="en-US" dirty="0" smtClean="0"/>
          </a:p>
          <a:p>
            <a:r>
              <a:rPr lang="en-US" dirty="0" smtClean="0"/>
              <a:t>Other stored results: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Return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SD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Sharpe </a:t>
            </a:r>
            <a:r>
              <a:rPr lang="en-US" dirty="0" smtClean="0"/>
              <a:t>ratio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Betas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Command </a:t>
            </a:r>
            <a:r>
              <a:rPr lang="en-US" b="1" i="1" dirty="0" err="1" smtClean="0"/>
              <a:t>cmline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15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2992" y="681718"/>
            <a:ext cx="4200525" cy="5762625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7870370" y="3222171"/>
            <a:ext cx="2471059" cy="206829"/>
          </a:xfrm>
          <a:prstGeom prst="rect">
            <a:avLst/>
          </a:prstGeom>
          <a:noFill/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870370" y="5301342"/>
            <a:ext cx="2471059" cy="206829"/>
          </a:xfrm>
          <a:prstGeom prst="rect">
            <a:avLst/>
          </a:prstGeom>
          <a:noFill/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8"/>
          <p:cNvSpPr/>
          <p:nvPr/>
        </p:nvSpPr>
        <p:spPr>
          <a:xfrm>
            <a:off x="10504714" y="2007281"/>
            <a:ext cx="1566181" cy="1305604"/>
          </a:xfrm>
          <a:prstGeom prst="wedgeRectCallout">
            <a:avLst>
              <a:gd name="adj1" fmla="val -66639"/>
              <a:gd name="adj2" fmla="val 36653"/>
            </a:avLst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>
                <a:solidFill>
                  <a:schemeClr val="tx1"/>
                </a:solidFill>
              </a:rPr>
              <a:t>Optimal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weights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of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the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smtClean="0">
                <a:solidFill>
                  <a:schemeClr val="tx1"/>
                </a:solidFill>
              </a:rPr>
              <a:t>GMVP </a:t>
            </a:r>
            <a:r>
              <a:rPr lang="pt-BR" sz="1200" dirty="0">
                <a:solidFill>
                  <a:schemeClr val="tx1"/>
                </a:solidFill>
              </a:rPr>
              <a:t>portfolio</a:t>
            </a:r>
          </a:p>
        </p:txBody>
      </p:sp>
      <p:sp>
        <p:nvSpPr>
          <p:cNvPr id="16" name="Texto explicativo retangular 15"/>
          <p:cNvSpPr/>
          <p:nvPr/>
        </p:nvSpPr>
        <p:spPr>
          <a:xfrm>
            <a:off x="10504714" y="4091441"/>
            <a:ext cx="1566181" cy="1305604"/>
          </a:xfrm>
          <a:prstGeom prst="wedgeRectCallout">
            <a:avLst>
              <a:gd name="adj1" fmla="val -66639"/>
              <a:gd name="adj2" fmla="val 36653"/>
            </a:avLst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Optimal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weights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of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the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tangent</a:t>
            </a:r>
            <a:r>
              <a:rPr lang="pt-BR" sz="1200" dirty="0">
                <a:solidFill>
                  <a:schemeClr val="tx1"/>
                </a:solidFill>
              </a:rPr>
              <a:t> portfolio</a:t>
            </a:r>
          </a:p>
          <a:p>
            <a:pPr algn="ctr"/>
            <a:endParaRPr lang="pt-B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4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9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Command </a:t>
            </a:r>
            <a:r>
              <a:rPr lang="en-US" b="1" i="1" dirty="0" err="1" smtClean="0"/>
              <a:t>cmline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16</a:t>
            </a:fld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0" y="6567586"/>
            <a:ext cx="12333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</a:t>
            </a:r>
            <a:r>
              <a:rPr lang="en-US" sz="1200" dirty="0"/>
              <a:t>) – Table </a:t>
            </a:r>
            <a:r>
              <a:rPr lang="en-US" sz="1200" dirty="0" smtClean="0"/>
              <a:t>3 </a:t>
            </a:r>
            <a:r>
              <a:rPr lang="en-US" sz="1200" dirty="0"/>
              <a:t>-  Optimal weights for the tangent and the global minimum variance portfolios, by country.  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698" y="1251856"/>
            <a:ext cx="9138461" cy="534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r>
              <a:rPr lang="en-US" dirty="0" smtClean="0"/>
              <a:t>Rolling window optimizations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Time-varying risk-free rates (U.S. 10y Treasury Bonds)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Global portfolios (stock market indexes + cryptocurrencies)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52 </a:t>
            </a:r>
            <a:r>
              <a:rPr lang="en-US" dirty="0" smtClean="0"/>
              <a:t>weeks rolling windows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Period-by-period optimization using the </a:t>
            </a:r>
            <a:r>
              <a:rPr lang="en-US" i="1" dirty="0" err="1" smtClean="0"/>
              <a:t>cmline</a:t>
            </a:r>
            <a:r>
              <a:rPr lang="en-US" i="1" dirty="0" smtClean="0"/>
              <a:t> </a:t>
            </a:r>
            <a:r>
              <a:rPr lang="en-US" dirty="0" err="1" smtClean="0"/>
              <a:t>comand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 question: Are the optimal weights stable over time?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17</a:t>
            </a:fld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0" y="6567586"/>
            <a:ext cx="12333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</a:t>
            </a:r>
            <a:r>
              <a:rPr lang="en-US" sz="1200" dirty="0"/>
              <a:t>) – Table 4 </a:t>
            </a:r>
            <a:r>
              <a:rPr lang="en-US" sz="1200" dirty="0" smtClean="0"/>
              <a:t>- Global </a:t>
            </a:r>
            <a:r>
              <a:rPr lang="en-US" sz="1200" dirty="0"/>
              <a:t>optimal portfolio considering all stock market indices and </a:t>
            </a:r>
            <a:r>
              <a:rPr lang="en-US" sz="1200" dirty="0" err="1" smtClean="0"/>
              <a:t>crytocurrencies</a:t>
            </a:r>
            <a:r>
              <a:rPr lang="en-US" sz="1200" dirty="0" smtClean="0"/>
              <a:t>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85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 question: Are the optimal weights stable over time?</a:t>
            </a:r>
            <a:endParaRPr lang="en-US" b="1" i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18</a:t>
            </a:fld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0" y="6567586"/>
            <a:ext cx="12333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</a:t>
            </a:r>
            <a:r>
              <a:rPr lang="en-US" sz="1200" dirty="0"/>
              <a:t>) – </a:t>
            </a:r>
            <a:r>
              <a:rPr lang="en-US" sz="1200" dirty="0" smtClean="0"/>
              <a:t>Figure 3.  </a:t>
            </a:r>
            <a:endParaRPr lang="en-US" sz="1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53" y="1849115"/>
            <a:ext cx="8458147" cy="456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Further commands for portfolio analysis in the MVPORT package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u="sng" dirty="0" err="1" smtClean="0"/>
              <a:t>backtest</a:t>
            </a:r>
            <a:r>
              <a:rPr lang="en-US" dirty="0" smtClean="0"/>
              <a:t> </a:t>
            </a:r>
            <a:r>
              <a:rPr lang="en-US" dirty="0"/>
              <a:t>- performs a </a:t>
            </a:r>
            <a:r>
              <a:rPr lang="en-US" dirty="0" err="1"/>
              <a:t>backtest</a:t>
            </a:r>
            <a:r>
              <a:rPr lang="en-US" dirty="0"/>
              <a:t> of a financial portfolio. It calculates the holding period return of a specific </a:t>
            </a:r>
            <a:r>
              <a:rPr lang="en-US" dirty="0" smtClean="0"/>
              <a:t>portfolio</a:t>
            </a:r>
          </a:p>
          <a:p>
            <a:pPr algn="just"/>
            <a:r>
              <a:rPr lang="en-US" i="1" u="sng" dirty="0" err="1" smtClean="0"/>
              <a:t>cbacktest</a:t>
            </a:r>
            <a:r>
              <a:rPr lang="en-US" dirty="0" smtClean="0"/>
              <a:t> </a:t>
            </a:r>
            <a:r>
              <a:rPr lang="en-US" dirty="0"/>
              <a:t>– performs a cumulative </a:t>
            </a:r>
            <a:r>
              <a:rPr lang="en-US" dirty="0" err="1"/>
              <a:t>backtest</a:t>
            </a:r>
            <a:r>
              <a:rPr lang="en-US" dirty="0"/>
              <a:t> of a financial portfolio. </a:t>
            </a:r>
            <a:endParaRPr lang="en-US" dirty="0" smtClean="0"/>
          </a:p>
          <a:p>
            <a:pPr algn="just"/>
            <a:r>
              <a:rPr lang="en-US" i="1" u="sng" dirty="0" err="1" smtClean="0"/>
              <a:t>gmvport</a:t>
            </a:r>
            <a:r>
              <a:rPr lang="en-US" dirty="0" smtClean="0"/>
              <a:t> </a:t>
            </a:r>
            <a:r>
              <a:rPr lang="en-US" dirty="0"/>
              <a:t>- calculates the global minimum variance portfolio of a set of continuously compounded returns following Portfolio Theory.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9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Motivation and objectives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en-US" dirty="0" smtClean="0"/>
              <a:t>The Modern Portfolio Theory (mean-variance approach) in a nutshell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en-US" dirty="0" smtClean="0"/>
              <a:t>Stata commands to implement the core analyses of the paper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Final considerations</a:t>
            </a:r>
          </a:p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considerations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MVPORT: user-written Stata package for portfolio optimization</a:t>
            </a:r>
          </a:p>
          <a:p>
            <a:pPr algn="just"/>
            <a:r>
              <a:rPr lang="en-US" dirty="0" smtClean="0"/>
              <a:t>MVPORT + GETSYMBOLS: flexible way to download and analyze data for several asset classes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dirty="0" smtClean="0"/>
              <a:t>Stock market indexes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dirty="0" smtClean="0"/>
              <a:t>Cryptocurrencies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dirty="0" smtClean="0"/>
              <a:t>Stocks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dirty="0" smtClean="0"/>
              <a:t>Bonds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dirty="0" smtClean="0"/>
              <a:t>Commodities, etc.</a:t>
            </a:r>
          </a:p>
          <a:p>
            <a:pPr algn="just"/>
            <a:r>
              <a:rPr lang="en-US" dirty="0" smtClean="0"/>
              <a:t>Makes portfolio optimization and </a:t>
            </a:r>
            <a:r>
              <a:rPr lang="en-US" dirty="0" smtClean="0"/>
              <a:t>analyses </a:t>
            </a:r>
            <a:r>
              <a:rPr lang="en-US" dirty="0" smtClean="0"/>
              <a:t>using Stata pretty easy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63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5280" y="154130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>Thank you!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endParaRPr lang="pt-BR" sz="53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85958"/>
            <a:ext cx="9144000" cy="180308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9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b="1" dirty="0" smtClean="0"/>
              <a:t>Jefferson </a:t>
            </a:r>
            <a:r>
              <a:rPr lang="en-US" sz="3800" b="1" dirty="0"/>
              <a:t>A</a:t>
            </a:r>
            <a:r>
              <a:rPr lang="en-US" sz="3800" b="1" dirty="0" smtClean="0"/>
              <a:t>. Colombo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 smtClean="0"/>
              <a:t>Assistant Professor of Finance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 smtClean="0"/>
              <a:t>Sao Paulo School of Economics</a:t>
            </a:r>
            <a:br>
              <a:rPr lang="en-US" sz="3800" dirty="0" smtClean="0"/>
            </a:br>
            <a:r>
              <a:rPr lang="en-US" sz="3800" u="sng" dirty="0" smtClean="0">
                <a:solidFill>
                  <a:schemeClr val="accent1">
                    <a:lumMod val="75000"/>
                  </a:schemeClr>
                </a:solidFill>
              </a:rPr>
              <a:t>jefferson.colombo@fgv.br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33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Alberto </a:t>
            </a:r>
            <a:r>
              <a:rPr lang="en-US" dirty="0" err="1"/>
              <a:t>Dorantes</a:t>
            </a:r>
            <a:r>
              <a:rPr lang="en-US" dirty="0"/>
              <a:t>, 2013. "</a:t>
            </a:r>
            <a:r>
              <a:rPr lang="en-US" b="1" dirty="0">
                <a:hlinkClick r:id="rId3"/>
              </a:rPr>
              <a:t>MVPORT: Stata module for Collection, Optimization and </a:t>
            </a:r>
            <a:r>
              <a:rPr lang="en-US" b="1" dirty="0" err="1">
                <a:hlinkClick r:id="rId3"/>
              </a:rPr>
              <a:t>Backtest</a:t>
            </a:r>
            <a:r>
              <a:rPr lang="en-US" b="1" dirty="0">
                <a:hlinkClick r:id="rId3"/>
              </a:rPr>
              <a:t> of Financial Portfolios</a:t>
            </a:r>
            <a:r>
              <a:rPr lang="en-US" dirty="0"/>
              <a:t>," </a:t>
            </a:r>
            <a:r>
              <a:rPr lang="en-US" dirty="0">
                <a:hlinkClick r:id="rId4"/>
              </a:rPr>
              <a:t>Statistical Software Components</a:t>
            </a:r>
            <a:r>
              <a:rPr lang="en-US" dirty="0"/>
              <a:t> S457712, Boston College Department of Economics, revised 02 Sep 2016</a:t>
            </a:r>
            <a:r>
              <a:rPr lang="en-US" dirty="0" smtClean="0"/>
              <a:t>.</a:t>
            </a:r>
          </a:p>
          <a:p>
            <a:r>
              <a:rPr lang="en-US" dirty="0"/>
              <a:t>Alberto </a:t>
            </a:r>
            <a:r>
              <a:rPr lang="en-US" dirty="0" err="1"/>
              <a:t>Dorantes</a:t>
            </a:r>
            <a:r>
              <a:rPr lang="en-US" dirty="0"/>
              <a:t>, 2017. "</a:t>
            </a:r>
            <a:r>
              <a:rPr lang="en-US" b="1" dirty="0">
                <a:hlinkClick r:id="rId5"/>
              </a:rPr>
              <a:t>GETSYMBOLS: Stata module to collect and integrate one or more series from Quandl.com, Google Finance, Yahoo Finance, and Alpha Vantage</a:t>
            </a:r>
            <a:r>
              <a:rPr lang="en-US" dirty="0"/>
              <a:t>," </a:t>
            </a:r>
            <a:r>
              <a:rPr lang="en-US" dirty="0">
                <a:hlinkClick r:id="rId4"/>
              </a:rPr>
              <a:t>Statistical Software Components</a:t>
            </a:r>
            <a:r>
              <a:rPr lang="en-US" dirty="0"/>
              <a:t> S458421, Boston College Department of Economics.</a:t>
            </a:r>
          </a:p>
          <a:p>
            <a:r>
              <a:rPr lang="en-US" altLang="en-US" dirty="0" smtClean="0"/>
              <a:t>Colombo, J. A.; Cruz, F. I. L.; Cortes, R. X.; </a:t>
            </a:r>
            <a:r>
              <a:rPr lang="en-US" altLang="en-US" dirty="0" err="1" smtClean="0"/>
              <a:t>Paese</a:t>
            </a:r>
            <a:r>
              <a:rPr lang="en-US" altLang="en-US" dirty="0" smtClean="0"/>
              <a:t>, L. H. Z. </a:t>
            </a:r>
            <a:r>
              <a:rPr lang="en-US" altLang="en-US" b="1" dirty="0" smtClean="0"/>
              <a:t>Are Cryptocurrencies Suitable for Portfolio Diversification? Cross-Country Evidence.</a:t>
            </a:r>
            <a:r>
              <a:rPr lang="en-US" altLang="en-US" dirty="0" smtClean="0"/>
              <a:t> Working paper. In: 47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Brazilian National Meeting of Economics (ANPEC). Available at</a:t>
            </a:r>
            <a:r>
              <a:rPr lang="en-US" altLang="en-US" dirty="0"/>
              <a:t>: &lt;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www.anpec.org.br/encontro/2019/submissao/files_I/i8-a2719c2b29132625fa99c7f2b5ed47c3.pdf</a:t>
            </a:r>
            <a:r>
              <a:rPr lang="en-US" altLang="en-US" dirty="0" smtClean="0"/>
              <a:t>&gt;. Retrieved November 23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, 2019.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– Why does it matter?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Cryptocurrencies became a major topic for individuals, researchers, and regulators in the last years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Medium of exchange?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S</a:t>
            </a:r>
            <a:r>
              <a:rPr lang="en-US" altLang="en-US" dirty="0" smtClean="0"/>
              <a:t>tore of value?</a:t>
            </a:r>
          </a:p>
          <a:p>
            <a:r>
              <a:rPr lang="en-US" altLang="en-US" dirty="0" smtClean="0"/>
              <a:t>Practical questions our project seeks to provide evidence for</a:t>
            </a:r>
            <a:r>
              <a:rPr lang="en-US" altLang="en-US" i="1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H</a:t>
            </a:r>
            <a:r>
              <a:rPr lang="en-US" altLang="en-US" dirty="0" smtClean="0"/>
              <a:t>ow much should one investor hold (if so) of his/her portfolio in cryptocurrencies??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If so, </a:t>
            </a:r>
            <a:r>
              <a:rPr lang="en-US" altLang="en-US" dirty="0" smtClean="0"/>
              <a:t>is </a:t>
            </a:r>
            <a:r>
              <a:rPr lang="en-US" altLang="en-US" dirty="0" smtClean="0"/>
              <a:t>it worth diversifying </a:t>
            </a:r>
            <a:r>
              <a:rPr lang="en-US" altLang="en-US" i="1" dirty="0" smtClean="0"/>
              <a:t>across</a:t>
            </a:r>
            <a:r>
              <a:rPr lang="en-US" altLang="en-US" dirty="0" smtClean="0"/>
              <a:t> cryptocurrencies?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Are the optimal weights of cryptocurrencies stable over time?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6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Modern Portfolio Theory in a nutshell (1)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 smtClean="0"/>
                  <a:t>Core assumption: investors maximize risk-adjusted returns.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 smtClean="0"/>
                  <a:t>Key variables: expected return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en-US" dirty="0" smtClean="0"/>
                  <a:t>) and standard deviation of returns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𝑆𝐷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en-US" dirty="0" smtClean="0"/>
                  <a:t>).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 smtClean="0"/>
                  <a:t>Higher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altLang="en-US" dirty="0" smtClean="0"/>
                  <a:t>is good.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/>
                  <a:t>H</a:t>
                </a:r>
                <a:r>
                  <a:rPr lang="en-US" altLang="en-US" dirty="0" smtClean="0"/>
                  <a:t>igher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𝑆𝐷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altLang="en-US" dirty="0" smtClean="0"/>
                  <a:t>is bad.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 smtClean="0"/>
                  <a:t>Assumption: no other factors affect utility (e.g., social impacts, environmental-friendly assets, etc.)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2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Modern Portfolio Theory in a nutshell (2)</a:t>
            </a:r>
            <a:endParaRPr lang="en-US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85457" y="6029554"/>
            <a:ext cx="669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Colombo, Cruz, Cortes, and </a:t>
            </a:r>
            <a:r>
              <a:rPr lang="en-US" sz="1400" dirty="0" err="1" smtClean="0"/>
              <a:t>Paese</a:t>
            </a:r>
            <a:r>
              <a:rPr lang="en-US" sz="1400" dirty="0" smtClean="0"/>
              <a:t> (2019).  </a:t>
            </a:r>
            <a:endParaRPr lang="en-US" sz="1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780" y="2447187"/>
            <a:ext cx="4915105" cy="35228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1959428" y="1520015"/>
                <a:ext cx="9699172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Figure: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𝑆𝐷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 smtClean="0"/>
                  <a:t>in 10,000 random allocations of XRP, BTC, ETH and LTC (weekly returns).</a:t>
                </a:r>
                <a:endParaRPr lang="en-US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28" y="1520015"/>
                <a:ext cx="9699172" cy="390748"/>
              </a:xfrm>
              <a:prstGeom prst="rect">
                <a:avLst/>
              </a:prstGeom>
              <a:blipFill rotWithShape="0">
                <a:blip r:embed="rId5"/>
                <a:stretch>
                  <a:fillRect l="-503" t="-6250" b="-2031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de seta reta 5"/>
          <p:cNvCxnSpPr/>
          <p:nvPr/>
        </p:nvCxnSpPr>
        <p:spPr>
          <a:xfrm flipV="1">
            <a:off x="5246913" y="1970314"/>
            <a:ext cx="0" cy="5450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248046" y="2136481"/>
            <a:ext cx="1687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Higher Utility</a:t>
            </a:r>
            <a:endParaRPr lang="en-US" sz="1200" dirty="0"/>
          </a:p>
        </p:txBody>
      </p:sp>
      <p:cxnSp>
        <p:nvCxnSpPr>
          <p:cNvPr id="15" name="Conector de seta reta 14"/>
          <p:cNvCxnSpPr/>
          <p:nvPr/>
        </p:nvCxnSpPr>
        <p:spPr>
          <a:xfrm flipH="1" flipV="1">
            <a:off x="4615543" y="2514600"/>
            <a:ext cx="631370" cy="7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8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Modern Portfolio Theory in a nutshell (3)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1871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altLang="en-US" dirty="0" smtClean="0"/>
                  <a:t>Thinking of a portfolio (a combination of </a:t>
                </a:r>
                <a14:m>
                  <m:oMath xmlns:m="http://schemas.openxmlformats.org/officeDocument/2006/math">
                    <m:r>
                      <a:rPr lang="pt-BR" alt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dirty="0" smtClean="0"/>
                  <a:t> assets): </a:t>
                </a:r>
              </a:p>
              <a:p>
                <a:endParaRPr lang="en-US" alt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…+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altLang="en-US" dirty="0" smtClean="0"/>
              </a:p>
              <a:p>
                <a:pPr marL="0" indent="0">
                  <a:buNone/>
                </a:pPr>
                <a:endParaRPr lang="en-US" alt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pt-BR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altLang="en-US" dirty="0" smtClean="0"/>
              </a:p>
              <a:p>
                <a:endParaRPr lang="en-US" altLang="en-US" dirty="0"/>
              </a:p>
              <a:p>
                <a:r>
                  <a:rPr lang="en-US" alt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en-US" dirty="0" smtClean="0"/>
                  <a:t> = weights in the portfolio;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en-US" dirty="0" smtClean="0"/>
                  <a:t> = SD;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altLang="en-US" dirty="0" smtClean="0"/>
                  <a:t> = correlation of returns.</a:t>
                </a:r>
              </a:p>
              <a:p>
                <a:r>
                  <a:rPr lang="en-US" altLang="en-US" dirty="0" smtClean="0"/>
                  <a:t>Intuition: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 smtClean="0"/>
                  <a:t>The expected return of a portfolio is simply a linear combination of the expected returns of its assets;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altLang="en-US" dirty="0" smtClean="0"/>
                  <a:t>The risk of a portfolio </a:t>
                </a:r>
                <a:r>
                  <a:rPr lang="en-US" altLang="en-US" u="sng" dirty="0" smtClean="0"/>
                  <a:t>is not</a:t>
                </a:r>
                <a:r>
                  <a:rPr lang="en-US" altLang="en-US" dirty="0" smtClean="0"/>
                  <a:t> a linear combination of the risk of its assets – it is smaller if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altLang="en-US" dirty="0" smtClean="0"/>
                  <a:t> is lower than the unity.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altLang="en-US" dirty="0" smtClean="0"/>
              </a:p>
              <a:p>
                <a:endParaRPr lang="en-US" alt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18718"/>
              </a:xfrm>
              <a:blipFill rotWithShape="0">
                <a:blip r:embed="rId3"/>
                <a:stretch>
                  <a:fillRect l="-812" t="-3034" b="-13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ângulo 4"/>
          <p:cNvSpPr/>
          <p:nvPr/>
        </p:nvSpPr>
        <p:spPr>
          <a:xfrm>
            <a:off x="8178800" y="3545840"/>
            <a:ext cx="436880" cy="436880"/>
          </a:xfrm>
          <a:prstGeom prst="rect">
            <a:avLst/>
          </a:prstGeom>
          <a:noFill/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2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Modern Portfolio Theory in a nutshell (4)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1871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altLang="en-US" dirty="0" smtClean="0"/>
                  <a:t>Specifically, we solve the following optimization problem, considering both traditional and non-traditional assets (cryptocurrencies):</a:t>
                </a:r>
              </a:p>
              <a:p>
                <a:endParaRPr lang="en-US" alt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𝑀𝑎𝑥</m:t>
                      </m:r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𝑆h𝑎𝑟𝑝𝑒</m:t>
                      </m:r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𝑅𝑎𝑡𝑖𝑜</m:t>
                      </m:r>
                      <m:r>
                        <a:rPr lang="pt-BR" alt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  <m:r>
                            <a:rPr lang="pt-BR" alt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dirty="0" smtClean="0"/>
              </a:p>
              <a:p>
                <a:pPr marL="0" indent="0">
                  <a:buNone/>
                </a:pPr>
                <a:endParaRPr lang="en-US" alt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altLang="en-US" dirty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pt-BR" altLang="en-US" b="0" i="0" dirty="0" smtClean="0">
                          <a:latin typeface="Cambria Math" panose="02040503050406030204" pitchFamily="18" charset="0"/>
                        </a:rPr>
                        <m:t>ubject</m:t>
                      </m:r>
                      <m:r>
                        <a:rPr lang="pt-BR" alt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altLang="en-US" b="0" i="0" dirty="0" smtClean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pt-BR" alt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pt-BR" alt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alt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en-US" b="0" i="1" dirty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altLang="en-US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alt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en-US" b="0" i="1" dirty="0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altLang="en-US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altLang="en-US" b="0" i="1" dirty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altLang="en-US" dirty="0" smtClean="0"/>
              </a:p>
              <a:p>
                <a:endParaRPr lang="en-US" altLang="en-US" dirty="0"/>
              </a:p>
              <a:p>
                <a:r>
                  <a:rPr lang="en-US" alt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alt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altLang="en-US" dirty="0" smtClean="0"/>
                  <a:t>= risk free rate (e.g., U.S. Treasury Bills).</a:t>
                </a:r>
              </a:p>
              <a:p>
                <a:r>
                  <a:rPr lang="en-US" altLang="en-US" dirty="0" smtClean="0"/>
                  <a:t>The optimal weights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alt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altLang="en-US" b="0" i="1" dirty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pt-BR" alt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acc>
                  </m:oMath>
                </a14:m>
                <a:r>
                  <a:rPr lang="en-US" altLang="en-US" dirty="0" smtClean="0"/>
                  <a:t>) are used to build the optimal or tangency portfolio in a given point of time.</a:t>
                </a:r>
              </a:p>
              <a:p>
                <a:endParaRPr lang="en-US" alt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18718"/>
              </a:xfrm>
              <a:blipFill rotWithShape="0">
                <a:blip r:embed="rId3"/>
                <a:stretch>
                  <a:fillRect l="-812" t="-3034" r="-116" b="-66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2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58" y="1608025"/>
            <a:ext cx="10914781" cy="4965926"/>
          </a:xfrm>
          <a:prstGeom prst="rect">
            <a:avLst/>
          </a:prstGeom>
        </p:spPr>
      </p:pic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Correlation matrix: potential diversification benefits</a:t>
            </a:r>
            <a:endParaRPr lang="en-US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8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502228" y="5779122"/>
            <a:ext cx="8164286" cy="698558"/>
          </a:xfrm>
          <a:prstGeom prst="rect">
            <a:avLst/>
          </a:prstGeom>
          <a:solidFill>
            <a:srgbClr val="FF0000">
              <a:alpha val="9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riângulo retângulo 6"/>
          <p:cNvSpPr/>
          <p:nvPr/>
        </p:nvSpPr>
        <p:spPr>
          <a:xfrm>
            <a:off x="1502228" y="2055813"/>
            <a:ext cx="8251371" cy="3722374"/>
          </a:xfrm>
          <a:prstGeom prst="rtTriangle">
            <a:avLst/>
          </a:prstGeom>
          <a:solidFill>
            <a:srgbClr val="4472C4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riângulo retângulo 11"/>
          <p:cNvSpPr/>
          <p:nvPr/>
        </p:nvSpPr>
        <p:spPr>
          <a:xfrm>
            <a:off x="9666514" y="5727582"/>
            <a:ext cx="1785257" cy="761492"/>
          </a:xfrm>
          <a:prstGeom prst="rtTriangle">
            <a:avLst/>
          </a:prstGeom>
          <a:solidFill>
            <a:srgbClr val="4472C4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o explicativo retangular 12"/>
          <p:cNvSpPr/>
          <p:nvPr/>
        </p:nvSpPr>
        <p:spPr>
          <a:xfrm>
            <a:off x="5366657" y="2428833"/>
            <a:ext cx="1687286" cy="1305604"/>
          </a:xfrm>
          <a:prstGeom prst="wedgeRectCallout">
            <a:avLst>
              <a:gd name="adj1" fmla="val -66639"/>
              <a:gd name="adj2" fmla="val 36653"/>
            </a:avLst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Stock Market Indexes</a:t>
            </a:r>
          </a:p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Avg</a:t>
            </a:r>
            <a:r>
              <a:rPr lang="pt-BR" sz="1200" dirty="0" smtClean="0">
                <a:solidFill>
                  <a:schemeClr val="tx1"/>
                </a:solidFill>
              </a:rPr>
              <a:t>. = </a:t>
            </a:r>
            <a:r>
              <a:rPr lang="pt-BR" sz="1400" b="1" dirty="0" smtClean="0">
                <a:solidFill>
                  <a:schemeClr val="tx1"/>
                </a:solidFill>
              </a:rPr>
              <a:t>0.49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4" name="Texto explicativo retangular 13"/>
          <p:cNvSpPr/>
          <p:nvPr/>
        </p:nvSpPr>
        <p:spPr>
          <a:xfrm>
            <a:off x="10362916" y="4712484"/>
            <a:ext cx="1687286" cy="1305604"/>
          </a:xfrm>
          <a:prstGeom prst="wedgeRectCallout">
            <a:avLst>
              <a:gd name="adj1" fmla="val -66639"/>
              <a:gd name="adj2" fmla="val 36653"/>
            </a:avLst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>
                <a:solidFill>
                  <a:schemeClr val="tx1"/>
                </a:solidFill>
              </a:rPr>
              <a:t>Cryptocurrencies</a:t>
            </a:r>
            <a:endParaRPr lang="pt-BR" sz="1200" dirty="0">
              <a:solidFill>
                <a:schemeClr val="tx1"/>
              </a:solidFill>
            </a:endParaRPr>
          </a:p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Avg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400" dirty="0" smtClean="0">
                <a:solidFill>
                  <a:schemeClr val="tx1"/>
                </a:solidFill>
              </a:rPr>
              <a:t>=</a:t>
            </a:r>
            <a:r>
              <a:rPr lang="pt-BR" sz="1400" b="1" dirty="0" smtClean="0">
                <a:solidFill>
                  <a:schemeClr val="tx1"/>
                </a:solidFill>
              </a:rPr>
              <a:t> 0.50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5" name="Texto explicativo retangular 14"/>
          <p:cNvSpPr/>
          <p:nvPr/>
        </p:nvSpPr>
        <p:spPr>
          <a:xfrm>
            <a:off x="8414514" y="3541119"/>
            <a:ext cx="1687286" cy="1305604"/>
          </a:xfrm>
          <a:prstGeom prst="wedgeRectCallout">
            <a:avLst>
              <a:gd name="adj1" fmla="val -76961"/>
              <a:gd name="adj2" fmla="val 11836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Stock Market Indexes </a:t>
            </a:r>
            <a:r>
              <a:rPr lang="pt-BR" sz="1200" i="1" dirty="0" err="1" smtClean="0">
                <a:solidFill>
                  <a:schemeClr val="tx1"/>
                </a:solidFill>
              </a:rPr>
              <a:t>and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</a:rPr>
              <a:t>Cryptocurrencies</a:t>
            </a:r>
            <a:endParaRPr lang="pt-BR" sz="1200" dirty="0">
              <a:solidFill>
                <a:schemeClr val="tx1"/>
              </a:solidFill>
            </a:endParaRPr>
          </a:p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Avg</a:t>
            </a:r>
            <a:r>
              <a:rPr lang="pt-BR" sz="1200" dirty="0" smtClean="0">
                <a:solidFill>
                  <a:schemeClr val="tx1"/>
                </a:solidFill>
              </a:rPr>
              <a:t>. = </a:t>
            </a:r>
            <a:r>
              <a:rPr lang="pt-BR" sz="1400" b="1" dirty="0" smtClean="0">
                <a:solidFill>
                  <a:schemeClr val="tx1"/>
                </a:solidFill>
              </a:rPr>
              <a:t>0.11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0" y="6567586"/>
            <a:ext cx="12333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Colombo, Cruz, Cortes, and </a:t>
            </a:r>
            <a:r>
              <a:rPr lang="en-US" sz="1200" dirty="0" err="1" smtClean="0"/>
              <a:t>Paese</a:t>
            </a:r>
            <a:r>
              <a:rPr lang="en-US" sz="1200" dirty="0" smtClean="0"/>
              <a:t> (2019).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9938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xit" presetSubtype="21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7" grpId="0" animBg="1"/>
      <p:bldP spid="7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Command: </a:t>
            </a:r>
            <a:r>
              <a:rPr lang="en-US" altLang="en-US" i="1" u="sng" dirty="0" err="1" smtClean="0"/>
              <a:t>getsymbols</a:t>
            </a:r>
            <a:r>
              <a:rPr lang="en-US" altLang="en-US" i="1" dirty="0" smtClean="0"/>
              <a:t> – </a:t>
            </a:r>
            <a:r>
              <a:rPr lang="en-US" altLang="en-US" dirty="0" smtClean="0"/>
              <a:t>collects </a:t>
            </a:r>
            <a:r>
              <a:rPr lang="en-US" altLang="en-US" dirty="0"/>
              <a:t>and integrates one or more </a:t>
            </a:r>
            <a:r>
              <a:rPr lang="en-US" altLang="en-US" dirty="0" smtClean="0"/>
              <a:t>time series from Quandl.com</a:t>
            </a:r>
            <a:r>
              <a:rPr lang="en-US" altLang="en-US" dirty="0"/>
              <a:t>, Google Finance, Yahoo Finance, and Alpha Vantage</a:t>
            </a:r>
            <a:r>
              <a:rPr lang="en-US" altLang="en-US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User written package: </a:t>
            </a:r>
            <a:r>
              <a:rPr lang="en-US" dirty="0"/>
              <a:t>Alberto </a:t>
            </a:r>
            <a:r>
              <a:rPr lang="en-US" dirty="0" err="1" smtClean="0"/>
              <a:t>Dorantes</a:t>
            </a:r>
            <a:r>
              <a:rPr lang="en-US" dirty="0" smtClean="0"/>
              <a:t> (2017).</a:t>
            </a:r>
            <a:endParaRPr lang="en-US" altLang="en-US" dirty="0" smtClean="0"/>
          </a:p>
          <a:p>
            <a:r>
              <a:rPr lang="pt-BR" altLang="en-US" dirty="0" err="1"/>
              <a:t>Source</a:t>
            </a:r>
            <a:r>
              <a:rPr lang="pt-BR" altLang="en-US" dirty="0"/>
              <a:t> </a:t>
            </a:r>
            <a:r>
              <a:rPr lang="pt-BR" altLang="en-US" dirty="0" err="1"/>
              <a:t>of</a:t>
            </a:r>
            <a:r>
              <a:rPr lang="pt-BR" altLang="en-US" dirty="0"/>
              <a:t> data:</a:t>
            </a:r>
            <a:r>
              <a:rPr lang="en-US" altLang="en-US" dirty="0"/>
              <a:t> Yahoo Finance.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Gets data from both stock market indexes and cryptocurrencies:</a:t>
            </a:r>
          </a:p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Stata code for implementation</a:t>
            </a:r>
            <a:endParaRPr lang="en-US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A1F13-F2E9-4903-8D3A-CD3E5ADF5141}" type="slidenum">
              <a:rPr lang="pt-BR" smtClean="0"/>
              <a:t>9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135" y="4484574"/>
            <a:ext cx="8037738" cy="2054338"/>
          </a:xfrm>
          <a:prstGeom prst="rect">
            <a:avLst/>
          </a:prstGeom>
        </p:spPr>
      </p:pic>
      <p:cxnSp>
        <p:nvCxnSpPr>
          <p:cNvPr id="5" name="Conector de seta reta 4"/>
          <p:cNvCxnSpPr/>
          <p:nvPr/>
        </p:nvCxnSpPr>
        <p:spPr>
          <a:xfrm flipH="1">
            <a:off x="5649004" y="5831171"/>
            <a:ext cx="381680" cy="448213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708894" y="5516834"/>
            <a:ext cx="1861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Frequency</a:t>
            </a:r>
            <a:endParaRPr lang="pt-BR" sz="1400" dirty="0">
              <a:solidFill>
                <a:srgbClr val="4472C4"/>
              </a:solidFill>
            </a:endParaRPr>
          </a:p>
        </p:txBody>
      </p:sp>
      <p:cxnSp>
        <p:nvCxnSpPr>
          <p:cNvPr id="21" name="Conector de seta reta 20"/>
          <p:cNvCxnSpPr/>
          <p:nvPr/>
        </p:nvCxnSpPr>
        <p:spPr>
          <a:xfrm flipH="1">
            <a:off x="3751510" y="5788621"/>
            <a:ext cx="408214" cy="447802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3495008" y="5502348"/>
            <a:ext cx="2226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Sample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period</a:t>
            </a:r>
            <a:endParaRPr lang="pt-BR" sz="1400" dirty="0">
              <a:solidFill>
                <a:srgbClr val="4472C4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041710" y="5783544"/>
            <a:ext cx="1861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Source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of</a:t>
            </a:r>
            <a:r>
              <a:rPr lang="pt-BR" sz="1400" dirty="0" smtClean="0">
                <a:solidFill>
                  <a:srgbClr val="4472C4"/>
                </a:solidFill>
              </a:rPr>
              <a:t> data</a:t>
            </a:r>
            <a:endParaRPr lang="pt-BR" sz="1400" dirty="0">
              <a:solidFill>
                <a:srgbClr val="4472C4"/>
              </a:solidFill>
            </a:endParaRPr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6377673" y="5992882"/>
            <a:ext cx="664037" cy="147722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7570350" y="6550223"/>
            <a:ext cx="2997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Type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of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information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to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be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downloaded</a:t>
            </a:r>
            <a:endParaRPr lang="pt-BR" sz="1400" dirty="0">
              <a:solidFill>
                <a:srgbClr val="4472C4"/>
              </a:solidFill>
            </a:endParaRPr>
          </a:p>
        </p:txBody>
      </p:sp>
      <p:cxnSp>
        <p:nvCxnSpPr>
          <p:cNvPr id="26" name="Conector de seta reta 25"/>
          <p:cNvCxnSpPr/>
          <p:nvPr/>
        </p:nvCxnSpPr>
        <p:spPr>
          <a:xfrm flipH="1" flipV="1">
            <a:off x="7739743" y="6534237"/>
            <a:ext cx="566057" cy="77206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 flipH="1">
            <a:off x="5740853" y="4611489"/>
            <a:ext cx="370112" cy="406342"/>
          </a:xfrm>
          <a:prstGeom prst="straightConnector1">
            <a:avLst/>
          </a:prstGeom>
          <a:ln w="254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5448300" y="4302011"/>
            <a:ext cx="6286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err="1" smtClean="0">
                <a:solidFill>
                  <a:srgbClr val="4472C4"/>
                </a:solidFill>
              </a:rPr>
              <a:t>Tickers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should</a:t>
            </a:r>
            <a:r>
              <a:rPr lang="pt-BR" sz="1400" dirty="0" smtClean="0">
                <a:solidFill>
                  <a:srgbClr val="4472C4"/>
                </a:solidFill>
              </a:rPr>
              <a:t> match </a:t>
            </a:r>
            <a:r>
              <a:rPr lang="pt-BR" sz="1400" dirty="0" err="1" smtClean="0">
                <a:solidFill>
                  <a:srgbClr val="4472C4"/>
                </a:solidFill>
              </a:rPr>
              <a:t>those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used</a:t>
            </a:r>
            <a:r>
              <a:rPr lang="pt-BR" sz="1400" dirty="0" smtClean="0">
                <a:solidFill>
                  <a:srgbClr val="4472C4"/>
                </a:solidFill>
              </a:rPr>
              <a:t> in </a:t>
            </a:r>
            <a:r>
              <a:rPr lang="pt-BR" sz="1400" dirty="0" err="1" smtClean="0">
                <a:solidFill>
                  <a:srgbClr val="4472C4"/>
                </a:solidFill>
              </a:rPr>
              <a:t>the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source</a:t>
            </a:r>
            <a:r>
              <a:rPr lang="pt-BR" sz="1400" dirty="0" smtClean="0">
                <a:solidFill>
                  <a:srgbClr val="4472C4"/>
                </a:solidFill>
              </a:rPr>
              <a:t> </a:t>
            </a:r>
            <a:r>
              <a:rPr lang="pt-BR" sz="1400" dirty="0" err="1" smtClean="0">
                <a:solidFill>
                  <a:srgbClr val="4472C4"/>
                </a:solidFill>
              </a:rPr>
              <a:t>of</a:t>
            </a:r>
            <a:r>
              <a:rPr lang="pt-BR" sz="1400" dirty="0" smtClean="0">
                <a:solidFill>
                  <a:srgbClr val="4472C4"/>
                </a:solidFill>
              </a:rPr>
              <a:t> data (e.g., Yahoo </a:t>
            </a:r>
            <a:r>
              <a:rPr lang="pt-BR" sz="1400" dirty="0" err="1" smtClean="0">
                <a:solidFill>
                  <a:srgbClr val="4472C4"/>
                </a:solidFill>
              </a:rPr>
              <a:t>Finance</a:t>
            </a:r>
            <a:r>
              <a:rPr lang="pt-BR" sz="1400" dirty="0" smtClean="0">
                <a:solidFill>
                  <a:srgbClr val="4472C4"/>
                </a:solidFill>
              </a:rPr>
              <a:t>)</a:t>
            </a:r>
            <a:endParaRPr lang="pt-BR" sz="1400" dirty="0">
              <a:solidFill>
                <a:srgbClr val="4472C4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2071914" y="6270850"/>
            <a:ext cx="3262086" cy="263386"/>
          </a:xfrm>
          <a:prstGeom prst="rect">
            <a:avLst/>
          </a:prstGeom>
          <a:noFill/>
          <a:ln w="254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1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5" grpId="0"/>
      <p:bldP spid="34" grpId="0"/>
      <p:bldP spid="3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2297</Words>
  <Application>Microsoft Office PowerPoint</Application>
  <PresentationFormat>Widescreen</PresentationFormat>
  <Paragraphs>294</Paragraphs>
  <Slides>22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Courier New</vt:lpstr>
      <vt:lpstr>Tema do Office</vt:lpstr>
      <vt:lpstr>    Are Cryptocurrencies Suitable for Diversification? Cross-Country Evidence </vt:lpstr>
      <vt:lpstr>Outline</vt:lpstr>
      <vt:lpstr>Introduction – Why does it matter?</vt:lpstr>
      <vt:lpstr>The Modern Portfolio Theory in a nutshell (1)</vt:lpstr>
      <vt:lpstr>The Modern Portfolio Theory in a nutshell (2)</vt:lpstr>
      <vt:lpstr>The Modern Portfolio Theory in a nutshell (3)</vt:lpstr>
      <vt:lpstr>The Modern Portfolio Theory in a nutshell (4)</vt:lpstr>
      <vt:lpstr>Correlation matrix: potential diversification benefits</vt:lpstr>
      <vt:lpstr>Stata code for implementation</vt:lpstr>
      <vt:lpstr>Stata code for implementation</vt:lpstr>
      <vt:lpstr>Sample</vt:lpstr>
      <vt:lpstr>a) Command simport</vt:lpstr>
      <vt:lpstr>b) Command cmline</vt:lpstr>
      <vt:lpstr>Apresentação do PowerPoint</vt:lpstr>
      <vt:lpstr>b) Command cmline</vt:lpstr>
      <vt:lpstr>b) Command cmline</vt:lpstr>
      <vt:lpstr>Important question: Are the optimal weights stable over time?</vt:lpstr>
      <vt:lpstr>Important question: Are the optimal weights stable over time?</vt:lpstr>
      <vt:lpstr>Further commands for portfolio analysis in the MVPORT package</vt:lpstr>
      <vt:lpstr>Final considerations</vt:lpstr>
      <vt:lpstr>    Thank you!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Cryptocurrencies Suitable for Diversification? Cross-Country Evidence</dc:title>
  <dc:creator>Jéfferson Colombo</dc:creator>
  <cp:lastModifiedBy>Jéfferson Augusto Colombo</cp:lastModifiedBy>
  <cp:revision>54</cp:revision>
  <dcterms:created xsi:type="dcterms:W3CDTF">2019-09-26T09:28:50Z</dcterms:created>
  <dcterms:modified xsi:type="dcterms:W3CDTF">2019-11-27T00:43:19Z</dcterms:modified>
</cp:coreProperties>
</file>