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3" r:id="rId2"/>
    <p:sldId id="481" r:id="rId3"/>
    <p:sldId id="551" r:id="rId4"/>
    <p:sldId id="540" r:id="rId5"/>
    <p:sldId id="570" r:id="rId6"/>
    <p:sldId id="525" r:id="rId7"/>
    <p:sldId id="556" r:id="rId8"/>
    <p:sldId id="557" r:id="rId9"/>
    <p:sldId id="558" r:id="rId10"/>
    <p:sldId id="566" r:id="rId11"/>
    <p:sldId id="565" r:id="rId12"/>
    <p:sldId id="567" r:id="rId13"/>
    <p:sldId id="568" r:id="rId14"/>
    <p:sldId id="564" r:id="rId15"/>
    <p:sldId id="569" r:id="rId16"/>
    <p:sldId id="510" r:id="rId17"/>
  </p:sldIdLst>
  <p:sldSz cx="9144000" cy="6858000" type="screen4x3"/>
  <p:notesSz cx="6851650" cy="9747250"/>
  <p:defaultTextStyle>
    <a:defPPr>
      <a:defRPr lang="pt-P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FFFF"/>
    <a:srgbClr val="FD0303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774" autoAdjust="0"/>
    <p:restoredTop sz="96357" autoAdjust="0"/>
  </p:normalViewPr>
  <p:slideViewPr>
    <p:cSldViewPr snapToObjects="1">
      <p:cViewPr varScale="1">
        <p:scale>
          <a:sx n="96" d="100"/>
          <a:sy n="96" d="100"/>
        </p:scale>
        <p:origin x="12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22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544"/>
    </p:cViewPr>
  </p:sorterViewPr>
  <p:notesViewPr>
    <p:cSldViewPr snapToObjects="1">
      <p:cViewPr varScale="1">
        <p:scale>
          <a:sx n="79" d="100"/>
          <a:sy n="79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2613"/>
            <a:ext cx="2968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72613"/>
            <a:ext cx="2968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80C95A4-812E-4603-8EC2-EA8457EBF2B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78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0450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Clique para editar os estilos do texto mestre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610A994-8DC5-4AA1-9E0C-55C9FD56839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8776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9CAD9-7725-4797-8E3A-13CFC8A0EACF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7704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9304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8072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8777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2657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7926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2608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9CAD9-7725-4797-8E3A-13CFC8A0EACF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589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45098C-C1FA-4F88-88FC-5DC09983C71A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45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4859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9760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0996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6388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497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9741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102AE-A94B-4F21-BDDE-BDDCB5B7CD8D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4878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8600" y="1447800"/>
            <a:ext cx="8686800" cy="4722813"/>
          </a:xfrm>
        </p:spPr>
        <p:txBody>
          <a:bodyPr anchor="t"/>
          <a:lstStyle>
            <a:lvl1pPr indent="285750" algn="just">
              <a:defRPr/>
            </a:lvl1pPr>
          </a:lstStyle>
          <a:p>
            <a:r>
              <a:rPr lang="pt-BR"/>
              <a:t>ASDF</a:t>
            </a:r>
          </a:p>
          <a:p>
            <a:r>
              <a:rPr lang="pt-BR"/>
              <a:t>ASDF</a:t>
            </a:r>
          </a:p>
          <a:p>
            <a:r>
              <a:rPr lang="pt-BR"/>
              <a:t>ASDF</a:t>
            </a:r>
          </a:p>
          <a:p>
            <a:r>
              <a:rPr lang="pt-BR"/>
              <a:t>ASD</a:t>
            </a:r>
          </a:p>
          <a:p>
            <a:endParaRPr lang="pt-BR"/>
          </a:p>
          <a:p>
            <a:endParaRPr lang="pt-BR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09600" y="190500"/>
            <a:ext cx="77724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r>
              <a:rPr lang="pt-BR"/>
              <a:t>ZZZZZZZ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965AF-FE9E-40D7-8B63-B9418F549F8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67D5F-9888-495C-95C1-8BB84DE2641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14550" cy="4229100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191250" cy="42291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DDE20-0AA6-40AD-9BD3-CB0B67AB622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FC2D1-5785-45C4-96F3-3EFBD38FE3D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4D159-82CD-49F8-B080-6ECF317A5FB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152900" cy="2827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152900" cy="2827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15CDD-2C63-46D0-9FB5-8BF7FB1C22C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40B1B-30A6-408A-9C34-7D68029218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6910-7868-4592-819B-BBAFEC054F5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E2C6D-7175-4382-833A-53C43982F0D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B9396-B48B-48A5-854C-1DF799C661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458ED-568D-4004-A584-7AF33A76AB5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60CAA1D-B09C-4A9D-B46D-35181796EEE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07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458200" cy="28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/>
              <a:t>1. Clique para editar os estilos do texto mestre</a:t>
            </a:r>
          </a:p>
          <a:p>
            <a:pPr lvl="1"/>
            <a:r>
              <a:rPr lang="pt-BR"/>
              <a:t>1.1 Segundo nível</a:t>
            </a:r>
          </a:p>
          <a:p>
            <a:pPr lvl="2"/>
            <a:r>
              <a:rPr lang="pt-BR"/>
              <a:t>1.3 Terceiro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4000" b="1">
          <a:solidFill>
            <a:schemeClr val="tx1"/>
          </a:solidFill>
          <a:latin typeface="+mn-lt"/>
          <a:ea typeface="+mn-ea"/>
          <a:cs typeface="+mn-cs"/>
        </a:defRPr>
      </a:lvl1pPr>
      <a:lvl2pPr marL="762000" indent="-1905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3600" b="1">
          <a:solidFill>
            <a:schemeClr val="tx1"/>
          </a:solidFill>
          <a:latin typeface="+mn-lt"/>
        </a:defRPr>
      </a:lvl2pPr>
      <a:lvl3pPr marL="1428750" indent="-4762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3200" b="1">
          <a:solidFill>
            <a:schemeClr val="tx1"/>
          </a:solidFill>
          <a:latin typeface="+mn-lt"/>
        </a:defRPr>
      </a:lvl3pPr>
      <a:lvl4pPr marL="2514600" indent="-3810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</a:defRPr>
      </a:lvl4pPr>
      <a:lvl5pPr marL="3086100" indent="-3810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5pPr>
      <a:lvl6pPr marL="3543300" indent="-381000" algn="l" rtl="0" fontAlgn="base">
        <a:lnSpc>
          <a:spcPct val="110000"/>
        </a:lnSpc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6pPr>
      <a:lvl7pPr marL="4000500" indent="-381000" algn="l" rtl="0" fontAlgn="base">
        <a:lnSpc>
          <a:spcPct val="110000"/>
        </a:lnSpc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7pPr>
      <a:lvl8pPr marL="4457700" indent="-381000" algn="l" rtl="0" fontAlgn="base">
        <a:lnSpc>
          <a:spcPct val="110000"/>
        </a:lnSpc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8pPr>
      <a:lvl9pPr marL="4914900" indent="-381000" algn="l" rtl="0" fontAlgn="base">
        <a:lnSpc>
          <a:spcPct val="110000"/>
        </a:lnSpc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6435" y="60095"/>
            <a:ext cx="8928992" cy="6727099"/>
          </a:xfrm>
          <a:noFill/>
        </p:spPr>
        <p:txBody>
          <a:bodyPr wrap="square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FF0000"/>
                </a:solidFill>
              </a:rPr>
              <a:t>The Trillion BRL Show in the RGPS? Quantifying the fiscal and distributive aspects of </a:t>
            </a:r>
            <a:r>
              <a:rPr lang="en-US" sz="3600" dirty="0" err="1">
                <a:solidFill>
                  <a:srgbClr val="FF0000"/>
                </a:solidFill>
              </a:rPr>
              <a:t>Bolsonaro's</a:t>
            </a:r>
            <a:r>
              <a:rPr lang="en-US" sz="3600" dirty="0">
                <a:solidFill>
                  <a:srgbClr val="FF0000"/>
                </a:solidFill>
              </a:rPr>
              <a:t> pension reform</a:t>
            </a:r>
            <a:r>
              <a:rPr lang="pt-BR" sz="2400" dirty="0"/>
              <a:t> 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400" dirty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/>
              <a:t>Luís Eduardo Afonso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err="1"/>
              <a:t>Associate</a:t>
            </a:r>
            <a:r>
              <a:rPr lang="pt-BR" sz="2000" dirty="0"/>
              <a:t> Professor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err="1"/>
              <a:t>Department</a:t>
            </a:r>
            <a:r>
              <a:rPr lang="pt-BR" sz="2000" dirty="0"/>
              <a:t> </a:t>
            </a:r>
            <a:r>
              <a:rPr lang="pt-BR" sz="2000" dirty="0" err="1"/>
              <a:t>of</a:t>
            </a:r>
            <a:r>
              <a:rPr lang="pt-BR" sz="2000" dirty="0"/>
              <a:t> </a:t>
            </a:r>
            <a:r>
              <a:rPr lang="pt-BR" sz="2000" dirty="0" err="1"/>
              <a:t>Accounting</a:t>
            </a:r>
            <a:r>
              <a:rPr lang="pt-BR" sz="2000" dirty="0"/>
              <a:t> </a:t>
            </a:r>
            <a:r>
              <a:rPr lang="pt-BR" sz="2000" dirty="0" err="1"/>
              <a:t>and</a:t>
            </a:r>
            <a:r>
              <a:rPr lang="pt-BR" sz="2000" dirty="0"/>
              <a:t> </a:t>
            </a:r>
            <a:r>
              <a:rPr lang="pt-BR" sz="2000" dirty="0" err="1"/>
              <a:t>Actuarial</a:t>
            </a:r>
            <a:r>
              <a:rPr lang="pt-BR" sz="2000" dirty="0"/>
              <a:t> Science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/>
              <a:t>USP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/>
              <a:t>(lafonso@usp.br)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 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/>
              <a:t>João Vinícius de França Carvalho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err="1"/>
              <a:t>Assistant</a:t>
            </a:r>
            <a:r>
              <a:rPr lang="pt-BR" sz="2000" dirty="0"/>
              <a:t> Professor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 err="1"/>
              <a:t>Department</a:t>
            </a:r>
            <a:r>
              <a:rPr lang="pt-BR" sz="2000" dirty="0"/>
              <a:t> </a:t>
            </a:r>
            <a:r>
              <a:rPr lang="pt-BR" sz="2000" dirty="0" err="1"/>
              <a:t>of</a:t>
            </a:r>
            <a:r>
              <a:rPr lang="pt-BR" sz="2000" dirty="0"/>
              <a:t> </a:t>
            </a:r>
            <a:r>
              <a:rPr lang="pt-BR" sz="2000" dirty="0" err="1"/>
              <a:t>Accounting</a:t>
            </a:r>
            <a:r>
              <a:rPr lang="pt-BR" sz="2000" dirty="0"/>
              <a:t> </a:t>
            </a:r>
            <a:r>
              <a:rPr lang="pt-BR" sz="2000" dirty="0" err="1"/>
              <a:t>and</a:t>
            </a:r>
            <a:r>
              <a:rPr lang="pt-BR" sz="2000" dirty="0"/>
              <a:t> </a:t>
            </a:r>
            <a:r>
              <a:rPr lang="pt-BR" sz="2000" dirty="0" err="1"/>
              <a:t>Actuarial</a:t>
            </a:r>
            <a:r>
              <a:rPr lang="pt-BR" sz="2000" dirty="0"/>
              <a:t> Science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/>
              <a:t>USP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/>
              <a:t>(jvfcarvalho@usp.br)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pt-BR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/>
              <a:t>The </a:t>
            </a:r>
            <a:r>
              <a:rPr lang="pt-BR" sz="1800" dirty="0" err="1"/>
              <a:t>authors</a:t>
            </a:r>
            <a:r>
              <a:rPr lang="pt-BR" sz="1800" dirty="0"/>
              <a:t> </a:t>
            </a:r>
            <a:r>
              <a:rPr lang="pt-BR" sz="1800" dirty="0" err="1"/>
              <a:t>thank</a:t>
            </a:r>
            <a:r>
              <a:rPr lang="pt-BR" sz="1800" dirty="0"/>
              <a:t> </a:t>
            </a:r>
            <a:r>
              <a:rPr lang="pt-BR" sz="1800" dirty="0" err="1"/>
              <a:t>the</a:t>
            </a:r>
            <a:r>
              <a:rPr lang="pt-BR" sz="1800" dirty="0"/>
              <a:t> financial </a:t>
            </a:r>
            <a:r>
              <a:rPr lang="pt-BR" sz="1800" dirty="0" err="1"/>
              <a:t>support</a:t>
            </a:r>
            <a:r>
              <a:rPr lang="pt-BR" sz="1800" dirty="0"/>
              <a:t> </a:t>
            </a:r>
            <a:r>
              <a:rPr lang="pt-BR" sz="1800" dirty="0" err="1"/>
              <a:t>provided</a:t>
            </a:r>
            <a:r>
              <a:rPr lang="pt-BR" sz="1800" dirty="0"/>
              <a:t> </a:t>
            </a:r>
            <a:r>
              <a:rPr lang="pt-BR" sz="1800" dirty="0" err="1"/>
              <a:t>by</a:t>
            </a:r>
            <a:r>
              <a:rPr lang="pt-BR" sz="1800" dirty="0"/>
              <a:t> </a:t>
            </a:r>
            <a:r>
              <a:rPr lang="pt-BR" sz="1800" dirty="0" err="1"/>
              <a:t>Fundación</a:t>
            </a:r>
            <a:r>
              <a:rPr lang="pt-BR" sz="1800" dirty="0"/>
              <a:t> Mapfre (Spain) - 2017 Ignacio Hernando de </a:t>
            </a:r>
            <a:r>
              <a:rPr lang="pt-BR" sz="1800" dirty="0" err="1"/>
              <a:t>Larramendi</a:t>
            </a:r>
            <a:r>
              <a:rPr lang="pt-BR" sz="1800" dirty="0"/>
              <a:t> </a:t>
            </a:r>
            <a:r>
              <a:rPr lang="pt-BR" sz="1800" dirty="0" err="1"/>
              <a:t>Research</a:t>
            </a:r>
            <a:r>
              <a:rPr lang="pt-BR" sz="1800" dirty="0"/>
              <a:t> Grant</a:t>
            </a:r>
            <a:r>
              <a:rPr lang="pt-BR" sz="1800" dirty="0" smtClean="0"/>
              <a:t>.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10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1259633" y="852823"/>
            <a:ext cx="6223764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Expenditures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(BRL)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833CB09-B481-4176-AC91-FF9F06A0CB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85061"/>
            <a:ext cx="7632848" cy="48122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E30C6F01-7645-4AC9-B61B-10F3EB46C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4312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11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1259633" y="852823"/>
            <a:ext cx="6223764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survivors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A204E6D-AA8E-4C93-B07E-1B2083DBAA7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00847"/>
            <a:ext cx="7558608" cy="48244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BFB296EC-A33D-47B8-9914-FD8DD6932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7310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12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1259632" y="852823"/>
            <a:ext cx="6912767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Expenditures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Survivors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(BRL)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A532405-93D3-400E-9262-701C7B49AE9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89178"/>
            <a:ext cx="7776864" cy="51164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57BB0DDE-777E-46B3-B273-B71FA2248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5025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13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3">
            <a:extLst>
              <a:ext uri="{FF2B5EF4-FFF2-40B4-BE49-F238E27FC236}">
                <a16:creationId xmlns:a16="http://schemas.microsoft.com/office/drawing/2014/main" id="{71F61862-A113-4DF7-9DC5-D0FD9800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06435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1259632" y="852823"/>
            <a:ext cx="7198568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Contributions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Expenditures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Net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(BRL)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20314C4-3907-45A2-87CD-A2FF596CA07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89177"/>
            <a:ext cx="7810636" cy="516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231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14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3">
            <a:extLst>
              <a:ext uri="{FF2B5EF4-FFF2-40B4-BE49-F238E27FC236}">
                <a16:creationId xmlns:a16="http://schemas.microsoft.com/office/drawing/2014/main" id="{71F61862-A113-4DF7-9DC5-D0FD9800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Resultados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F70E98B-D7C0-4143-A0B9-0CDF62EB2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4359"/>
              </p:ext>
            </p:extLst>
          </p:nvPr>
        </p:nvGraphicFramePr>
        <p:xfrm>
          <a:off x="1476561" y="1916832"/>
          <a:ext cx="6190879" cy="15875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59470">
                  <a:extLst>
                    <a:ext uri="{9D8B030D-6E8A-4147-A177-3AD203B41FA5}">
                      <a16:colId xmlns:a16="http://schemas.microsoft.com/office/drawing/2014/main" val="2425564239"/>
                    </a:ext>
                  </a:extLst>
                </a:gridCol>
                <a:gridCol w="1858899">
                  <a:extLst>
                    <a:ext uri="{9D8B030D-6E8A-4147-A177-3AD203B41FA5}">
                      <a16:colId xmlns:a16="http://schemas.microsoft.com/office/drawing/2014/main" val="1458861496"/>
                    </a:ext>
                  </a:extLst>
                </a:gridCol>
                <a:gridCol w="1236255">
                  <a:extLst>
                    <a:ext uri="{9D8B030D-6E8A-4147-A177-3AD203B41FA5}">
                      <a16:colId xmlns:a16="http://schemas.microsoft.com/office/drawing/2014/main" val="2379333895"/>
                    </a:ext>
                  </a:extLst>
                </a:gridCol>
                <a:gridCol w="1236255">
                  <a:extLst>
                    <a:ext uri="{9D8B030D-6E8A-4147-A177-3AD203B41FA5}">
                      <a16:colId xmlns:a16="http://schemas.microsoft.com/office/drawing/2014/main" val="42712219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Discount</a:t>
                      </a: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 per </a:t>
                      </a: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Situation</a:t>
                      </a:r>
                      <a:endParaRPr lang="pt-B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</a:t>
                      </a: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</a:t>
                      </a:r>
                      <a:endParaRPr lang="pt-B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01709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13.14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10.36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21.16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648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11.44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9.09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20.54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716844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-5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10.05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8.05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19.90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842256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2195736" y="852823"/>
            <a:ext cx="4572000" cy="10656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6 – Gross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Liabilities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(BRL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trillions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688E3B3A-E827-47E0-860B-7476F4D4A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330948"/>
              </p:ext>
            </p:extLst>
          </p:nvPr>
        </p:nvGraphicFramePr>
        <p:xfrm>
          <a:off x="1476561" y="4925057"/>
          <a:ext cx="6190879" cy="15875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59470">
                  <a:extLst>
                    <a:ext uri="{9D8B030D-6E8A-4147-A177-3AD203B41FA5}">
                      <a16:colId xmlns:a16="http://schemas.microsoft.com/office/drawing/2014/main" val="2425564239"/>
                    </a:ext>
                  </a:extLst>
                </a:gridCol>
                <a:gridCol w="1858899">
                  <a:extLst>
                    <a:ext uri="{9D8B030D-6E8A-4147-A177-3AD203B41FA5}">
                      <a16:colId xmlns:a16="http://schemas.microsoft.com/office/drawing/2014/main" val="1458861496"/>
                    </a:ext>
                  </a:extLst>
                </a:gridCol>
                <a:gridCol w="1236255">
                  <a:extLst>
                    <a:ext uri="{9D8B030D-6E8A-4147-A177-3AD203B41FA5}">
                      <a16:colId xmlns:a16="http://schemas.microsoft.com/office/drawing/2014/main" val="2379333895"/>
                    </a:ext>
                  </a:extLst>
                </a:gridCol>
                <a:gridCol w="1236255">
                  <a:extLst>
                    <a:ext uri="{9D8B030D-6E8A-4147-A177-3AD203B41FA5}">
                      <a16:colId xmlns:a16="http://schemas.microsoft.com/office/drawing/2014/main" val="42712219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Discount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 per </a:t>
                      </a: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Situation</a:t>
                      </a:r>
                      <a:endParaRPr lang="pt-B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</a:t>
                      </a:r>
                      <a:r>
                        <a:rPr lang="pt-BR" sz="18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</a:t>
                      </a:r>
                      <a:endParaRPr lang="pt-B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pt-B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01709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6.99</a:t>
                      </a: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43.49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648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5.99</a:t>
                      </a: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42.74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716844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-5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2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5.18</a:t>
                      </a: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3.01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41.89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842256"/>
                  </a:ext>
                </a:extLst>
              </a:tr>
            </a:tbl>
          </a:graphicData>
        </a:graphic>
      </p:graphicFrame>
      <p:sp>
        <p:nvSpPr>
          <p:cNvPr id="8" name="Retângulo 7">
            <a:extLst>
              <a:ext uri="{FF2B5EF4-FFF2-40B4-BE49-F238E27FC236}">
                <a16:creationId xmlns:a16="http://schemas.microsoft.com/office/drawing/2014/main" id="{E8CE3FE5-4A3A-4AB3-BC0F-395F022266C2}"/>
              </a:ext>
            </a:extLst>
          </p:cNvPr>
          <p:cNvSpPr/>
          <p:nvPr/>
        </p:nvSpPr>
        <p:spPr>
          <a:xfrm>
            <a:off x="2195736" y="3861048"/>
            <a:ext cx="4572000" cy="10656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7 – Net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Liabilities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(BRL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trillions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8832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15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3">
            <a:extLst>
              <a:ext uri="{FF2B5EF4-FFF2-40B4-BE49-F238E27FC236}">
                <a16:creationId xmlns:a16="http://schemas.microsoft.com/office/drawing/2014/main" id="{71F61862-A113-4DF7-9DC5-D0FD9800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5. Final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comments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323528" y="852823"/>
            <a:ext cx="8640960" cy="4169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comprehensive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reform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Brazilian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far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importante: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rules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for (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endParaRPr lang="pt-BR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Strong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inequalities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loss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redistributive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aspects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RGPS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indicators</a:t>
            </a:r>
            <a:endParaRPr lang="pt-BR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deficit</a:t>
            </a:r>
            <a:endParaRPr lang="pt-BR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Decrease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liability</a:t>
            </a:r>
            <a:endParaRPr lang="pt-BR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it’s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enough</a:t>
            </a:r>
            <a:r>
              <a:rPr lang="pt-B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....</a:t>
            </a:r>
          </a:p>
          <a:p>
            <a:pPr marL="342900" indent="-342900" algn="l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20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4000" y="0"/>
            <a:ext cx="9036000" cy="6548589"/>
          </a:xfrm>
          <a:noFill/>
        </p:spPr>
        <p:txBody>
          <a:bodyPr anchor="t"/>
          <a:lstStyle/>
          <a:p>
            <a:pPr marL="190500" lvl="1" indent="0" algn="ctr" eaLnBrk="1" hangingPunct="1">
              <a:lnSpc>
                <a:spcPct val="90000"/>
              </a:lnSpc>
            </a:pPr>
            <a:endParaRPr lang="pt-BR" sz="4400" dirty="0">
              <a:solidFill>
                <a:srgbClr val="FF0000"/>
              </a:solidFill>
            </a:endParaRPr>
          </a:p>
          <a:p>
            <a:pPr marL="0" lvl="1" indent="0" algn="ctr" eaLnBrk="1" hangingPunct="1">
              <a:lnSpc>
                <a:spcPct val="90000"/>
              </a:lnSpc>
            </a:pPr>
            <a:r>
              <a:rPr lang="pt-BR" sz="4400" dirty="0" err="1">
                <a:solidFill>
                  <a:srgbClr val="FF0000"/>
                </a:solidFill>
              </a:rPr>
              <a:t>Thank</a:t>
            </a:r>
            <a:r>
              <a:rPr lang="pt-BR" sz="4400" dirty="0">
                <a:solidFill>
                  <a:srgbClr val="FF0000"/>
                </a:solidFill>
              </a:rPr>
              <a:t> </a:t>
            </a:r>
            <a:r>
              <a:rPr lang="pt-BR" sz="4400" dirty="0" err="1">
                <a:solidFill>
                  <a:srgbClr val="FF0000"/>
                </a:solidFill>
              </a:rPr>
              <a:t>you</a:t>
            </a:r>
            <a:r>
              <a:rPr lang="pt-BR" sz="4400" dirty="0">
                <a:solidFill>
                  <a:srgbClr val="FF0000"/>
                </a:solidFill>
              </a:rPr>
              <a:t>!</a:t>
            </a:r>
          </a:p>
          <a:p>
            <a:pPr marL="0" lvl="1" indent="0" algn="ctr" eaLnBrk="1" hangingPunct="1">
              <a:lnSpc>
                <a:spcPct val="90000"/>
              </a:lnSpc>
            </a:pPr>
            <a:endParaRPr lang="pt-BR" sz="2400" dirty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800" dirty="0"/>
              <a:t>Luís Eduardo Afonso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 err="1"/>
              <a:t>Associate</a:t>
            </a:r>
            <a:r>
              <a:rPr lang="pt-BR" sz="2400" dirty="0"/>
              <a:t> Professor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 err="1"/>
              <a:t>Department</a:t>
            </a:r>
            <a:r>
              <a:rPr lang="pt-BR" sz="2400" dirty="0"/>
              <a:t>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Accounting</a:t>
            </a:r>
            <a:r>
              <a:rPr lang="pt-BR" sz="2400" dirty="0"/>
              <a:t> </a:t>
            </a:r>
            <a:r>
              <a:rPr lang="pt-BR" sz="2400" dirty="0" err="1"/>
              <a:t>and</a:t>
            </a:r>
            <a:r>
              <a:rPr lang="pt-BR" sz="2400" dirty="0"/>
              <a:t> </a:t>
            </a:r>
            <a:r>
              <a:rPr lang="pt-BR" sz="2400" dirty="0" err="1"/>
              <a:t>Actuarial</a:t>
            </a:r>
            <a:r>
              <a:rPr lang="pt-BR" sz="2400" dirty="0"/>
              <a:t> Science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/>
              <a:t>USP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/>
              <a:t>(lafonso@usp.br)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dirty="0"/>
              <a:t> 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800" dirty="0"/>
              <a:t>João Vinícius de França Carvalho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 err="1"/>
              <a:t>Assistant</a:t>
            </a:r>
            <a:r>
              <a:rPr lang="pt-BR" sz="2400" dirty="0"/>
              <a:t> Professor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 err="1"/>
              <a:t>Department</a:t>
            </a:r>
            <a:r>
              <a:rPr lang="pt-BR" sz="2400" dirty="0"/>
              <a:t>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Accounting</a:t>
            </a:r>
            <a:r>
              <a:rPr lang="pt-BR" sz="2400" dirty="0"/>
              <a:t> </a:t>
            </a:r>
            <a:r>
              <a:rPr lang="pt-BR" sz="2400" dirty="0" err="1"/>
              <a:t>and</a:t>
            </a:r>
            <a:r>
              <a:rPr lang="pt-BR" sz="2400" dirty="0"/>
              <a:t> </a:t>
            </a:r>
            <a:r>
              <a:rPr lang="pt-BR" sz="2400" dirty="0" err="1"/>
              <a:t>Actuarial</a:t>
            </a:r>
            <a:r>
              <a:rPr lang="pt-BR" sz="2400" dirty="0"/>
              <a:t> Science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400" dirty="0"/>
              <a:t>USP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2000" dirty="0"/>
              <a:t>(jvfcarvalho@usp.br)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000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6C757-D89B-44ED-B03C-51E4E0D787DD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0825" y="141288"/>
            <a:ext cx="84248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r>
              <a:rPr lang="pt-BR" sz="4000" b="1" dirty="0">
                <a:latin typeface="+mj-lt"/>
              </a:rPr>
              <a:t>Agenda</a:t>
            </a:r>
            <a:endParaRPr lang="pt-BR" sz="4000" dirty="0">
              <a:latin typeface="+mj-lt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A6F8DFF-595F-495B-8CA7-4C99E94D0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64253"/>
            <a:ext cx="8382000" cy="278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6800" rIns="54000" bIns="4680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1905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n-lt"/>
              </a:defRPr>
            </a:lvl2pPr>
            <a:lvl3pPr marL="1428750" indent="-4762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n-lt"/>
              </a:defRPr>
            </a:lvl3pPr>
            <a:lvl4pPr marL="25146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</a:defRPr>
            </a:lvl4pPr>
            <a:lvl5pPr marL="30861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5pPr>
            <a:lvl6pPr marL="35433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6pPr>
            <a:lvl7pPr marL="40005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7pPr>
            <a:lvl8pPr marL="44577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8pPr>
            <a:lvl9pPr marL="49149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algn="just" defTabSz="273050" eaLnBrk="1" hangingPunct="1">
              <a:buFont typeface="+mj-lt"/>
              <a:buAutoNum type="arabicPeriod"/>
              <a:tabLst>
                <a:tab pos="273050" algn="l"/>
              </a:tabLst>
            </a:pPr>
            <a:r>
              <a:rPr lang="pt-BR" sz="2800" dirty="0"/>
              <a:t>The big </a:t>
            </a:r>
            <a:r>
              <a:rPr lang="pt-BR" sz="2800" dirty="0" err="1"/>
              <a:t>picture</a:t>
            </a:r>
            <a:endParaRPr lang="pt-BR" sz="2800" dirty="0"/>
          </a:p>
          <a:p>
            <a:pPr marL="514350" indent="-514350" algn="just" defTabSz="273050" eaLnBrk="1" hangingPunct="1">
              <a:buFont typeface="+mj-lt"/>
              <a:buAutoNum type="arabicPeriod"/>
              <a:tabLst>
                <a:tab pos="273050" algn="l"/>
              </a:tabLst>
            </a:pPr>
            <a:r>
              <a:rPr lang="pt-BR" sz="2800" dirty="0" err="1"/>
              <a:t>Constitutional</a:t>
            </a:r>
            <a:r>
              <a:rPr lang="pt-BR" sz="2800" dirty="0"/>
              <a:t> </a:t>
            </a:r>
            <a:r>
              <a:rPr lang="pt-BR" sz="2800" dirty="0" err="1"/>
              <a:t>Amendment</a:t>
            </a:r>
            <a:r>
              <a:rPr lang="pt-BR" sz="2800" dirty="0"/>
              <a:t> 6/2019</a:t>
            </a:r>
          </a:p>
          <a:p>
            <a:pPr marL="514350" indent="-514350" algn="just" defTabSz="273050" eaLnBrk="1" hangingPunct="1">
              <a:buFont typeface="+mj-lt"/>
              <a:buAutoNum type="arabicPeriod"/>
              <a:tabLst>
                <a:tab pos="273050" algn="l"/>
              </a:tabLst>
            </a:pPr>
            <a:r>
              <a:rPr lang="pt-BR" sz="2800" dirty="0" err="1"/>
              <a:t>Methodology</a:t>
            </a:r>
            <a:endParaRPr lang="pt-BR" sz="2800" dirty="0"/>
          </a:p>
          <a:p>
            <a:pPr marL="514350" indent="-514350" algn="just" defTabSz="273050" eaLnBrk="1" hangingPunct="1">
              <a:buFont typeface="+mj-lt"/>
              <a:buAutoNum type="arabicPeriod"/>
              <a:tabLst>
                <a:tab pos="273050" algn="l"/>
              </a:tabLst>
            </a:pPr>
            <a:r>
              <a:rPr lang="pt-BR" sz="2800" dirty="0" err="1"/>
              <a:t>Results</a:t>
            </a:r>
            <a:endParaRPr lang="pt-BR" sz="2800" dirty="0"/>
          </a:p>
          <a:p>
            <a:pPr marL="514350" indent="-514350" algn="just" defTabSz="273050" eaLnBrk="1" hangingPunct="1">
              <a:buFont typeface="+mj-lt"/>
              <a:buAutoNum type="arabicPeriod"/>
              <a:tabLst>
                <a:tab pos="273050" algn="l"/>
              </a:tabLst>
            </a:pPr>
            <a:r>
              <a:rPr lang="pt-BR" sz="2800" dirty="0"/>
              <a:t>Final </a:t>
            </a:r>
            <a:r>
              <a:rPr lang="pt-BR" sz="2800" dirty="0" err="1"/>
              <a:t>comments</a:t>
            </a:r>
            <a:endParaRPr lang="pt-BR" sz="1200" kern="0" dirty="0"/>
          </a:p>
        </p:txBody>
      </p:sp>
    </p:spTree>
    <p:extLst>
      <p:ext uri="{BB962C8B-B14F-4D97-AF65-F5344CB8AC3E}">
        <p14:creationId xmlns:p14="http://schemas.microsoft.com/office/powerpoint/2010/main" val="2353686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4000" y="828000"/>
            <a:ext cx="8733636" cy="463846"/>
          </a:xfrm>
          <a:noFill/>
        </p:spPr>
        <p:txBody>
          <a:bodyPr lIns="54000" rIns="54000" anchor="t">
            <a:spAutoFit/>
          </a:bodyPr>
          <a:lstStyle/>
          <a:p>
            <a:pPr marL="0" indent="0" defTabSz="287338" eaLnBrk="1" hangingPunct="1">
              <a:lnSpc>
                <a:spcPct val="100000"/>
              </a:lnSpc>
              <a:spcBef>
                <a:spcPts val="1200"/>
              </a:spcBef>
              <a:tabLst>
                <a:tab pos="354013" algn="l"/>
                <a:tab pos="1074738" algn="l"/>
              </a:tabLst>
            </a:pPr>
            <a:r>
              <a:rPr lang="pt-BR" sz="2400" dirty="0" err="1">
                <a:solidFill>
                  <a:srgbClr val="FF0000"/>
                </a:solidFill>
              </a:rPr>
              <a:t>Main</a:t>
            </a:r>
            <a:r>
              <a:rPr lang="pt-BR" sz="2400" dirty="0">
                <a:solidFill>
                  <a:srgbClr val="FF0000"/>
                </a:solidFill>
              </a:rPr>
              <a:t> figures – </a:t>
            </a:r>
            <a:r>
              <a:rPr lang="pt-BR" sz="2400" dirty="0" err="1">
                <a:solidFill>
                  <a:srgbClr val="FF0000"/>
                </a:solidFill>
              </a:rPr>
              <a:t>Brazilian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 err="1">
                <a:solidFill>
                  <a:srgbClr val="FF0000"/>
                </a:solidFill>
              </a:rPr>
              <a:t>Pension</a:t>
            </a:r>
            <a:r>
              <a:rPr lang="pt-BR" sz="2400" dirty="0">
                <a:solidFill>
                  <a:srgbClr val="FF0000"/>
                </a:solidFill>
              </a:rPr>
              <a:t> System (BRL </a:t>
            </a:r>
            <a:r>
              <a:rPr lang="pt-BR" sz="2400" dirty="0" err="1">
                <a:solidFill>
                  <a:srgbClr val="FF0000"/>
                </a:solidFill>
              </a:rPr>
              <a:t>billions</a:t>
            </a:r>
            <a:r>
              <a:rPr lang="pt-BR" sz="2400" dirty="0">
                <a:solidFill>
                  <a:srgbClr val="FF0000"/>
                </a:solidFill>
              </a:rPr>
              <a:t>)</a:t>
            </a:r>
            <a:endParaRPr lang="pt-BR" sz="2400" dirty="0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9FA08A14-BC11-4D2A-A35F-F68D43CD26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137894"/>
              </p:ext>
            </p:extLst>
          </p:nvPr>
        </p:nvGraphicFramePr>
        <p:xfrm>
          <a:off x="124645" y="1365233"/>
          <a:ext cx="8964000" cy="4693920"/>
        </p:xfrm>
        <a:graphic>
          <a:graphicData uri="http://schemas.openxmlformats.org/drawingml/2006/table">
            <a:tbl>
              <a:tblPr firstRow="1" lastRow="1" bandRow="1">
                <a:tableStyleId>{073A0DAA-6AF3-43AB-8588-CEC1D06C72B9}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25124468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45734334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00966266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91148744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38529659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184192708"/>
                    </a:ext>
                  </a:extLst>
                </a:gridCol>
              </a:tblGrid>
              <a:tr h="313872">
                <a:tc rowSpan="2">
                  <a:txBody>
                    <a:bodyPr/>
                    <a:lstStyle/>
                    <a:p>
                      <a:pPr algn="ctr"/>
                      <a:r>
                        <a:rPr lang="pt-BR" sz="2000" b="1" kern="1200" dirty="0" err="1">
                          <a:latin typeface="+mj-lt"/>
                        </a:rPr>
                        <a:t>Groups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latin typeface="+mj-lt"/>
                        </a:rPr>
                        <a:t>2018</a:t>
                      </a:r>
                      <a:endParaRPr lang="pt-BR" sz="2000" b="1" kern="1200" baseline="30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latin typeface="+mj-lt"/>
                        </a:rPr>
                        <a:t>Forecast 2019</a:t>
                      </a:r>
                      <a:endParaRPr lang="pt-BR" sz="2000" b="1" kern="1200" baseline="30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46643"/>
                  </a:ext>
                </a:extLst>
              </a:tr>
              <a:tr h="337124">
                <a:tc vMerge="1">
                  <a:txBody>
                    <a:bodyPr/>
                    <a:lstStyle/>
                    <a:p>
                      <a:pPr algn="ctr"/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Expenditure</a:t>
                      </a:r>
                      <a:endParaRPr kumimoji="0" lang="pt-BR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Contributions</a:t>
                      </a:r>
                      <a:endParaRPr kumimoji="0" lang="pt-BR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Deficit</a:t>
                      </a:r>
                      <a:endParaRPr kumimoji="0" lang="pt-BR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Expenditure</a:t>
                      </a:r>
                      <a:endParaRPr kumimoji="0" lang="pt-BR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Contributions</a:t>
                      </a:r>
                      <a:endParaRPr kumimoji="0" lang="pt-BR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Deficit</a:t>
                      </a:r>
                      <a:endParaRPr kumimoji="0" lang="pt-BR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311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RGPS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587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391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196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637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419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218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03498770"/>
                  </a:ext>
                </a:extLst>
              </a:tr>
              <a:tr h="311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pt-BR" sz="2000" b="1" i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Urban</a:t>
                      </a:r>
                      <a:endParaRPr lang="pt-BR" sz="2000" b="1" i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463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381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82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510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408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102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703724562"/>
                  </a:ext>
                </a:extLst>
              </a:tr>
              <a:tr h="2403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  Rural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124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10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114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127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11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116</a:t>
                      </a:r>
                      <a:endParaRPr kumimoji="0" lang="pt-BR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147139605"/>
                  </a:ext>
                </a:extLst>
              </a:tr>
              <a:tr h="311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+mj-lt"/>
                        </a:rPr>
                        <a:t>Federal Civil </a:t>
                      </a:r>
                      <a:r>
                        <a:rPr lang="pt-BR" sz="2000" b="1" dirty="0" err="1">
                          <a:latin typeface="+mj-lt"/>
                        </a:rPr>
                        <a:t>Servants</a:t>
                      </a:r>
                      <a:r>
                        <a:rPr lang="pt-BR" sz="2000" b="1" dirty="0">
                          <a:latin typeface="+mj-lt"/>
                        </a:rPr>
                        <a:t> </a:t>
                      </a:r>
                      <a:endParaRPr lang="pt-BR" sz="2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85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51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90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54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459952210"/>
                  </a:ext>
                </a:extLst>
              </a:tr>
              <a:tr h="311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err="1">
                          <a:latin typeface="+mj-lt"/>
                        </a:rPr>
                        <a:t>Military</a:t>
                      </a: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+mj-lt"/>
                        </a:rPr>
                        <a:t>*</a:t>
                      </a:r>
                      <a:endParaRPr lang="pt-BR" sz="2000" b="1" dirty="0">
                        <a:solidFill>
                          <a:srgbClr val="FF000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47534674"/>
                  </a:ext>
                </a:extLst>
              </a:tr>
              <a:tr h="301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+mj-lt"/>
                        </a:rPr>
                        <a:t>Total</a:t>
                      </a:r>
                      <a:endParaRPr lang="pt-BR" sz="2000" b="1" dirty="0">
                        <a:solidFill>
                          <a:srgbClr val="0070C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693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427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266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750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458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292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83232"/>
                  </a:ext>
                </a:extLst>
              </a:tr>
              <a:tr h="301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BPC</a:t>
                      </a:r>
                      <a:endParaRPr lang="pt-BR" sz="2000" b="1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55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59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133966816"/>
                  </a:ext>
                </a:extLst>
              </a:tr>
              <a:tr h="301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Total</a:t>
                      </a:r>
                      <a:endParaRPr lang="pt-BR" sz="2000" b="1" dirty="0">
                        <a:solidFill>
                          <a:srgbClr val="FF000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748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809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27887"/>
                  </a:ext>
                </a:extLst>
              </a:tr>
            </a:tbl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D194A3C9-91F7-46BE-A28A-DED3F5B5978F}"/>
              </a:ext>
            </a:extLst>
          </p:cNvPr>
          <p:cNvSpPr txBox="1">
            <a:spLocks/>
          </p:cNvSpPr>
          <p:nvPr/>
        </p:nvSpPr>
        <p:spPr>
          <a:xfrm>
            <a:off x="377390" y="5395653"/>
            <a:ext cx="8345704" cy="482883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1500" b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8DE153CC-5A94-4666-9A4E-63942B747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89" y="6021288"/>
            <a:ext cx="8733636" cy="34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6800" rIns="54000" bIns="4680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1905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n-lt"/>
              </a:defRPr>
            </a:lvl2pPr>
            <a:lvl3pPr marL="1428750" indent="-4762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n-lt"/>
              </a:defRPr>
            </a:lvl3pPr>
            <a:lvl4pPr marL="25146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</a:defRPr>
            </a:lvl4pPr>
            <a:lvl5pPr marL="30861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5pPr>
            <a:lvl6pPr marL="35433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6pPr>
            <a:lvl7pPr marL="40005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7pPr>
            <a:lvl8pPr marL="44577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8pPr>
            <a:lvl9pPr marL="49149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287338" eaLnBrk="1" hangingPunct="1">
              <a:lnSpc>
                <a:spcPct val="100000"/>
              </a:lnSpc>
              <a:spcBef>
                <a:spcPts val="1200"/>
              </a:spcBef>
              <a:tabLst>
                <a:tab pos="354013" algn="l"/>
                <a:tab pos="1074738" algn="l"/>
              </a:tabLst>
            </a:pPr>
            <a:r>
              <a:rPr lang="pt-BR" sz="1600" kern="0" dirty="0" err="1"/>
              <a:t>Source</a:t>
            </a:r>
            <a:r>
              <a:rPr lang="pt-BR" sz="1600" kern="0" dirty="0"/>
              <a:t>: </a:t>
            </a:r>
            <a:r>
              <a:rPr lang="pt-BR" sz="1600" kern="0" dirty="0" err="1"/>
              <a:t>Ministry</a:t>
            </a:r>
            <a:r>
              <a:rPr lang="pt-BR" sz="1600" kern="0" dirty="0"/>
              <a:t> </a:t>
            </a:r>
            <a:r>
              <a:rPr lang="pt-BR" sz="1600" kern="0" dirty="0" err="1"/>
              <a:t>of</a:t>
            </a:r>
            <a:r>
              <a:rPr lang="pt-BR" sz="1600" kern="0" dirty="0"/>
              <a:t> </a:t>
            </a:r>
            <a:r>
              <a:rPr lang="pt-BR" sz="1600" kern="0" dirty="0" err="1"/>
              <a:t>Finance</a:t>
            </a:r>
            <a:r>
              <a:rPr lang="pt-BR" sz="1600" kern="0" dirty="0"/>
              <a:t> (2019)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928253F8-46F5-40D9-949A-F5CBB7D07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marL="514350" indent="-514350" defTabSz="273050" eaLnBrk="1" hangingPunct="1">
              <a:buFont typeface="+mj-lt"/>
              <a:buAutoNum type="arabicPeriod"/>
              <a:tabLst>
                <a:tab pos="273050" algn="l"/>
              </a:tabLst>
            </a:pPr>
            <a:r>
              <a:rPr lang="pt-BR" sz="3200" b="1" dirty="0">
                <a:solidFill>
                  <a:srgbClr val="FF0000"/>
                </a:solidFill>
                <a:latin typeface="+mj-lt"/>
              </a:rPr>
              <a:t>The big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picture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5190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" y="665816"/>
            <a:ext cx="8801100" cy="586957"/>
          </a:xfrm>
          <a:noFill/>
        </p:spPr>
        <p:txBody>
          <a:bodyPr lIns="54000" rIns="54000" anchor="t">
            <a:spAutoFit/>
          </a:bodyPr>
          <a:lstStyle/>
          <a:p>
            <a:pPr marL="0" indent="0" defTabSz="287338" eaLnBrk="1" hangingPunct="1">
              <a:lnSpc>
                <a:spcPct val="100000"/>
              </a:lnSpc>
              <a:spcBef>
                <a:spcPts val="0"/>
              </a:spcBef>
              <a:tabLst>
                <a:tab pos="354013" algn="l"/>
                <a:tab pos="1074738" algn="l"/>
              </a:tabLst>
            </a:pPr>
            <a:r>
              <a:rPr lang="pt-BR" sz="3200" dirty="0" err="1">
                <a:solidFill>
                  <a:srgbClr val="FF0000"/>
                </a:solidFill>
              </a:rPr>
              <a:t>Most</a:t>
            </a:r>
            <a:r>
              <a:rPr lang="pt-BR" sz="3200" dirty="0">
                <a:solidFill>
                  <a:srgbClr val="FF0000"/>
                </a:solidFill>
              </a:rPr>
              <a:t> </a:t>
            </a:r>
            <a:r>
              <a:rPr lang="pt-BR" sz="3200" dirty="0" err="1">
                <a:solidFill>
                  <a:srgbClr val="FF0000"/>
                </a:solidFill>
              </a:rPr>
              <a:t>important</a:t>
            </a:r>
            <a:r>
              <a:rPr lang="pt-BR" sz="3200" dirty="0">
                <a:solidFill>
                  <a:srgbClr val="FF0000"/>
                </a:solidFill>
              </a:rPr>
              <a:t> </a:t>
            </a:r>
            <a:r>
              <a:rPr lang="pt-BR" sz="3200" dirty="0" err="1">
                <a:solidFill>
                  <a:srgbClr val="FF0000"/>
                </a:solidFill>
              </a:rPr>
              <a:t>measures</a:t>
            </a:r>
            <a:r>
              <a:rPr lang="pt-BR" sz="3200" dirty="0">
                <a:solidFill>
                  <a:srgbClr val="FF0000"/>
                </a:solidFill>
              </a:rPr>
              <a:t> (original </a:t>
            </a:r>
            <a:r>
              <a:rPr lang="pt-BR" sz="3200" dirty="0" err="1">
                <a:solidFill>
                  <a:srgbClr val="FF0000"/>
                </a:solidFill>
              </a:rPr>
              <a:t>version</a:t>
            </a:r>
            <a:r>
              <a:rPr lang="pt-BR" sz="3200" dirty="0">
                <a:solidFill>
                  <a:srgbClr val="FF0000"/>
                </a:solidFill>
              </a:rPr>
              <a:t>) - RGPS</a:t>
            </a:r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 Box 3">
            <a:extLst>
              <a:ext uri="{FF2B5EF4-FFF2-40B4-BE49-F238E27FC236}">
                <a16:creationId xmlns:a16="http://schemas.microsoft.com/office/drawing/2014/main" id="{249E8662-5B05-4B00-BA2F-6A3F5C959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defTabSz="273050" eaLnBrk="1" hangingPunct="1">
              <a:tabLst>
                <a:tab pos="273050" algn="l"/>
              </a:tabLst>
            </a:pPr>
            <a:r>
              <a:rPr lang="pt-BR" sz="3200" b="1" dirty="0">
                <a:solidFill>
                  <a:srgbClr val="FF0000"/>
                </a:solidFill>
                <a:latin typeface="+mj-lt"/>
              </a:rPr>
              <a:t>2.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Constitutional</a:t>
            </a:r>
            <a:r>
              <a:rPr lang="pt-BR" sz="32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Ammendment</a:t>
            </a:r>
            <a:r>
              <a:rPr lang="pt-BR" sz="3200" b="1" dirty="0">
                <a:solidFill>
                  <a:srgbClr val="FF0000"/>
                </a:solidFill>
                <a:latin typeface="+mj-lt"/>
              </a:rPr>
              <a:t> 6/2019</a:t>
            </a: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8647D878-723A-495E-9403-F7423E367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60" y="1153623"/>
            <a:ext cx="8733636" cy="5649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6800" rIns="54000" bIns="4680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1905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n-lt"/>
              </a:defRPr>
            </a:lvl2pPr>
            <a:lvl3pPr marL="1428750" indent="-4762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n-lt"/>
              </a:defRPr>
            </a:lvl3pPr>
            <a:lvl4pPr marL="25146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</a:defRPr>
            </a:lvl4pPr>
            <a:lvl5pPr marL="30861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5pPr>
            <a:lvl6pPr marL="35433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6pPr>
            <a:lvl7pPr marL="40005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7pPr>
            <a:lvl8pPr marL="44577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8pPr>
            <a:lvl9pPr marL="49149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>
                <a:solidFill>
                  <a:srgbClr val="000000"/>
                </a:solidFill>
                <a:latin typeface="+mj-lt"/>
              </a:rPr>
              <a:t>Just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one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type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pension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benefit</a:t>
            </a:r>
            <a:endParaRPr lang="pt-BR" sz="2800" kern="0" dirty="0">
              <a:solidFill>
                <a:srgbClr val="000000"/>
              </a:solidFill>
              <a:latin typeface="+mj-lt"/>
            </a:endParaRPr>
          </a:p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Eligibility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conditions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:</a:t>
            </a: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Urban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: 65/62 (M/W) + 20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contribution</a:t>
            </a:r>
            <a:endParaRPr lang="pt-BR" sz="2000" kern="0" dirty="0">
              <a:solidFill>
                <a:srgbClr val="000000"/>
              </a:solidFill>
              <a:latin typeface="+mj-lt"/>
            </a:endParaRP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>
                <a:solidFill>
                  <a:srgbClr val="000000"/>
                </a:solidFill>
                <a:latin typeface="+mj-lt"/>
              </a:rPr>
              <a:t>Rural: 60/60 (M/W) + 20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contribution</a:t>
            </a:r>
            <a:endParaRPr lang="pt-BR" sz="2000" kern="0" dirty="0">
              <a:solidFill>
                <a:srgbClr val="000000"/>
              </a:solidFill>
              <a:latin typeface="+mj-lt"/>
            </a:endParaRP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Teachers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: 60/60 (M/W) + 30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contribution</a:t>
            </a:r>
            <a:endParaRPr lang="pt-BR" sz="2000" kern="0" dirty="0">
              <a:solidFill>
                <a:srgbClr val="000000"/>
              </a:solidFill>
              <a:latin typeface="+mj-lt"/>
            </a:endParaRPr>
          </a:p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Pension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= 0.6*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Average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+2%*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Additional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*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Average</a:t>
            </a:r>
            <a:endParaRPr lang="pt-BR" sz="2800" kern="0" dirty="0">
              <a:solidFill>
                <a:srgbClr val="000000"/>
              </a:solidFill>
              <a:latin typeface="+mj-lt"/>
            </a:endParaRPr>
          </a:p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Survivors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= 50%*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Pension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+ 10%*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Dependent</a:t>
            </a:r>
            <a:endParaRPr lang="pt-BR" sz="2800" kern="0" dirty="0">
              <a:solidFill>
                <a:srgbClr val="000000"/>
              </a:solidFill>
              <a:latin typeface="+mj-lt"/>
            </a:endParaRPr>
          </a:p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Limits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to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Pension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+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Survivors</a:t>
            </a:r>
            <a:endParaRPr lang="pt-BR" sz="2800" kern="0" dirty="0">
              <a:solidFill>
                <a:srgbClr val="000000"/>
              </a:solidFill>
              <a:latin typeface="+mj-lt"/>
            </a:endParaRPr>
          </a:p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Progressivity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in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contribution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rates</a:t>
            </a:r>
          </a:p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>
                <a:solidFill>
                  <a:srgbClr val="000000"/>
                </a:solidFill>
                <a:latin typeface="+mj-lt"/>
              </a:rPr>
              <a:t>Four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Transition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rules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up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to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2033)</a:t>
            </a: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>
                <a:solidFill>
                  <a:srgbClr val="000000"/>
                </a:solidFill>
                <a:latin typeface="+mj-lt"/>
              </a:rPr>
              <a:t>Points system (Age +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Contribution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>
                <a:solidFill>
                  <a:srgbClr val="000000"/>
                </a:solidFill>
                <a:latin typeface="+mj-lt"/>
              </a:rPr>
              <a:t>Age</a:t>
            </a: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>
                <a:solidFill>
                  <a:srgbClr val="000000"/>
                </a:solidFill>
                <a:latin typeface="+mj-lt"/>
              </a:rPr>
              <a:t>+50%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the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remaining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Contrib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(N&lt;=2)</a:t>
            </a:r>
          </a:p>
          <a:p>
            <a:pPr lvl="1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>
                <a:solidFill>
                  <a:srgbClr val="000000"/>
                </a:solidFill>
                <a:latin typeface="+mj-lt"/>
              </a:rPr>
              <a:t>Age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and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Contribution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(Age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retirement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)</a:t>
            </a:r>
            <a:endParaRPr lang="pt-BR" sz="2800" kern="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4556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5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 Box 3">
            <a:extLst>
              <a:ext uri="{FF2B5EF4-FFF2-40B4-BE49-F238E27FC236}">
                <a16:creationId xmlns:a16="http://schemas.microsoft.com/office/drawing/2014/main" id="{249E8662-5B05-4B00-BA2F-6A3F5C959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defTabSz="273050" eaLnBrk="1" hangingPunct="1">
              <a:tabLst>
                <a:tab pos="273050" algn="l"/>
              </a:tabLst>
            </a:pPr>
            <a:r>
              <a:rPr lang="pt-BR" sz="3200" b="1" dirty="0">
                <a:solidFill>
                  <a:srgbClr val="FF0000"/>
                </a:solidFill>
                <a:latin typeface="+mj-lt"/>
              </a:rPr>
              <a:t>3.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Methodology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8647D878-723A-495E-9403-F7423E367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66116"/>
            <a:ext cx="8733636" cy="588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6800" rIns="54000" bIns="4680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1905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n-lt"/>
              </a:defRPr>
            </a:lvl2pPr>
            <a:lvl3pPr marL="1428750" indent="-4762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n-lt"/>
              </a:defRPr>
            </a:lvl3pPr>
            <a:lvl4pPr marL="25146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</a:defRPr>
            </a:lvl4pPr>
            <a:lvl5pPr marL="3086100" indent="-3810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5pPr>
            <a:lvl6pPr marL="35433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6pPr>
            <a:lvl7pPr marL="40005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7pPr>
            <a:lvl8pPr marL="44577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8pPr>
            <a:lvl9pPr marL="4914900" indent="-3810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Microssimulation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model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–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Microdata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from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PNAD –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Several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building</a:t>
            </a:r>
            <a:r>
              <a:rPr lang="pt-BR" sz="28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800" kern="0" dirty="0" err="1">
                <a:solidFill>
                  <a:srgbClr val="000000"/>
                </a:solidFill>
                <a:latin typeface="+mj-lt"/>
              </a:rPr>
              <a:t>blocks</a:t>
            </a:r>
            <a:endParaRPr lang="pt-BR" sz="2800" kern="0" dirty="0">
              <a:solidFill>
                <a:srgbClr val="000000"/>
              </a:solidFill>
              <a:latin typeface="+mj-lt"/>
            </a:endParaRP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Variable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choice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and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reading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microdata</a:t>
            </a:r>
            <a:endParaRPr lang="pt-BR" sz="2400" kern="0" dirty="0">
              <a:solidFill>
                <a:srgbClr val="000000"/>
              </a:solidFill>
              <a:latin typeface="+mj-lt"/>
            </a:endParaRP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Identification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workers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family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structure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pensioners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and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survivors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.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Weighted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sampling</a:t>
            </a:r>
            <a:endParaRPr lang="pt-BR" sz="2400" kern="0" dirty="0">
              <a:solidFill>
                <a:srgbClr val="000000"/>
              </a:solidFill>
              <a:latin typeface="+mj-lt"/>
            </a:endParaRP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Calculation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contributions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contribution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density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)</a:t>
            </a: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Projection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monetary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variables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(30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years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Inputting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mortality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probabilities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Gompertz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function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>
                <a:solidFill>
                  <a:srgbClr val="000000"/>
                </a:solidFill>
                <a:latin typeface="+mj-lt"/>
              </a:rPr>
              <a:t>New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pension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benefits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concession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and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values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1073150" lvl="1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Current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situation</a:t>
            </a:r>
            <a:endParaRPr lang="pt-BR" sz="2000" kern="0" dirty="0">
              <a:solidFill>
                <a:srgbClr val="000000"/>
              </a:solidFill>
              <a:latin typeface="+mj-lt"/>
            </a:endParaRPr>
          </a:p>
          <a:p>
            <a:pPr marL="1073150" lvl="1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000" kern="0" dirty="0">
                <a:solidFill>
                  <a:srgbClr val="000000"/>
                </a:solidFill>
                <a:latin typeface="+mj-lt"/>
              </a:rPr>
              <a:t>New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rules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-&gt;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Transition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rules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first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 smtClean="0">
                <a:solidFill>
                  <a:srgbClr val="000000"/>
                </a:solidFill>
                <a:latin typeface="+mj-lt"/>
              </a:rPr>
              <a:t>eligibility</a:t>
            </a:r>
            <a:r>
              <a:rPr lang="pt-BR" sz="2000" kern="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kern="0" dirty="0" err="1">
                <a:solidFill>
                  <a:srgbClr val="000000"/>
                </a:solidFill>
                <a:latin typeface="+mj-lt"/>
              </a:rPr>
              <a:t>condition</a:t>
            </a:r>
            <a:r>
              <a:rPr lang="pt-BR" sz="2000" kern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Distribution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Survivors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benefits</a:t>
            </a:r>
            <a:endParaRPr lang="pt-BR" sz="2400" kern="0" dirty="0">
              <a:solidFill>
                <a:srgbClr val="000000"/>
              </a:solidFill>
              <a:latin typeface="+mj-lt"/>
            </a:endParaRPr>
          </a:p>
          <a:p>
            <a:pPr marL="719138" indent="-271463" defTabSz="287338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  <a:tab pos="1074738" algn="l"/>
              </a:tabLst>
            </a:pPr>
            <a:r>
              <a:rPr lang="pt-BR" sz="2400" kern="0" dirty="0">
                <a:solidFill>
                  <a:srgbClr val="000000"/>
                </a:solidFill>
                <a:latin typeface="+mj-lt"/>
              </a:rPr>
              <a:t>New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workers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in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the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 labor Market (entrance,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ocupation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pt-BR" sz="2400" kern="0" dirty="0" err="1">
                <a:solidFill>
                  <a:srgbClr val="000000"/>
                </a:solidFill>
                <a:latin typeface="+mj-lt"/>
              </a:rPr>
              <a:t>earnings</a:t>
            </a:r>
            <a:r>
              <a:rPr lang="pt-BR" sz="2400" kern="0" dirty="0">
                <a:solidFill>
                  <a:srgbClr val="000000"/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24096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6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3">
            <a:extLst>
              <a:ext uri="{FF2B5EF4-FFF2-40B4-BE49-F238E27FC236}">
                <a16:creationId xmlns:a16="http://schemas.microsoft.com/office/drawing/2014/main" id="{71F61862-A113-4DF7-9DC5-D0FD98001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F70E98B-D7C0-4143-A0B9-0CDF62EB2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0839"/>
              </p:ext>
            </p:extLst>
          </p:nvPr>
        </p:nvGraphicFramePr>
        <p:xfrm>
          <a:off x="953565" y="1743175"/>
          <a:ext cx="7391809" cy="3405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21291">
                  <a:extLst>
                    <a:ext uri="{9D8B030D-6E8A-4147-A177-3AD203B41FA5}">
                      <a16:colId xmlns:a16="http://schemas.microsoft.com/office/drawing/2014/main" val="2425564239"/>
                    </a:ext>
                  </a:extLst>
                </a:gridCol>
                <a:gridCol w="1835259">
                  <a:extLst>
                    <a:ext uri="{9D8B030D-6E8A-4147-A177-3AD203B41FA5}">
                      <a16:colId xmlns:a16="http://schemas.microsoft.com/office/drawing/2014/main" val="1458861496"/>
                    </a:ext>
                  </a:extLst>
                </a:gridCol>
                <a:gridCol w="1835259">
                  <a:extLst>
                    <a:ext uri="{9D8B030D-6E8A-4147-A177-3AD203B41FA5}">
                      <a16:colId xmlns:a16="http://schemas.microsoft.com/office/drawing/2014/main" val="23793338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Group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Current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Situation</a:t>
                      </a:r>
                      <a:r>
                        <a:rPr lang="pt-BR" sz="1800" b="1" dirty="0">
                          <a:effectLst/>
                        </a:rPr>
                        <a:t> (%)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New </a:t>
                      </a:r>
                      <a:r>
                        <a:rPr lang="pt-BR" sz="1800" b="1" dirty="0" err="1">
                          <a:effectLst/>
                        </a:rPr>
                        <a:t>Rule</a:t>
                      </a:r>
                      <a:endParaRPr lang="pt-BR" sz="18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(%)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01709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Full Sample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73.99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67.65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648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77.24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66.41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716844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69.88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67.94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84225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Age </a:t>
                      </a:r>
                      <a:r>
                        <a:rPr lang="pt-BR" sz="1800" b="1" dirty="0" err="1">
                          <a:effectLst/>
                        </a:rPr>
                        <a:t>Pension</a:t>
                      </a:r>
                      <a:r>
                        <a:rPr lang="pt-BR" sz="1800" b="1" dirty="0">
                          <a:effectLst/>
                        </a:rPr>
                        <a:t> (AI)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83.29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67.40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836768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83.26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67.22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92165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83.32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67.63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77059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-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Length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of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Contribution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Pension</a:t>
                      </a:r>
                      <a:r>
                        <a:rPr lang="pt-BR" sz="1800" b="1" dirty="0">
                          <a:effectLst/>
                        </a:rPr>
                        <a:t> (ATC)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64.74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68.31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45243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71.77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67.98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22092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54.84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effectLst/>
                        </a:rPr>
                        <a:t>68.65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834740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1187624" y="852823"/>
            <a:ext cx="6984776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3 – </a:t>
            </a:r>
            <a:r>
              <a:rPr lang="pt-BR" sz="2000" b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Replacement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Rate (</a:t>
            </a:r>
            <a:r>
              <a:rPr lang="pt-BR" sz="2000" b="1" i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RR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A9E92997-94FB-4FC5-AEC3-A29AD35C6A45}"/>
              </a:ext>
            </a:extLst>
          </p:cNvPr>
          <p:cNvGrpSpPr/>
          <p:nvPr/>
        </p:nvGrpSpPr>
        <p:grpSpPr>
          <a:xfrm>
            <a:off x="2339752" y="5409312"/>
            <a:ext cx="4248472" cy="828000"/>
            <a:chOff x="323528" y="3191946"/>
            <a:chExt cx="3801978" cy="828000"/>
          </a:xfrm>
        </p:grpSpPr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A176FA5F-2D5D-4120-BF2E-23E1A495A2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528" y="3356992"/>
              <a:ext cx="2151681" cy="37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4000" tIns="46800" rIns="54000" bIns="46800" numCol="1" anchor="t" anchorCtr="0" compatLnSpc="1">
              <a:prstTxWarp prst="textNoShape">
                <a:avLst/>
              </a:prstTxWarp>
              <a:spAutoFit/>
            </a:bodyPr>
            <a:lstStyle>
              <a:lvl1pPr marL="342900" indent="-3429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62000" indent="-1905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n-lt"/>
                </a:defRPr>
              </a:lvl2pPr>
              <a:lvl3pPr marL="1428750" indent="-47625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+mn-lt"/>
                </a:defRPr>
              </a:lvl3pPr>
              <a:lvl4pPr marL="2514600" indent="-3810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+mn-lt"/>
                </a:defRPr>
              </a:lvl4pPr>
              <a:lvl5pPr marL="3086100" indent="-3810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5pPr>
              <a:lvl6pPr marL="35433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6pPr>
              <a:lvl7pPr marL="40005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7pPr>
              <a:lvl8pPr marL="44577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8pPr>
              <a:lvl9pPr marL="49149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defTabSz="287338" eaLnBrk="1" hangingPunct="1">
                <a:lnSpc>
                  <a:spcPct val="100000"/>
                </a:lnSpc>
                <a:spcBef>
                  <a:spcPts val="1200"/>
                </a:spcBef>
                <a:tabLst>
                  <a:tab pos="354013" algn="l"/>
                  <a:tab pos="1074738" algn="l"/>
                </a:tabLst>
              </a:pPr>
              <a:r>
                <a:rPr lang="pt-BR" sz="1800" kern="0" dirty="0" err="1">
                  <a:solidFill>
                    <a:srgbClr val="00B0F0"/>
                  </a:solidFill>
                  <a:latin typeface="+mj-lt"/>
                </a:rPr>
                <a:t>Replacement</a:t>
              </a:r>
              <a:r>
                <a:rPr lang="pt-BR" sz="1800" kern="0" dirty="0">
                  <a:solidFill>
                    <a:srgbClr val="00B0F0"/>
                  </a:solidFill>
                  <a:latin typeface="+mj-lt"/>
                </a:rPr>
                <a:t> Rate (</a:t>
              </a:r>
              <a:r>
                <a:rPr lang="pt-BR" sz="1800" i="1" kern="0" dirty="0">
                  <a:solidFill>
                    <a:srgbClr val="00B0F0"/>
                  </a:solidFill>
                  <a:latin typeface="+mj-lt"/>
                </a:rPr>
                <a:t>RR</a:t>
              </a:r>
              <a:r>
                <a:rPr lang="pt-BR" sz="1800" kern="0" dirty="0">
                  <a:solidFill>
                    <a:srgbClr val="00B0F0"/>
                  </a:solidFill>
                  <a:latin typeface="+mj-lt"/>
                </a:rPr>
                <a:t>)</a:t>
              </a:r>
            </a:p>
          </p:txBody>
        </p:sp>
        <p:graphicFrame>
          <p:nvGraphicFramePr>
            <p:cNvPr id="9" name="Object 2">
              <a:extLst>
                <a:ext uri="{FF2B5EF4-FFF2-40B4-BE49-F238E27FC236}">
                  <a16:creationId xmlns:a16="http://schemas.microsoft.com/office/drawing/2014/main" id="{E798C404-F979-4DFA-B5BB-0EE237FBB19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0287727"/>
                </p:ext>
              </p:extLst>
            </p:nvPr>
          </p:nvGraphicFramePr>
          <p:xfrm>
            <a:off x="2843808" y="3191946"/>
            <a:ext cx="1281698" cy="82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Equação" r:id="rId4" imgW="698197" imgH="431613" progId="Equation.3">
                    <p:embed/>
                  </p:oleObj>
                </mc:Choice>
                <mc:Fallback>
                  <p:oleObj name="Equação" r:id="rId4" imgW="698197" imgH="431613" progId="Equation.3">
                    <p:embed/>
                    <p:pic>
                      <p:nvPicPr>
                        <p:cNvPr id="26" name="Object 2">
                          <a:extLst>
                            <a:ext uri="{FF2B5EF4-FFF2-40B4-BE49-F238E27FC236}">
                              <a16:creationId xmlns:a16="http://schemas.microsoft.com/office/drawing/2014/main" id="{1B567134-53B6-43B2-8137-38D20930FD9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3808" y="3191946"/>
                          <a:ext cx="1281698" cy="8280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843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7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tângulo 6">
            <a:extLst>
              <a:ext uri="{FF2B5EF4-FFF2-40B4-BE49-F238E27FC236}">
                <a16:creationId xmlns:a16="http://schemas.microsoft.com/office/drawing/2014/main" id="{29540F0F-2AAD-4909-98A2-29287B0A92D4}"/>
              </a:ext>
            </a:extLst>
          </p:cNvPr>
          <p:cNvSpPr/>
          <p:nvPr/>
        </p:nvSpPr>
        <p:spPr>
          <a:xfrm>
            <a:off x="251520" y="836712"/>
            <a:ext cx="8352928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4 – </a:t>
            </a:r>
            <a:r>
              <a:rPr lang="pt-BR" sz="2000" b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Contribution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Rate (</a:t>
            </a:r>
            <a:r>
              <a:rPr lang="pt-BR" sz="2000" b="1" i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AliqNec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4EF89E8-1B5B-4BF4-8511-FEF8586C0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31056"/>
              </p:ext>
            </p:extLst>
          </p:nvPr>
        </p:nvGraphicFramePr>
        <p:xfrm>
          <a:off x="953565" y="1743175"/>
          <a:ext cx="7391809" cy="3405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21291">
                  <a:extLst>
                    <a:ext uri="{9D8B030D-6E8A-4147-A177-3AD203B41FA5}">
                      <a16:colId xmlns:a16="http://schemas.microsoft.com/office/drawing/2014/main" val="2425564239"/>
                    </a:ext>
                  </a:extLst>
                </a:gridCol>
                <a:gridCol w="1835259">
                  <a:extLst>
                    <a:ext uri="{9D8B030D-6E8A-4147-A177-3AD203B41FA5}">
                      <a16:colId xmlns:a16="http://schemas.microsoft.com/office/drawing/2014/main" val="1458861496"/>
                    </a:ext>
                  </a:extLst>
                </a:gridCol>
                <a:gridCol w="1835259">
                  <a:extLst>
                    <a:ext uri="{9D8B030D-6E8A-4147-A177-3AD203B41FA5}">
                      <a16:colId xmlns:a16="http://schemas.microsoft.com/office/drawing/2014/main" val="23793338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Group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Current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Situation</a:t>
                      </a:r>
                      <a:r>
                        <a:rPr lang="pt-BR" sz="1800" b="1" dirty="0">
                          <a:effectLst/>
                        </a:rPr>
                        <a:t> (%)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New </a:t>
                      </a:r>
                      <a:r>
                        <a:rPr lang="pt-BR" sz="1800" b="1" dirty="0" err="1">
                          <a:effectLst/>
                        </a:rPr>
                        <a:t>Rule</a:t>
                      </a:r>
                      <a:endParaRPr lang="pt-BR" sz="18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(%)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01709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Full Sample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42.70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648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36.59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28.00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716844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50.44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39.02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84225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Age </a:t>
                      </a:r>
                      <a:r>
                        <a:rPr lang="pt-BR" sz="1800" b="1" dirty="0" err="1">
                          <a:effectLst/>
                        </a:rPr>
                        <a:t>Pension</a:t>
                      </a:r>
                      <a:r>
                        <a:rPr lang="pt-BR" sz="1800" b="1" dirty="0">
                          <a:effectLst/>
                        </a:rPr>
                        <a:t> (AI)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50.08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31.86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836768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40.14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28.24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92165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61.53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38.68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77059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-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Length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of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Contribution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Pension</a:t>
                      </a:r>
                      <a:r>
                        <a:rPr lang="pt-BR" sz="1800" b="1" dirty="0">
                          <a:effectLst/>
                        </a:rPr>
                        <a:t> (ATC)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45243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33.38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22092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38.38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39.75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834740"/>
                  </a:ext>
                </a:extLst>
              </a:tr>
            </a:tbl>
          </a:graphicData>
        </a:graphic>
      </p:graphicFrame>
      <p:sp>
        <p:nvSpPr>
          <p:cNvPr id="9" name="Text Box 3">
            <a:extLst>
              <a:ext uri="{FF2B5EF4-FFF2-40B4-BE49-F238E27FC236}">
                <a16:creationId xmlns:a16="http://schemas.microsoft.com/office/drawing/2014/main" id="{D281B343-34DB-42D0-BD40-0E0659290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8E3D147-F271-4F83-B15D-490C5FA4D2D4}"/>
              </a:ext>
            </a:extLst>
          </p:cNvPr>
          <p:cNvGrpSpPr/>
          <p:nvPr/>
        </p:nvGrpSpPr>
        <p:grpSpPr>
          <a:xfrm>
            <a:off x="1331640" y="5229344"/>
            <a:ext cx="6552728" cy="1296000"/>
            <a:chOff x="107504" y="4186544"/>
            <a:chExt cx="5099277" cy="1296000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398A239-2D59-4B7B-96A7-57DB61A1D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4447125"/>
              <a:ext cx="2160240" cy="648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4000" tIns="46800" rIns="54000" bIns="46800" numCol="1" anchor="t" anchorCtr="0" compatLnSpc="1">
              <a:prstTxWarp prst="textNoShape">
                <a:avLst/>
              </a:prstTxWarp>
              <a:spAutoFit/>
            </a:bodyPr>
            <a:lstStyle>
              <a:lvl1pPr marL="342900" indent="-3429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62000" indent="-1905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n-lt"/>
                </a:defRPr>
              </a:lvl2pPr>
              <a:lvl3pPr marL="1428750" indent="-47625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+mn-lt"/>
                </a:defRPr>
              </a:lvl3pPr>
              <a:lvl4pPr marL="2514600" indent="-3810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+mn-lt"/>
                </a:defRPr>
              </a:lvl4pPr>
              <a:lvl5pPr marL="3086100" indent="-3810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5pPr>
              <a:lvl6pPr marL="35433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6pPr>
              <a:lvl7pPr marL="40005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7pPr>
              <a:lvl8pPr marL="44577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8pPr>
              <a:lvl9pPr marL="4914900" indent="-381000" algn="l" rtl="0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defTabSz="287338" eaLnBrk="1" hangingPunct="1">
                <a:lnSpc>
                  <a:spcPct val="100000"/>
                </a:lnSpc>
                <a:spcBef>
                  <a:spcPts val="1200"/>
                </a:spcBef>
                <a:tabLst>
                  <a:tab pos="354013" algn="l"/>
                  <a:tab pos="1074738" algn="l"/>
                </a:tabLst>
              </a:pPr>
              <a:r>
                <a:rPr lang="pt-BR" sz="1800" kern="0" dirty="0" err="1">
                  <a:solidFill>
                    <a:srgbClr val="00B0F0"/>
                  </a:solidFill>
                  <a:latin typeface="+mj-lt"/>
                </a:rPr>
                <a:t>Required</a:t>
              </a:r>
              <a:r>
                <a:rPr lang="pt-BR" sz="1800" kern="0" dirty="0">
                  <a:solidFill>
                    <a:srgbClr val="00B0F0"/>
                  </a:solidFill>
                  <a:latin typeface="+mj-lt"/>
                </a:rPr>
                <a:t> </a:t>
              </a:r>
              <a:r>
                <a:rPr lang="pt-BR" sz="1800" kern="0" dirty="0" err="1">
                  <a:solidFill>
                    <a:srgbClr val="00B0F0"/>
                  </a:solidFill>
                  <a:latin typeface="+mj-lt"/>
                </a:rPr>
                <a:t>Contribution</a:t>
              </a:r>
              <a:r>
                <a:rPr lang="pt-BR" sz="1800" kern="0" dirty="0">
                  <a:solidFill>
                    <a:srgbClr val="00B0F0"/>
                  </a:solidFill>
                  <a:latin typeface="+mj-lt"/>
                </a:rPr>
                <a:t> Rate (</a:t>
              </a:r>
              <a:r>
                <a:rPr lang="pt-BR" sz="1800" i="1" kern="0" dirty="0" err="1">
                  <a:solidFill>
                    <a:srgbClr val="00B0F0"/>
                  </a:solidFill>
                  <a:latin typeface="+mj-lt"/>
                </a:rPr>
                <a:t>AliqNec</a:t>
              </a:r>
              <a:r>
                <a:rPr lang="pt-BR" sz="1800" kern="0" dirty="0">
                  <a:solidFill>
                    <a:srgbClr val="00B0F0"/>
                  </a:solidFill>
                  <a:latin typeface="+mj-lt"/>
                </a:rPr>
                <a:t>)</a:t>
              </a:r>
            </a:p>
          </p:txBody>
        </p:sp>
        <p:graphicFrame>
          <p:nvGraphicFramePr>
            <p:cNvPr id="13" name="Object 4">
              <a:extLst>
                <a:ext uri="{FF2B5EF4-FFF2-40B4-BE49-F238E27FC236}">
                  <a16:creationId xmlns:a16="http://schemas.microsoft.com/office/drawing/2014/main" id="{B12D27DB-765B-4C99-BE9C-9571727B11F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2356492"/>
                </p:ext>
              </p:extLst>
            </p:nvPr>
          </p:nvGraphicFramePr>
          <p:xfrm>
            <a:off x="2475209" y="4186544"/>
            <a:ext cx="2731572" cy="1296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Equação" r:id="rId4" imgW="1917700" imgH="889000" progId="Equation.3">
                    <p:embed/>
                  </p:oleObj>
                </mc:Choice>
                <mc:Fallback>
                  <p:oleObj name="Equação" r:id="rId4" imgW="1917700" imgH="889000" progId="Equation.3">
                    <p:embed/>
                    <p:pic>
                      <p:nvPicPr>
                        <p:cNvPr id="28" name="Object 4">
                          <a:extLst>
                            <a:ext uri="{FF2B5EF4-FFF2-40B4-BE49-F238E27FC236}">
                              <a16:creationId xmlns:a16="http://schemas.microsoft.com/office/drawing/2014/main" id="{B9CF8389-A49F-4603-A783-42F8FAA683F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5209" y="4186544"/>
                          <a:ext cx="2731572" cy="12960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09196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8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6C8A307-87BA-4C95-93F3-B37D56C3B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93274"/>
              </p:ext>
            </p:extLst>
          </p:nvPr>
        </p:nvGraphicFramePr>
        <p:xfrm>
          <a:off x="953565" y="1771659"/>
          <a:ext cx="7391809" cy="3405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21291">
                  <a:extLst>
                    <a:ext uri="{9D8B030D-6E8A-4147-A177-3AD203B41FA5}">
                      <a16:colId xmlns:a16="http://schemas.microsoft.com/office/drawing/2014/main" val="2425564239"/>
                    </a:ext>
                  </a:extLst>
                </a:gridCol>
                <a:gridCol w="1835259">
                  <a:extLst>
                    <a:ext uri="{9D8B030D-6E8A-4147-A177-3AD203B41FA5}">
                      <a16:colId xmlns:a16="http://schemas.microsoft.com/office/drawing/2014/main" val="1458861496"/>
                    </a:ext>
                  </a:extLst>
                </a:gridCol>
                <a:gridCol w="1835259">
                  <a:extLst>
                    <a:ext uri="{9D8B030D-6E8A-4147-A177-3AD203B41FA5}">
                      <a16:colId xmlns:a16="http://schemas.microsoft.com/office/drawing/2014/main" val="23793338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Group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Current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Situation</a:t>
                      </a:r>
                      <a:r>
                        <a:rPr lang="pt-BR" sz="1800" b="1" dirty="0">
                          <a:effectLst/>
                        </a:rPr>
                        <a:t> (%)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New </a:t>
                      </a:r>
                      <a:r>
                        <a:rPr lang="pt-BR" sz="1800" b="1" dirty="0" err="1">
                          <a:effectLst/>
                        </a:rPr>
                        <a:t>Rule</a:t>
                      </a:r>
                      <a:endParaRPr lang="pt-BR" sz="18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(%)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01709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Full Sample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-1.17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648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-3.46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716844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4.63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1.69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84225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Age </a:t>
                      </a:r>
                      <a:r>
                        <a:rPr lang="pt-BR" sz="1800" b="1" dirty="0" err="1">
                          <a:effectLst/>
                        </a:rPr>
                        <a:t>Pension</a:t>
                      </a:r>
                      <a:r>
                        <a:rPr lang="pt-BR" sz="1800" b="1" dirty="0">
                          <a:effectLst/>
                        </a:rPr>
                        <a:t> (AI)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5.20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-1.06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836768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2.07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-3.06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92165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8.14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1.71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770591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-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Length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of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Contribution</a:t>
                      </a:r>
                      <a:r>
                        <a:rPr lang="pt-BR" sz="1800" b="1" dirty="0">
                          <a:effectLst/>
                        </a:rPr>
                        <a:t> </a:t>
                      </a:r>
                      <a:r>
                        <a:rPr lang="pt-BR" sz="1800" b="1" dirty="0" err="1">
                          <a:effectLst/>
                        </a:rPr>
                        <a:t>Pension</a:t>
                      </a:r>
                      <a:r>
                        <a:rPr lang="pt-BR" sz="1800" b="1" dirty="0">
                          <a:effectLst/>
                        </a:rPr>
                        <a:t> (ATC)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-1.43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45243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-0.98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-4.65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22092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indent="1758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>
                          <a:effectLst/>
                        </a:rPr>
                        <a:t>Female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1.35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1.66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834740"/>
                  </a:ext>
                </a:extLst>
              </a:tr>
            </a:tbl>
          </a:graphicData>
        </a:graphic>
      </p:graphicFrame>
      <p:sp>
        <p:nvSpPr>
          <p:cNvPr id="8" name="Retângulo 7">
            <a:extLst>
              <a:ext uri="{FF2B5EF4-FFF2-40B4-BE49-F238E27FC236}">
                <a16:creationId xmlns:a16="http://schemas.microsoft.com/office/drawing/2014/main" id="{CEB5C90F-A2AD-413C-A5DA-5B73B7CAB3D1}"/>
              </a:ext>
            </a:extLst>
          </p:cNvPr>
          <p:cNvSpPr/>
          <p:nvPr/>
        </p:nvSpPr>
        <p:spPr>
          <a:xfrm>
            <a:off x="251520" y="836712"/>
            <a:ext cx="8352928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5 – </a:t>
            </a:r>
            <a:r>
              <a:rPr lang="pt-BR" sz="2000" b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Internal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Rate </a:t>
            </a:r>
            <a:r>
              <a:rPr lang="pt-BR" sz="2000" b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BR" sz="2000" b="1" i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  <a:r>
              <a:rPr lang="pt-BR" sz="20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A9728AA9-C3A1-4E5B-9219-BB54B23DA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4F8DE015-5861-4D92-B4D6-79A8BDDB3173}"/>
                  </a:ext>
                </a:extLst>
              </p:cNvPr>
              <p:cNvSpPr txBox="1"/>
              <p:nvPr/>
            </p:nvSpPr>
            <p:spPr>
              <a:xfrm>
                <a:off x="1619672" y="5357728"/>
                <a:ext cx="6414689" cy="865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𝑃𝑉𝐶</m:t>
                          </m:r>
                        </m:e>
                        <m:sub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box>
                            <m:boxPr>
                              <m:ctrlP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pt-B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pt-BR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20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pt-BR" sz="2000" b="0" i="1" smtClean="0">
                                          <a:latin typeface="Cambria Math" panose="02040503050406030204" pitchFamily="18" charset="0"/>
                                        </a:rPr>
                                        <m:t>𝑖𝑡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pt-BR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2000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pt-BR" sz="2000" i="1">
                                              <a:latin typeface="Cambria Math" panose="02040503050406030204" pitchFamily="18" charset="0"/>
                                            </a:rPr>
                                            <m:t>𝐼𝑅𝑅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2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box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nary>
                        <m:naryPr>
                          <m:chr m:val="∑"/>
                          <m:ctrlPr>
                            <a:rPr lang="pt-BR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pt-BR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pt-B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sup>
                        <m:e>
                          <m:box>
                            <m:boxPr>
                              <m:ctrlPr>
                                <a:rPr lang="pt-BR" sz="2000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pt-BR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pt-BR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20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pt-BR" sz="2000" i="1">
                                          <a:latin typeface="Cambria Math" panose="02040503050406030204" pitchFamily="18" charset="0"/>
                                        </a:rPr>
                                        <m:t>𝑖𝑡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pt-BR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2000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pt-BR" sz="2000" i="1">
                                              <a:latin typeface="Cambria Math" panose="02040503050406030204" pitchFamily="18" charset="0"/>
                                            </a:rPr>
                                            <m:t>𝐼𝑅𝑅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box>
                          <m:r>
                            <a:rPr lang="pt-BR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pt-B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  <m:t>𝑃𝑉𝐵</m:t>
                              </m:r>
                            </m:e>
                            <m:sub>
                              <m: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4F8DE015-5861-4D92-B4D6-79A8BDDB3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357728"/>
                <a:ext cx="6414689" cy="8654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237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B7CE2-8790-432A-AAC5-498982F5C104}" type="slidenum">
              <a:rPr lang="pt-PT" smtClean="0"/>
              <a:pPr/>
              <a:t>9</a:t>
            </a:fld>
            <a:endParaRPr lang="pt-PT"/>
          </a:p>
        </p:txBody>
      </p:sp>
      <p:cxnSp>
        <p:nvCxnSpPr>
          <p:cNvPr id="3" name="Conector reto 2"/>
          <p:cNvCxnSpPr/>
          <p:nvPr/>
        </p:nvCxnSpPr>
        <p:spPr bwMode="auto">
          <a:xfrm>
            <a:off x="0" y="65693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tângulo 5">
            <a:extLst>
              <a:ext uri="{FF2B5EF4-FFF2-40B4-BE49-F238E27FC236}">
                <a16:creationId xmlns:a16="http://schemas.microsoft.com/office/drawing/2014/main" id="{B0394F18-8678-4047-B5AB-72FFA693ACC3}"/>
              </a:ext>
            </a:extLst>
          </p:cNvPr>
          <p:cNvSpPr/>
          <p:nvPr/>
        </p:nvSpPr>
        <p:spPr>
          <a:xfrm>
            <a:off x="1259633" y="852823"/>
            <a:ext cx="6223764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pt-BR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</a:t>
            </a:r>
            <a:endParaRPr lang="pt-BR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120B444-2B4C-4571-90BF-5AE2225AC4B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89178"/>
            <a:ext cx="8064896" cy="511642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E57055DE-80FD-4679-9A25-2773BA793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70923"/>
            <a:ext cx="891540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+mj-lt"/>
              </a:rPr>
              <a:t>4. </a:t>
            </a:r>
            <a:r>
              <a:rPr lang="pt-BR" sz="3200" b="1" dirty="0" err="1">
                <a:solidFill>
                  <a:srgbClr val="FF0000"/>
                </a:solidFill>
                <a:latin typeface="+mj-lt"/>
              </a:rPr>
              <a:t>Results</a:t>
            </a:r>
            <a:endParaRPr lang="pt-BR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883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4000" tIns="46800" rIns="54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4000" tIns="46800" rIns="54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apresentação\ALTVOLT.POT</Template>
  <TotalTime>13582</TotalTime>
  <Words>811</Words>
  <Application>Microsoft Office PowerPoint</Application>
  <PresentationFormat>Apresentação na tela (4:3)</PresentationFormat>
  <Paragraphs>326</Paragraphs>
  <Slides>16</Slides>
  <Notes>16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Times New Roman</vt:lpstr>
      <vt:lpstr>Estrutura padrão</vt:lpstr>
      <vt:lpstr>Equação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</dc:title>
  <dc:creator>lafonso</dc:creator>
  <cp:lastModifiedBy>Luís Eduardo Afonso</cp:lastModifiedBy>
  <cp:revision>811</cp:revision>
  <cp:lastPrinted>2005-12-05T21:44:29Z</cp:lastPrinted>
  <dcterms:created xsi:type="dcterms:W3CDTF">2005-04-14T22:46:40Z</dcterms:created>
  <dcterms:modified xsi:type="dcterms:W3CDTF">2019-12-04T21:42:18Z</dcterms:modified>
</cp:coreProperties>
</file>