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7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0" r:id="rId1"/>
  </p:sldMasterIdLst>
  <p:notesMasterIdLst>
    <p:notesMasterId r:id="rId20"/>
  </p:notesMasterIdLst>
  <p:handoutMasterIdLst>
    <p:handoutMasterId r:id="rId21"/>
  </p:handoutMasterIdLst>
  <p:sldIdLst>
    <p:sldId id="276" r:id="rId2"/>
    <p:sldId id="275" r:id="rId3"/>
    <p:sldId id="274" r:id="rId4"/>
    <p:sldId id="269" r:id="rId5"/>
    <p:sldId id="277" r:id="rId6"/>
    <p:sldId id="293" r:id="rId7"/>
    <p:sldId id="279" r:id="rId8"/>
    <p:sldId id="294" r:id="rId9"/>
    <p:sldId id="299" r:id="rId10"/>
    <p:sldId id="297" r:id="rId11"/>
    <p:sldId id="285" r:id="rId12"/>
    <p:sldId id="287" r:id="rId13"/>
    <p:sldId id="288" r:id="rId14"/>
    <p:sldId id="298" r:id="rId15"/>
    <p:sldId id="290" r:id="rId16"/>
    <p:sldId id="292" r:id="rId17"/>
    <p:sldId id="286" r:id="rId18"/>
    <p:sldId id="289" r:id="rId19"/>
  </p:sldIdLst>
  <p:sldSz cx="12192000" cy="6858000"/>
  <p:notesSz cx="7010400" cy="9296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alie Martins" initials="NM" lastIdx="15" clrIdx="0">
    <p:extLst/>
  </p:cmAuthor>
  <p:cmAuthor id="2" name="Bruna_Pugialli" initials="B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17E"/>
    <a:srgbClr val="599A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2" autoAdjust="0"/>
    <p:restoredTop sz="90653" autoAdjust="0"/>
  </p:normalViewPr>
  <p:slideViewPr>
    <p:cSldViewPr snapToGrid="0">
      <p:cViewPr varScale="1">
        <p:scale>
          <a:sx n="89" d="100"/>
          <a:sy n="89" d="100"/>
        </p:scale>
        <p:origin x="102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na_Pugialli\Dropbox\Pasta%20Bruna\EconomistAs\Institucional\Ingles%20Natalie\todos_cursos-gr&#225;ficos_ingl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Graficos%20disciplina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Graficos%20disciplinas%20(1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Graficos%20disciplinas%20(1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Graficos%20disciplinas%20(1)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Graficos%20disciplinas%20(1)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na_Pugialli\Dropbox\Pasta%20Bruna\EconomistAs\Institucional\descritivas_preliminare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na_Pugialli\Dropbox\Pasta%20Bruna\EconomistAs\Institucional\Ingles%20Natalie\todos_cursos-gr&#225;ficos_ingl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na_Pugialli\Dropbox\Pasta%20Bruna\EconomistAs\Institucional\Ingles%20Natalie\todos_cursos-gr&#225;ficos_ingl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na_Pugialli\Dropbox\Pasta%20Bruna\EconomistAs\Institucional\Ingles%20Natalie\todos_cursos-gr&#225;ficos_ingl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descritivas_preliminar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descritivas_preliminar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na_Pugialli\Dropbox\Pasta%20Bruna\EconomistAs\Institucional\INGLES\descritivas_preliminare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Graficos%20disciplina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dirty="0"/>
              <a:t>% </a:t>
            </a:r>
            <a:r>
              <a:rPr lang="pt-BR" dirty="0" err="1"/>
              <a:t>Women</a:t>
            </a:r>
            <a:r>
              <a:rPr lang="pt-BR" dirty="0"/>
              <a:t> in </a:t>
            </a:r>
            <a:r>
              <a:rPr lang="pt-BR" dirty="0" err="1"/>
              <a:t>All</a:t>
            </a:r>
            <a:r>
              <a:rPr lang="pt-BR" dirty="0"/>
              <a:t> </a:t>
            </a:r>
            <a:r>
              <a:rPr lang="pt-BR" dirty="0" err="1" smtClean="0"/>
              <a:t>Higher</a:t>
            </a:r>
            <a:r>
              <a:rPr lang="pt-BR" dirty="0" smtClean="0"/>
              <a:t> </a:t>
            </a:r>
            <a:r>
              <a:rPr lang="pt-BR" dirty="0" err="1"/>
              <a:t>Education</a:t>
            </a:r>
            <a:r>
              <a:rPr lang="pt-BR" dirty="0"/>
              <a:t> </a:t>
            </a:r>
            <a:r>
              <a:rPr lang="pt-BR" dirty="0" err="1"/>
              <a:t>Institutions</a:t>
            </a:r>
            <a:endParaRPr lang="pt-B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'[todos_cursos-gráficos_ingles.xlsx]Todos os cursos_2015'!$D$1</c:f>
              <c:strCache>
                <c:ptCount val="1"/>
                <c:pt idx="0">
                  <c:v>% Mulher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D8-4DAF-92E1-2B6BB38FFE9D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2C4-4D6B-94BF-22A77A3F9217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2C4-4D6B-94BF-22A77A3F9217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3E8-4AB7-9AE3-ACEB2B32ED1F}"/>
              </c:ext>
            </c:extLst>
          </c:dPt>
          <c:dPt>
            <c:idx val="18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3E8-4AB7-9AE3-ACEB2B32ED1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'[todos_cursos-gráficos_ingles.xlsx]Todos os cursos_2015'!$C$2:$C$24</c:f>
              <c:strCache>
                <c:ptCount val="23"/>
                <c:pt idx="0">
                  <c:v>Education</c:v>
                </c:pt>
                <c:pt idx="1">
                  <c:v>Nutrition</c:v>
                </c:pt>
                <c:pt idx="2">
                  <c:v>Nursing</c:v>
                </c:pt>
                <c:pt idx="3">
                  <c:v>Psychology</c:v>
                </c:pt>
                <c:pt idx="4">
                  <c:v>Pharmacy </c:v>
                </c:pt>
                <c:pt idx="5">
                  <c:v>Dentistry </c:v>
                </c:pt>
                <c:pt idx="6">
                  <c:v>Architecture and Urbanism</c:v>
                </c:pt>
                <c:pt idx="7">
                  <c:v>Veterinary Medicine </c:v>
                </c:pt>
                <c:pt idx="8">
                  <c:v>Journalism</c:v>
                </c:pt>
                <c:pt idx="9">
                  <c:v>International Relations</c:v>
                </c:pt>
                <c:pt idx="10">
                  <c:v>Accounting </c:v>
                </c:pt>
                <c:pt idx="11">
                  <c:v>All the courses</c:v>
                </c:pt>
                <c:pt idx="12">
                  <c:v>Medicine </c:v>
                </c:pt>
                <c:pt idx="13">
                  <c:v>Business Administration</c:v>
                </c:pt>
                <c:pt idx="14">
                  <c:v>Law</c:v>
                </c:pt>
                <c:pt idx="15">
                  <c:v>Marketing</c:v>
                </c:pt>
                <c:pt idx="16">
                  <c:v>Actuarial Science</c:v>
                </c:pt>
                <c:pt idx="17">
                  <c:v>Statistics</c:v>
                </c:pt>
                <c:pt idx="18">
                  <c:v>Economics</c:v>
                </c:pt>
                <c:pt idx="19">
                  <c:v>Physical Education</c:v>
                </c:pt>
                <c:pt idx="20">
                  <c:v>Mathematics</c:v>
                </c:pt>
                <c:pt idx="21">
                  <c:v>Engineering</c:v>
                </c:pt>
                <c:pt idx="22">
                  <c:v>Computer Science </c:v>
                </c:pt>
              </c:strCache>
            </c:strRef>
          </c:cat>
          <c:val>
            <c:numRef>
              <c:f>'[todos_cursos-gráficos_ingles.xlsx]Todos os cursos_2015'!$D$2:$D$24</c:f>
              <c:numCache>
                <c:formatCode>0%</c:formatCode>
                <c:ptCount val="23"/>
                <c:pt idx="0">
                  <c:v>0.92853804920511296</c:v>
                </c:pt>
                <c:pt idx="1">
                  <c:v>0.87881944776304843</c:v>
                </c:pt>
                <c:pt idx="2">
                  <c:v>0.84728697625912519</c:v>
                </c:pt>
                <c:pt idx="3">
                  <c:v>0.8112739611965154</c:v>
                </c:pt>
                <c:pt idx="4">
                  <c:v>0.73195642717320375</c:v>
                </c:pt>
                <c:pt idx="5">
                  <c:v>0.722942849649997</c:v>
                </c:pt>
                <c:pt idx="6">
                  <c:v>0.66363478863478864</c:v>
                </c:pt>
                <c:pt idx="7">
                  <c:v>0.65044364734755522</c:v>
                </c:pt>
                <c:pt idx="8">
                  <c:v>0.61038064936558434</c:v>
                </c:pt>
                <c:pt idx="9">
                  <c:v>0.59027777777777779</c:v>
                </c:pt>
                <c:pt idx="10">
                  <c:v>0.58319172031219046</c:v>
                </c:pt>
                <c:pt idx="11">
                  <c:v>0.57169999999999999</c:v>
                </c:pt>
                <c:pt idx="12">
                  <c:v>0.5680674522423611</c:v>
                </c:pt>
                <c:pt idx="13">
                  <c:v>0.5533620499253521</c:v>
                </c:pt>
                <c:pt idx="14">
                  <c:v>0.55282222099808842</c:v>
                </c:pt>
                <c:pt idx="15">
                  <c:v>0.52086412818541949</c:v>
                </c:pt>
                <c:pt idx="16">
                  <c:v>0.41287284144427</c:v>
                </c:pt>
                <c:pt idx="17">
                  <c:v>0.40128025605121026</c:v>
                </c:pt>
                <c:pt idx="18">
                  <c:v>0.39038733728046571</c:v>
                </c:pt>
                <c:pt idx="19">
                  <c:v>0.36629722499277584</c:v>
                </c:pt>
                <c:pt idx="20">
                  <c:v>0.32048957388939259</c:v>
                </c:pt>
                <c:pt idx="21">
                  <c:v>0.28340712249653227</c:v>
                </c:pt>
                <c:pt idx="22">
                  <c:v>0.12119818591227681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AC-468A-BC72-8896651DF4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30538752"/>
        <c:axId val="1130531680"/>
      </c:barChart>
      <c:catAx>
        <c:axId val="1130538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130531680"/>
        <c:crosses val="autoZero"/>
        <c:auto val="1"/>
        <c:lblAlgn val="ctr"/>
        <c:lblOffset val="100"/>
        <c:noMultiLvlLbl val="0"/>
      </c:catAx>
      <c:valAx>
        <c:axId val="11305316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13053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'[Graficos disciplinas.xlsx]Planilha1'!$AB$3</c:f>
              <c:strCache>
                <c:ptCount val="1"/>
                <c:pt idx="0">
                  <c:v>Men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>
              <a:outerShdw blurRad="40005" dist="22860" dir="5400000" algn="ctr" rotWithShape="0">
                <a:schemeClr val="tx1">
                  <a:alpha val="35000"/>
                </a:scheme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'[Graficos disciplinas.xlsx]Planilha1'!$AA$4:$AA$16</c:f>
              <c:numCache>
                <c:formatCode>0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disciplinas.xlsx]Planilha1'!$AB$4:$AB$16</c:f>
              <c:numCache>
                <c:formatCode>0.0</c:formatCode>
                <c:ptCount val="13"/>
                <c:pt idx="0">
                  <c:v>5.9045801999999998</c:v>
                </c:pt>
                <c:pt idx="1">
                  <c:v>6.6532258000000004</c:v>
                </c:pt>
                <c:pt idx="2">
                  <c:v>6.2926470999999999</c:v>
                </c:pt>
                <c:pt idx="3">
                  <c:v>5.4294520999999998</c:v>
                </c:pt>
                <c:pt idx="4">
                  <c:v>5.5860927</c:v>
                </c:pt>
                <c:pt idx="5">
                  <c:v>5.6911765000000001</c:v>
                </c:pt>
                <c:pt idx="6">
                  <c:v>6.0302816999999997</c:v>
                </c:pt>
                <c:pt idx="7">
                  <c:v>7.9590550999999996</c:v>
                </c:pt>
                <c:pt idx="8">
                  <c:v>6.3274809000000003</c:v>
                </c:pt>
                <c:pt idx="9">
                  <c:v>7.0968749999999998</c:v>
                </c:pt>
                <c:pt idx="10">
                  <c:v>7.5410447999999999</c:v>
                </c:pt>
                <c:pt idx="11">
                  <c:v>5.8014925000000002</c:v>
                </c:pt>
                <c:pt idx="12">
                  <c:v>6.1239583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5F-48A0-9F02-A709C882C502}"/>
            </c:ext>
          </c:extLst>
        </c:ser>
        <c:ser>
          <c:idx val="1"/>
          <c:order val="1"/>
          <c:tx>
            <c:strRef>
              <c:f>'[Graficos disciplinas.xlsx]Planilha1'!$AC$3</c:f>
              <c:strCache>
                <c:ptCount val="1"/>
                <c:pt idx="0">
                  <c:v>Women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5" dist="22860" dir="5400000" algn="ctr" rotWithShape="0">
                <a:schemeClr val="tx1">
                  <a:alpha val="35000"/>
                </a:scheme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'[Graficos disciplinas.xlsx]Planilha1'!$AA$4:$AA$16</c:f>
              <c:numCache>
                <c:formatCode>0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disciplinas.xlsx]Planilha1'!$AC$4:$AC$16</c:f>
              <c:numCache>
                <c:formatCode>0.0</c:formatCode>
                <c:ptCount val="13"/>
                <c:pt idx="0">
                  <c:v>6.6193548</c:v>
                </c:pt>
                <c:pt idx="1">
                  <c:v>7.4289474000000002</c:v>
                </c:pt>
                <c:pt idx="2">
                  <c:v>7.4372093000000001</c:v>
                </c:pt>
                <c:pt idx="3">
                  <c:v>5.4306121999999997</c:v>
                </c:pt>
                <c:pt idx="4">
                  <c:v>6.1756098000000001</c:v>
                </c:pt>
                <c:pt idx="5">
                  <c:v>6.45</c:v>
                </c:pt>
                <c:pt idx="6">
                  <c:v>6.5875000000000004</c:v>
                </c:pt>
                <c:pt idx="7">
                  <c:v>8.1744185999999992</c:v>
                </c:pt>
                <c:pt idx="8">
                  <c:v>6.3767442000000001</c:v>
                </c:pt>
                <c:pt idx="9">
                  <c:v>7.5755102000000001</c:v>
                </c:pt>
                <c:pt idx="10">
                  <c:v>7.9631578999999997</c:v>
                </c:pt>
                <c:pt idx="11">
                  <c:v>5.9659091000000002</c:v>
                </c:pt>
                <c:pt idx="12">
                  <c:v>6.4033332999999999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5F-48A0-9F02-A709C882C5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3098192"/>
        <c:axId val="753094928"/>
      </c:lineChart>
      <c:lineChart>
        <c:grouping val="standard"/>
        <c:varyColors val="0"/>
        <c:ser>
          <c:idx val="2"/>
          <c:order val="2"/>
          <c:tx>
            <c:strRef>
              <c:f>'[Graficos disciplinas.xlsx]Planilha1'!$AD$3</c:f>
              <c:strCache>
                <c:ptCount val="1"/>
                <c:pt idx="0">
                  <c:v>Gender Gap (Women - Men)</c:v>
                </c:pt>
              </c:strCache>
            </c:strRef>
          </c:tx>
          <c:spPr>
            <a:ln w="31750" cap="rnd">
              <a:solidFill>
                <a:srgbClr val="92D050"/>
              </a:solidFill>
              <a:prstDash val="dash"/>
              <a:round/>
            </a:ln>
            <a:effectLst>
              <a:outerShdw blurRad="40005" dist="22860" dir="5400000" algn="ctr" rotWithShape="0">
                <a:schemeClr val="tx1">
                  <a:alpha val="35000"/>
                </a:schemeClr>
              </a:outerShdw>
            </a:effectLst>
          </c:spPr>
          <c:marker>
            <c:symbol val="none"/>
          </c:marker>
          <c:val>
            <c:numRef>
              <c:f>'[Graficos disciplinas.xlsx]Planilha1'!$AD$4:$AD$16</c:f>
              <c:numCache>
                <c:formatCode>0.0</c:formatCode>
                <c:ptCount val="13"/>
                <c:pt idx="0">
                  <c:v>0.71477460000000015</c:v>
                </c:pt>
                <c:pt idx="1">
                  <c:v>0.77572159999999979</c:v>
                </c:pt>
                <c:pt idx="2">
                  <c:v>1.1445622000000002</c:v>
                </c:pt>
                <c:pt idx="3">
                  <c:v>1.1600999999998862E-3</c:v>
                </c:pt>
                <c:pt idx="4">
                  <c:v>0.58951710000000013</c:v>
                </c:pt>
                <c:pt idx="5">
                  <c:v>0.7588235000000001</c:v>
                </c:pt>
                <c:pt idx="6">
                  <c:v>0.55721830000000061</c:v>
                </c:pt>
                <c:pt idx="7">
                  <c:v>0.2153634999999996</c:v>
                </c:pt>
                <c:pt idx="8">
                  <c:v>4.9263299999999788E-2</c:v>
                </c:pt>
                <c:pt idx="9">
                  <c:v>0.47863520000000026</c:v>
                </c:pt>
                <c:pt idx="10">
                  <c:v>0.4221130999999998</c:v>
                </c:pt>
                <c:pt idx="11">
                  <c:v>0.16441660000000002</c:v>
                </c:pt>
                <c:pt idx="12">
                  <c:v>0.27937499999999993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65F-48A0-9F02-A709C882C5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3096560"/>
        <c:axId val="753096016"/>
      </c:lineChart>
      <c:catAx>
        <c:axId val="75309819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753094928"/>
        <c:crosses val="autoZero"/>
        <c:auto val="1"/>
        <c:lblAlgn val="ctr"/>
        <c:lblOffset val="100"/>
        <c:noMultiLvlLbl val="0"/>
      </c:catAx>
      <c:valAx>
        <c:axId val="753094928"/>
        <c:scaling>
          <c:orientation val="minMax"/>
          <c:max val="10"/>
          <c:min val="-1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2">
                  <a:lumMod val="5000"/>
                  <a:lumOff val="95000"/>
                </a:schemeClr>
              </a:solidFill>
            </a:ln>
            <a:effectLst/>
          </c:spPr>
        </c:min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753098192"/>
        <c:crosses val="autoZero"/>
        <c:crossBetween val="between"/>
        <c:majorUnit val="1"/>
        <c:minorUnit val="0.25"/>
      </c:valAx>
      <c:valAx>
        <c:axId val="753096016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753096560"/>
        <c:crosses val="max"/>
        <c:crossBetween val="between"/>
      </c:valAx>
      <c:catAx>
        <c:axId val="753096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530960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Men</c:v>
          </c:tx>
          <c:spPr>
            <a:ln w="31750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'[Graficos disciplinas (1).xlsx]Planilha1'!$B$4:$B$16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 (1).xlsx]Planilha1'!$C$4:$C$16</c:f>
              <c:numCache>
                <c:formatCode>0.0</c:formatCode>
                <c:ptCount val="13"/>
                <c:pt idx="0">
                  <c:v>5.7689266000000003</c:v>
                </c:pt>
                <c:pt idx="1">
                  <c:v>6.5185430000000002</c:v>
                </c:pt>
                <c:pt idx="2">
                  <c:v>6.4073333000000003</c:v>
                </c:pt>
                <c:pt idx="3">
                  <c:v>5.1197530999999996</c:v>
                </c:pt>
                <c:pt idx="4">
                  <c:v>5.6175325000000003</c:v>
                </c:pt>
                <c:pt idx="5">
                  <c:v>5.5413793</c:v>
                </c:pt>
                <c:pt idx="6">
                  <c:v>5.7842767000000004</c:v>
                </c:pt>
                <c:pt idx="7">
                  <c:v>5.0974522000000002</c:v>
                </c:pt>
                <c:pt idx="8">
                  <c:v>5.1464789</c:v>
                </c:pt>
                <c:pt idx="9">
                  <c:v>5.5059602999999999</c:v>
                </c:pt>
                <c:pt idx="10">
                  <c:v>5.1484848000000003</c:v>
                </c:pt>
                <c:pt idx="11">
                  <c:v>6.4427418999999997</c:v>
                </c:pt>
                <c:pt idx="12">
                  <c:v>5.3744680999999996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AE-4817-AE97-D093E85AA3BB}"/>
            </c:ext>
          </c:extLst>
        </c:ser>
        <c:ser>
          <c:idx val="1"/>
          <c:order val="1"/>
          <c:tx>
            <c:v>Women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'[Graficos disciplinas (1).xlsx]Planilha1'!$B$4:$B$16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 (1).xlsx]Planilha1'!$D$4:$D$16</c:f>
              <c:numCache>
                <c:formatCode>0.0</c:formatCode>
                <c:ptCount val="13"/>
                <c:pt idx="0">
                  <c:v>5.9846154</c:v>
                </c:pt>
                <c:pt idx="1">
                  <c:v>7.0461537999999999</c:v>
                </c:pt>
                <c:pt idx="2">
                  <c:v>6.5611110999999998</c:v>
                </c:pt>
                <c:pt idx="3">
                  <c:v>5.5877550999999999</c:v>
                </c:pt>
                <c:pt idx="4">
                  <c:v>5.7488888999999999</c:v>
                </c:pt>
                <c:pt idx="5">
                  <c:v>6.6040815999999998</c:v>
                </c:pt>
                <c:pt idx="6">
                  <c:v>5.7577778000000004</c:v>
                </c:pt>
                <c:pt idx="7">
                  <c:v>5.2269230999999996</c:v>
                </c:pt>
                <c:pt idx="8">
                  <c:v>4.8113207999999998</c:v>
                </c:pt>
                <c:pt idx="9">
                  <c:v>6.3057692000000003</c:v>
                </c:pt>
                <c:pt idx="10">
                  <c:v>5.1738095</c:v>
                </c:pt>
                <c:pt idx="11">
                  <c:v>6.1975610000000003</c:v>
                </c:pt>
                <c:pt idx="12">
                  <c:v>5.6571429000000002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AE-4817-AE97-D093E85AA3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1017472"/>
        <c:axId val="1261014752"/>
      </c:lineChart>
      <c:lineChart>
        <c:grouping val="standard"/>
        <c:varyColors val="0"/>
        <c:ser>
          <c:idx val="2"/>
          <c:order val="2"/>
          <c:tx>
            <c:v>Gender Gap (Women - Men)</c:v>
          </c:tx>
          <c:spPr>
            <a:ln w="31750" cap="rnd">
              <a:solidFill>
                <a:srgbClr val="92D050"/>
              </a:solidFill>
              <a:prstDash val="dash"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'[Graficos disciplinas (1).xlsx]Planilha1'!$B$4:$B$16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 (1).xlsx]Planilha1'!$E$4:$E$16</c:f>
              <c:numCache>
                <c:formatCode>0.0</c:formatCode>
                <c:ptCount val="13"/>
                <c:pt idx="0">
                  <c:v>0.21568879999999968</c:v>
                </c:pt>
                <c:pt idx="1">
                  <c:v>0.52761079999999971</c:v>
                </c:pt>
                <c:pt idx="2">
                  <c:v>0.15377779999999941</c:v>
                </c:pt>
                <c:pt idx="3">
                  <c:v>0.46800200000000025</c:v>
                </c:pt>
                <c:pt idx="4">
                  <c:v>0.1313563999999996</c:v>
                </c:pt>
                <c:pt idx="5">
                  <c:v>1.0627022999999998</c:v>
                </c:pt>
                <c:pt idx="6">
                  <c:v>-2.6498899999999992E-2</c:v>
                </c:pt>
                <c:pt idx="7">
                  <c:v>0.12947089999999939</c:v>
                </c:pt>
                <c:pt idx="8">
                  <c:v>-0.33515810000000013</c:v>
                </c:pt>
                <c:pt idx="9">
                  <c:v>0.79980890000000038</c:v>
                </c:pt>
                <c:pt idx="10">
                  <c:v>2.5324699999999645E-2</c:v>
                </c:pt>
                <c:pt idx="11">
                  <c:v>-0.24518089999999937</c:v>
                </c:pt>
                <c:pt idx="12">
                  <c:v>0.28267480000000056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BAE-4817-AE97-D093E85AA3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1012576"/>
        <c:axId val="1261018016"/>
      </c:lineChart>
      <c:catAx>
        <c:axId val="126101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261014752"/>
        <c:crosses val="autoZero"/>
        <c:auto val="1"/>
        <c:lblAlgn val="ctr"/>
        <c:lblOffset val="100"/>
        <c:noMultiLvlLbl val="0"/>
      </c:catAx>
      <c:valAx>
        <c:axId val="1261014752"/>
        <c:scaling>
          <c:orientation val="minMax"/>
          <c:max val="10"/>
          <c:min val="-1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2">
                  <a:lumMod val="5000"/>
                  <a:lumOff val="95000"/>
                </a:schemeClr>
              </a:solidFill>
            </a:ln>
            <a:effectLst/>
          </c:spPr>
        </c:min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261017472"/>
        <c:crosses val="autoZero"/>
        <c:crossBetween val="between"/>
        <c:majorUnit val="1"/>
        <c:minorUnit val="0.25"/>
      </c:valAx>
      <c:valAx>
        <c:axId val="1261018016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1261012576"/>
        <c:crosses val="max"/>
        <c:crossBetween val="between"/>
      </c:valAx>
      <c:catAx>
        <c:axId val="126101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610180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Men</c:v>
          </c:tx>
          <c:spPr>
            <a:ln w="31750" cap="rnd">
              <a:solidFill>
                <a:schemeClr val="accent1"/>
              </a:solidFill>
              <a:round/>
            </a:ln>
            <a:effectLst>
              <a:outerShdw blurRad="40005" dist="22860" dir="5400000" algn="ctr" rotWithShape="0">
                <a:schemeClr val="tx1">
                  <a:alpha val="35000"/>
                </a:scheme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'[Graficos disciplinas (1).xlsx]Planilha1'!$B$4:$B$16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 (1).xlsx]Planilha1'!$H$4:$H$16</c:f>
              <c:numCache>
                <c:formatCode>0.0</c:formatCode>
                <c:ptCount val="13"/>
                <c:pt idx="0">
                  <c:v>5.4859755999999997</c:v>
                </c:pt>
                <c:pt idx="1">
                  <c:v>5.8431249999999997</c:v>
                </c:pt>
                <c:pt idx="2">
                  <c:v>5.0294797999999998</c:v>
                </c:pt>
                <c:pt idx="3">
                  <c:v>4.5703911000000002</c:v>
                </c:pt>
                <c:pt idx="4">
                  <c:v>5.8892857000000003</c:v>
                </c:pt>
                <c:pt idx="5">
                  <c:v>5.5654135</c:v>
                </c:pt>
                <c:pt idx="6">
                  <c:v>5.1973855999999996</c:v>
                </c:pt>
                <c:pt idx="7">
                  <c:v>5.4805194999999998</c:v>
                </c:pt>
                <c:pt idx="8">
                  <c:v>5.4781690000000003</c:v>
                </c:pt>
                <c:pt idx="9">
                  <c:v>5.7661765000000003</c:v>
                </c:pt>
                <c:pt idx="10">
                  <c:v>5.7173610999999998</c:v>
                </c:pt>
                <c:pt idx="11">
                  <c:v>6.4346774</c:v>
                </c:pt>
                <c:pt idx="12">
                  <c:v>6.1191011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4A-47BF-B39C-282FCA9E68A1}"/>
            </c:ext>
          </c:extLst>
        </c:ser>
        <c:ser>
          <c:idx val="1"/>
          <c:order val="1"/>
          <c:tx>
            <c:v>Women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5" dist="22860" dir="5400000" algn="ctr" rotWithShape="0">
                <a:schemeClr val="tx1">
                  <a:alpha val="36000"/>
                </a:scheme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'[Graficos disciplinas (1).xlsx]Planilha1'!$B$4:$B$16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 (1).xlsx]Planilha1'!$I$4:$I$16</c:f>
              <c:numCache>
                <c:formatCode>0.0</c:formatCode>
                <c:ptCount val="13"/>
                <c:pt idx="0">
                  <c:v>5.8361111000000001</c:v>
                </c:pt>
                <c:pt idx="1">
                  <c:v>6.3490196000000001</c:v>
                </c:pt>
                <c:pt idx="2">
                  <c:v>5.1241934999999996</c:v>
                </c:pt>
                <c:pt idx="3">
                  <c:v>4.7360655999999999</c:v>
                </c:pt>
                <c:pt idx="4">
                  <c:v>5.9024999999999999</c:v>
                </c:pt>
                <c:pt idx="5">
                  <c:v>5.8941176000000004</c:v>
                </c:pt>
                <c:pt idx="6">
                  <c:v>6.2941175999999999</c:v>
                </c:pt>
                <c:pt idx="7">
                  <c:v>5.94</c:v>
                </c:pt>
                <c:pt idx="8">
                  <c:v>5.0928570999999998</c:v>
                </c:pt>
                <c:pt idx="9">
                  <c:v>6.0301887000000001</c:v>
                </c:pt>
                <c:pt idx="10">
                  <c:v>6.7</c:v>
                </c:pt>
                <c:pt idx="11">
                  <c:v>5.9829787000000003</c:v>
                </c:pt>
                <c:pt idx="12">
                  <c:v>6.8370369999999996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4A-47BF-B39C-282FCA9E68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1018560"/>
        <c:axId val="1261019648"/>
      </c:lineChart>
      <c:lineChart>
        <c:grouping val="standard"/>
        <c:varyColors val="0"/>
        <c:ser>
          <c:idx val="2"/>
          <c:order val="2"/>
          <c:tx>
            <c:v>Gender Gap (Women - Men)</c:v>
          </c:tx>
          <c:spPr>
            <a:ln w="31750" cap="rnd">
              <a:solidFill>
                <a:srgbClr val="92D050"/>
              </a:solidFill>
              <a:prstDash val="dash"/>
              <a:round/>
            </a:ln>
            <a:effectLst>
              <a:outerShdw blurRad="40005" dist="22860" dir="5400000" algn="ctr" rotWithShape="0">
                <a:schemeClr val="tx1">
                  <a:alpha val="35000"/>
                </a:schemeClr>
              </a:outerShdw>
            </a:effectLst>
          </c:spPr>
          <c:marker>
            <c:symbol val="none"/>
          </c:marker>
          <c:cat>
            <c:numRef>
              <c:f>'[Graficos disciplinas (1).xlsx]Planilha1'!$B$4:$B$16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 (1).xlsx]Planilha1'!$J$4:$J$16</c:f>
              <c:numCache>
                <c:formatCode>0.0</c:formatCode>
                <c:ptCount val="13"/>
                <c:pt idx="0">
                  <c:v>0.35013550000000038</c:v>
                </c:pt>
                <c:pt idx="1">
                  <c:v>0.50589460000000042</c:v>
                </c:pt>
                <c:pt idx="2">
                  <c:v>9.471369999999979E-2</c:v>
                </c:pt>
                <c:pt idx="3">
                  <c:v>0.16567449999999972</c:v>
                </c:pt>
                <c:pt idx="4">
                  <c:v>1.3214299999999568E-2</c:v>
                </c:pt>
                <c:pt idx="5">
                  <c:v>0.32870410000000039</c:v>
                </c:pt>
                <c:pt idx="6">
                  <c:v>1.0967320000000003</c:v>
                </c:pt>
                <c:pt idx="7">
                  <c:v>0.45948050000000062</c:v>
                </c:pt>
                <c:pt idx="8">
                  <c:v>-0.38531190000000048</c:v>
                </c:pt>
                <c:pt idx="9">
                  <c:v>0.26401219999999981</c:v>
                </c:pt>
                <c:pt idx="10">
                  <c:v>0.98263890000000043</c:v>
                </c:pt>
                <c:pt idx="11">
                  <c:v>-0.45169869999999968</c:v>
                </c:pt>
                <c:pt idx="12">
                  <c:v>0.71793589999999963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64A-47BF-B39C-282FCA9E68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1014208"/>
        <c:axId val="1261013664"/>
      </c:lineChart>
      <c:catAx>
        <c:axId val="1261018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261019648"/>
        <c:crosses val="autoZero"/>
        <c:auto val="1"/>
        <c:lblAlgn val="ctr"/>
        <c:lblOffset val="100"/>
        <c:noMultiLvlLbl val="0"/>
      </c:catAx>
      <c:valAx>
        <c:axId val="1261019648"/>
        <c:scaling>
          <c:orientation val="minMax"/>
          <c:max val="10"/>
          <c:min val="-1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2">
                  <a:lumMod val="5000"/>
                  <a:lumOff val="95000"/>
                </a:schemeClr>
              </a:solidFill>
            </a:ln>
            <a:effectLst/>
          </c:spPr>
        </c:min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261018560"/>
        <c:crosses val="autoZero"/>
        <c:crossBetween val="between"/>
        <c:majorUnit val="1"/>
        <c:minorUnit val="0.25"/>
      </c:valAx>
      <c:valAx>
        <c:axId val="1261013664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1261014208"/>
        <c:crosses val="max"/>
        <c:crossBetween val="between"/>
      </c:valAx>
      <c:catAx>
        <c:axId val="1261014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610136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Men</c:v>
          </c:tx>
          <c:spPr>
            <a:ln w="31750" cap="rnd">
              <a:solidFill>
                <a:schemeClr val="accent1"/>
              </a:solidFill>
              <a:round/>
            </a:ln>
            <a:effectLst>
              <a:outerShdw blurRad="40005" dist="22860" dir="5400000" algn="ctr" rotWithShape="0">
                <a:schemeClr val="tx1">
                  <a:alpha val="35000"/>
                </a:scheme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'[Graficos disciplinas (1).xlsx]Planilha1'!$B$4:$B$16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 (1).xlsx]Planilha1'!$M$4:$M$16</c:f>
              <c:numCache>
                <c:formatCode>0.0</c:formatCode>
                <c:ptCount val="13"/>
                <c:pt idx="0">
                  <c:v>4.6786801999999996</c:v>
                </c:pt>
                <c:pt idx="1">
                  <c:v>4.2078430999999998</c:v>
                </c:pt>
                <c:pt idx="2">
                  <c:v>4.5896372999999997</c:v>
                </c:pt>
                <c:pt idx="3">
                  <c:v>4.4387283000000002</c:v>
                </c:pt>
                <c:pt idx="4">
                  <c:v>5.0549669000000002</c:v>
                </c:pt>
                <c:pt idx="5">
                  <c:v>5.8108332999999996</c:v>
                </c:pt>
                <c:pt idx="6">
                  <c:v>4.6983050999999998</c:v>
                </c:pt>
                <c:pt idx="7">
                  <c:v>5.4013333000000001</c:v>
                </c:pt>
                <c:pt idx="8">
                  <c:v>5.2721805000000002</c:v>
                </c:pt>
                <c:pt idx="9">
                  <c:v>5.3338128999999999</c:v>
                </c:pt>
                <c:pt idx="10">
                  <c:v>5.2615385000000003</c:v>
                </c:pt>
                <c:pt idx="11">
                  <c:v>5.6601448999999997</c:v>
                </c:pt>
                <c:pt idx="12">
                  <c:v>5.6847826000000001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B8-4220-89F1-A527569695EC}"/>
            </c:ext>
          </c:extLst>
        </c:ser>
        <c:ser>
          <c:idx val="1"/>
          <c:order val="1"/>
          <c:tx>
            <c:v>Women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5" dist="22860" dir="5400000" algn="ctr" rotWithShape="0">
                <a:schemeClr val="tx1">
                  <a:alpha val="35000"/>
                </a:scheme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'[Graficos disciplinas (1).xlsx]Planilha1'!$B$4:$B$16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 (1).xlsx]Planilha1'!$N$4:$N$16</c:f>
              <c:numCache>
                <c:formatCode>0.0</c:formatCode>
                <c:ptCount val="13"/>
                <c:pt idx="0">
                  <c:v>4.3254902</c:v>
                </c:pt>
                <c:pt idx="1">
                  <c:v>4.5459015999999997</c:v>
                </c:pt>
                <c:pt idx="2">
                  <c:v>5.1276922999999996</c:v>
                </c:pt>
                <c:pt idx="3">
                  <c:v>5.3413043</c:v>
                </c:pt>
                <c:pt idx="4">
                  <c:v>5.5657895000000002</c:v>
                </c:pt>
                <c:pt idx="5">
                  <c:v>5.7265306000000002</c:v>
                </c:pt>
                <c:pt idx="6">
                  <c:v>5.76</c:v>
                </c:pt>
                <c:pt idx="7">
                  <c:v>5.0172413999999996</c:v>
                </c:pt>
                <c:pt idx="8">
                  <c:v>5.6244443999999998</c:v>
                </c:pt>
                <c:pt idx="9">
                  <c:v>5.8725490000000002</c:v>
                </c:pt>
                <c:pt idx="10">
                  <c:v>5.8871795000000002</c:v>
                </c:pt>
                <c:pt idx="11">
                  <c:v>6.2761905000000002</c:v>
                </c:pt>
                <c:pt idx="12">
                  <c:v>5.5928570999999998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B8-4220-89F1-A527569695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1016928"/>
        <c:axId val="1266551408"/>
      </c:lineChart>
      <c:lineChart>
        <c:grouping val="standard"/>
        <c:varyColors val="0"/>
        <c:ser>
          <c:idx val="2"/>
          <c:order val="2"/>
          <c:tx>
            <c:v>Gender Gap (Women - Men)</c:v>
          </c:tx>
          <c:spPr>
            <a:ln w="31750" cap="rnd">
              <a:solidFill>
                <a:srgbClr val="92D050"/>
              </a:solidFill>
              <a:prstDash val="dash"/>
              <a:round/>
            </a:ln>
            <a:effectLst>
              <a:outerShdw blurRad="40005" dist="22860" dir="5400000" algn="ctr" rotWithShape="0">
                <a:schemeClr val="tx1">
                  <a:alpha val="35000"/>
                </a:schemeClr>
              </a:outerShdw>
            </a:effectLst>
          </c:spPr>
          <c:marker>
            <c:symbol val="none"/>
          </c:marker>
          <c:cat>
            <c:numRef>
              <c:f>'[Graficos disciplinas (1).xlsx]Planilha1'!$B$4:$B$16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 (1).xlsx]Planilha1'!$O$4:$O$16</c:f>
              <c:numCache>
                <c:formatCode>0.0</c:formatCode>
                <c:ptCount val="13"/>
                <c:pt idx="0">
                  <c:v>-0.35318999999999967</c:v>
                </c:pt>
                <c:pt idx="1">
                  <c:v>0.33805849999999982</c:v>
                </c:pt>
                <c:pt idx="2">
                  <c:v>0.53805499999999995</c:v>
                </c:pt>
                <c:pt idx="3">
                  <c:v>0.90257599999999982</c:v>
                </c:pt>
                <c:pt idx="4">
                  <c:v>0.51082260000000002</c:v>
                </c:pt>
                <c:pt idx="5">
                  <c:v>-8.4302699999999398E-2</c:v>
                </c:pt>
                <c:pt idx="6">
                  <c:v>1.0616949</c:v>
                </c:pt>
                <c:pt idx="7">
                  <c:v>-0.38409190000000049</c:v>
                </c:pt>
                <c:pt idx="8">
                  <c:v>0.35226389999999963</c:v>
                </c:pt>
                <c:pt idx="9">
                  <c:v>0.53873610000000038</c:v>
                </c:pt>
                <c:pt idx="10">
                  <c:v>0.62564099999999989</c:v>
                </c:pt>
                <c:pt idx="11">
                  <c:v>0.61604560000000053</c:v>
                </c:pt>
                <c:pt idx="12">
                  <c:v>-9.1925500000000326E-2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B8-4220-89F1-A527569695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6550320"/>
        <c:axId val="1266546512"/>
      </c:lineChart>
      <c:catAx>
        <c:axId val="126101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266551408"/>
        <c:crosses val="autoZero"/>
        <c:auto val="1"/>
        <c:lblAlgn val="ctr"/>
        <c:lblOffset val="100"/>
        <c:noMultiLvlLbl val="0"/>
      </c:catAx>
      <c:valAx>
        <c:axId val="1266551408"/>
        <c:scaling>
          <c:orientation val="minMax"/>
          <c:max val="10"/>
          <c:min val="-1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2">
                  <a:lumMod val="5000"/>
                  <a:lumOff val="95000"/>
                </a:schemeClr>
              </a:solidFill>
            </a:ln>
            <a:effectLst/>
          </c:spPr>
        </c:min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261016928"/>
        <c:crosses val="autoZero"/>
        <c:crossBetween val="between"/>
        <c:majorUnit val="1"/>
        <c:minorUnit val="0.25"/>
      </c:valAx>
      <c:valAx>
        <c:axId val="1266546512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1266550320"/>
        <c:crosses val="max"/>
        <c:crossBetween val="between"/>
      </c:valAx>
      <c:catAx>
        <c:axId val="12665503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665465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Men</c:v>
          </c:tx>
          <c:spPr>
            <a:ln w="31750" cap="rnd">
              <a:solidFill>
                <a:schemeClr val="accent1"/>
              </a:solidFill>
              <a:round/>
            </a:ln>
            <a:effectLst>
              <a:outerShdw blurRad="40005" dist="22860" dir="5400000" algn="ctr" rotWithShape="0">
                <a:schemeClr val="tx1">
                  <a:alpha val="35000"/>
                </a:scheme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'[Graficos disciplinas (1).xlsx]Planilha1'!$B$4:$B$16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 (1).xlsx]Planilha1'!$R$4:$R$16</c:f>
              <c:numCache>
                <c:formatCode>0.0</c:formatCode>
                <c:ptCount val="13"/>
                <c:pt idx="0">
                  <c:v>6.8644628000000001</c:v>
                </c:pt>
                <c:pt idx="1">
                  <c:v>7.07</c:v>
                </c:pt>
                <c:pt idx="2">
                  <c:v>6.2034722000000002</c:v>
                </c:pt>
                <c:pt idx="3">
                  <c:v>6.6435643999999998</c:v>
                </c:pt>
                <c:pt idx="4">
                  <c:v>6.5068375999999999</c:v>
                </c:pt>
                <c:pt idx="5">
                  <c:v>6.1166666999999997</c:v>
                </c:pt>
                <c:pt idx="6">
                  <c:v>5.6849999999999996</c:v>
                </c:pt>
                <c:pt idx="7">
                  <c:v>5.8382113999999996</c:v>
                </c:pt>
                <c:pt idx="8">
                  <c:v>6.0737864000000004</c:v>
                </c:pt>
                <c:pt idx="9">
                  <c:v>5.9236842000000003</c:v>
                </c:pt>
                <c:pt idx="10">
                  <c:v>5.8814159000000004</c:v>
                </c:pt>
                <c:pt idx="11">
                  <c:v>6.0761061999999999</c:v>
                </c:pt>
                <c:pt idx="12">
                  <c:v>6.4166667000000004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8E-4CE7-8F75-2BD1253B59CD}"/>
            </c:ext>
          </c:extLst>
        </c:ser>
        <c:ser>
          <c:idx val="1"/>
          <c:order val="1"/>
          <c:tx>
            <c:v>Women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5" dist="22860" dir="5400000" algn="ctr" rotWithShape="0">
                <a:schemeClr val="tx1">
                  <a:alpha val="35000"/>
                </a:scheme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'[Graficos disciplinas (1).xlsx]Planilha1'!$B$4:$B$16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 (1).xlsx]Planilha1'!$S$4:$S$16</c:f>
              <c:numCache>
                <c:formatCode>0.0</c:formatCode>
                <c:ptCount val="13"/>
                <c:pt idx="0">
                  <c:v>7.3296295999999996</c:v>
                </c:pt>
                <c:pt idx="1">
                  <c:v>6.5853659000000002</c:v>
                </c:pt>
                <c:pt idx="2">
                  <c:v>7.0627906999999999</c:v>
                </c:pt>
                <c:pt idx="3">
                  <c:v>6.6550000000000002</c:v>
                </c:pt>
                <c:pt idx="4">
                  <c:v>6.8941176000000004</c:v>
                </c:pt>
                <c:pt idx="5">
                  <c:v>5.8530612</c:v>
                </c:pt>
                <c:pt idx="6">
                  <c:v>6.3580645000000002</c:v>
                </c:pt>
                <c:pt idx="7">
                  <c:v>6.3452381000000004</c:v>
                </c:pt>
                <c:pt idx="8">
                  <c:v>6.4194443999999997</c:v>
                </c:pt>
                <c:pt idx="9">
                  <c:v>6.0652173999999999</c:v>
                </c:pt>
                <c:pt idx="10">
                  <c:v>6.1909090999999998</c:v>
                </c:pt>
                <c:pt idx="11">
                  <c:v>6.1461537999999996</c:v>
                </c:pt>
                <c:pt idx="12">
                  <c:v>6.8291667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8E-4CE7-8F75-2BD1253B5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6547056"/>
        <c:axId val="1266550864"/>
      </c:lineChart>
      <c:lineChart>
        <c:grouping val="standard"/>
        <c:varyColors val="0"/>
        <c:ser>
          <c:idx val="2"/>
          <c:order val="2"/>
          <c:tx>
            <c:v>Gender Gap (Women - Men)</c:v>
          </c:tx>
          <c:spPr>
            <a:ln w="31750" cap="rnd">
              <a:solidFill>
                <a:srgbClr val="92D050"/>
              </a:solidFill>
              <a:prstDash val="dash"/>
              <a:round/>
            </a:ln>
            <a:effectLst>
              <a:outerShdw blurRad="40005" dist="22860" dir="5400000" algn="ctr" rotWithShape="0">
                <a:schemeClr val="tx1">
                  <a:alpha val="35000"/>
                </a:schemeClr>
              </a:outerShdw>
            </a:effectLst>
          </c:spPr>
          <c:marker>
            <c:symbol val="none"/>
          </c:marker>
          <c:cat>
            <c:numRef>
              <c:f>'[Graficos disciplinas (1).xlsx]Planilha1'!$B$4:$B$16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 (1).xlsx]Planilha1'!$T$4:$T$16</c:f>
              <c:numCache>
                <c:formatCode>0.0</c:formatCode>
                <c:ptCount val="13"/>
                <c:pt idx="0">
                  <c:v>0.46516679999999955</c:v>
                </c:pt>
                <c:pt idx="1">
                  <c:v>-0.48463410000000007</c:v>
                </c:pt>
                <c:pt idx="2">
                  <c:v>0.85931849999999965</c:v>
                </c:pt>
                <c:pt idx="3">
                  <c:v>1.1435600000000434E-2</c:v>
                </c:pt>
                <c:pt idx="4">
                  <c:v>0.38728000000000051</c:v>
                </c:pt>
                <c:pt idx="5">
                  <c:v>-0.26360549999999972</c:v>
                </c:pt>
                <c:pt idx="6">
                  <c:v>0.67306450000000062</c:v>
                </c:pt>
                <c:pt idx="7">
                  <c:v>0.50702670000000083</c:v>
                </c:pt>
                <c:pt idx="8">
                  <c:v>0.34565799999999935</c:v>
                </c:pt>
                <c:pt idx="9">
                  <c:v>0.14153319999999958</c:v>
                </c:pt>
                <c:pt idx="10">
                  <c:v>0.30949319999999947</c:v>
                </c:pt>
                <c:pt idx="11">
                  <c:v>7.0047599999999655E-2</c:v>
                </c:pt>
                <c:pt idx="12">
                  <c:v>0.41249999999999964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D8E-4CE7-8F75-2BD1253B5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6547600"/>
        <c:axId val="1266548144"/>
      </c:lineChart>
      <c:catAx>
        <c:axId val="126654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266550864"/>
        <c:crosses val="autoZero"/>
        <c:auto val="1"/>
        <c:lblAlgn val="ctr"/>
        <c:lblOffset val="100"/>
        <c:noMultiLvlLbl val="0"/>
      </c:catAx>
      <c:valAx>
        <c:axId val="1266550864"/>
        <c:scaling>
          <c:orientation val="minMax"/>
          <c:max val="10"/>
          <c:min val="-1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2">
                  <a:lumMod val="5000"/>
                  <a:lumOff val="95000"/>
                </a:schemeClr>
              </a:solidFill>
            </a:ln>
            <a:effectLst/>
          </c:spPr>
        </c:min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266547056"/>
        <c:crosses val="autoZero"/>
        <c:crossBetween val="between"/>
        <c:majorUnit val="1"/>
        <c:minorUnit val="0.25"/>
      </c:valAx>
      <c:valAx>
        <c:axId val="1266548144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1266547600"/>
        <c:crosses val="max"/>
        <c:crossBetween val="between"/>
      </c:valAx>
      <c:catAx>
        <c:axId val="12665476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665481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PROFESSORES_ECONOMIA!$B$26:$B$72</c:f>
              <c:numCache>
                <c:formatCode>General</c:formatCode>
                <c:ptCount val="4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</c:numCache>
            </c:numRef>
          </c:cat>
          <c:val>
            <c:numRef>
              <c:f>PROFESSORES_ECONOMIA!$D$26:$D$72</c:f>
              <c:numCache>
                <c:formatCode>0%</c:formatCode>
                <c:ptCount val="47"/>
                <c:pt idx="0">
                  <c:v>9.7222199999999995E-2</c:v>
                </c:pt>
                <c:pt idx="1">
                  <c:v>0.08</c:v>
                </c:pt>
                <c:pt idx="2">
                  <c:v>5.9523800000000002E-2</c:v>
                </c:pt>
                <c:pt idx="3">
                  <c:v>7.5268799999999997E-2</c:v>
                </c:pt>
                <c:pt idx="4">
                  <c:v>7.3684200000000005E-2</c:v>
                </c:pt>
                <c:pt idx="5">
                  <c:v>8.1632700000000002E-2</c:v>
                </c:pt>
                <c:pt idx="6">
                  <c:v>9.5238100000000006E-2</c:v>
                </c:pt>
                <c:pt idx="7">
                  <c:v>0.1078431</c:v>
                </c:pt>
                <c:pt idx="8">
                  <c:v>0.1111111</c:v>
                </c:pt>
                <c:pt idx="9">
                  <c:v>0.1157895</c:v>
                </c:pt>
                <c:pt idx="10">
                  <c:v>0.125</c:v>
                </c:pt>
                <c:pt idx="11">
                  <c:v>0.122449</c:v>
                </c:pt>
                <c:pt idx="12">
                  <c:v>0.1326531</c:v>
                </c:pt>
                <c:pt idx="13">
                  <c:v>0.13861390000000001</c:v>
                </c:pt>
                <c:pt idx="14">
                  <c:v>0.15151519999999999</c:v>
                </c:pt>
                <c:pt idx="15">
                  <c:v>0.14563110000000001</c:v>
                </c:pt>
                <c:pt idx="16">
                  <c:v>0.1545455</c:v>
                </c:pt>
                <c:pt idx="17">
                  <c:v>0.1559633</c:v>
                </c:pt>
                <c:pt idx="18">
                  <c:v>0.1651376</c:v>
                </c:pt>
                <c:pt idx="19">
                  <c:v>0.1891892</c:v>
                </c:pt>
                <c:pt idx="20">
                  <c:v>0.1909091</c:v>
                </c:pt>
                <c:pt idx="21">
                  <c:v>0.1603774</c:v>
                </c:pt>
                <c:pt idx="22">
                  <c:v>0.17</c:v>
                </c:pt>
                <c:pt idx="23">
                  <c:v>0.1770833</c:v>
                </c:pt>
                <c:pt idx="24">
                  <c:v>0.18556700000000001</c:v>
                </c:pt>
                <c:pt idx="25">
                  <c:v>0.18556700000000001</c:v>
                </c:pt>
                <c:pt idx="26">
                  <c:v>0.172043</c:v>
                </c:pt>
                <c:pt idx="27">
                  <c:v>0.18279570000000001</c:v>
                </c:pt>
                <c:pt idx="28">
                  <c:v>0.1666667</c:v>
                </c:pt>
                <c:pt idx="29">
                  <c:v>0.15909090000000001</c:v>
                </c:pt>
                <c:pt idx="30">
                  <c:v>0.16867470000000001</c:v>
                </c:pt>
                <c:pt idx="31">
                  <c:v>0.16867470000000001</c:v>
                </c:pt>
                <c:pt idx="32">
                  <c:v>0.17073169999999999</c:v>
                </c:pt>
                <c:pt idx="33">
                  <c:v>0.17283950000000001</c:v>
                </c:pt>
                <c:pt idx="34">
                  <c:v>0.17283950000000001</c:v>
                </c:pt>
                <c:pt idx="35">
                  <c:v>0.17283950000000001</c:v>
                </c:pt>
                <c:pt idx="36">
                  <c:v>0.18181820000000001</c:v>
                </c:pt>
                <c:pt idx="37">
                  <c:v>0.18181820000000001</c:v>
                </c:pt>
                <c:pt idx="38">
                  <c:v>0.1898734</c:v>
                </c:pt>
                <c:pt idx="39">
                  <c:v>0.1923077</c:v>
                </c:pt>
                <c:pt idx="40">
                  <c:v>0.1917808</c:v>
                </c:pt>
                <c:pt idx="41">
                  <c:v>0.1917808</c:v>
                </c:pt>
                <c:pt idx="42">
                  <c:v>0.1971831</c:v>
                </c:pt>
                <c:pt idx="43">
                  <c:v>0.20270270000000001</c:v>
                </c:pt>
                <c:pt idx="44">
                  <c:v>0.21951219999999999</c:v>
                </c:pt>
                <c:pt idx="45">
                  <c:v>0.2142857</c:v>
                </c:pt>
                <c:pt idx="46">
                  <c:v>0.22222220000000001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19-4A74-A843-751DF8AC0B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66551952"/>
        <c:axId val="1266544880"/>
      </c:lineChart>
      <c:catAx>
        <c:axId val="1266551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266544880"/>
        <c:crosses val="autoZero"/>
        <c:auto val="1"/>
        <c:lblAlgn val="ctr"/>
        <c:lblOffset val="100"/>
        <c:noMultiLvlLbl val="0"/>
      </c:catAx>
      <c:valAx>
        <c:axId val="1266544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266551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/>
              <a:t>% Women in All Higher Education Institutions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'[todos_cursos-gráficos_ingles.xlsx]Todos os cursos_2010'!$D$1</c:f>
              <c:strCache>
                <c:ptCount val="1"/>
                <c:pt idx="0">
                  <c:v>% Mulher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56C-4C6E-9AF0-1C37964D5A7B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2C4-4D6B-94BF-22A77A3F9217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2C4-4D6B-94BF-22A77A3F9217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3E8-4AB7-9AE3-ACEB2B32ED1F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3E8-4AB7-9AE3-ACEB2B32ED1F}"/>
              </c:ext>
            </c:extLst>
          </c:dPt>
          <c:dPt>
            <c:idx val="19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56C-4C6E-9AF0-1C37964D5A7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'[todos_cursos-gráficos_ingles.xlsx]Todos os cursos_2010'!$C$2:$C$24</c:f>
              <c:strCache>
                <c:ptCount val="23"/>
                <c:pt idx="0">
                  <c:v>Education</c:v>
                </c:pt>
                <c:pt idx="1">
                  <c:v>Nutrition</c:v>
                </c:pt>
                <c:pt idx="2">
                  <c:v>Nursing</c:v>
                </c:pt>
                <c:pt idx="3">
                  <c:v>Psychology</c:v>
                </c:pt>
                <c:pt idx="4">
                  <c:v>Pharmacy </c:v>
                </c:pt>
                <c:pt idx="5">
                  <c:v>Dentistry </c:v>
                </c:pt>
                <c:pt idx="6">
                  <c:v>Architecture and Urbanism</c:v>
                </c:pt>
                <c:pt idx="7">
                  <c:v>Journalism</c:v>
                </c:pt>
                <c:pt idx="8">
                  <c:v>International Relations</c:v>
                </c:pt>
                <c:pt idx="9">
                  <c:v>All the courses</c:v>
                </c:pt>
                <c:pt idx="10">
                  <c:v>Veterinary Medicine </c:v>
                </c:pt>
                <c:pt idx="11">
                  <c:v>Accounting </c:v>
                </c:pt>
                <c:pt idx="12">
                  <c:v>Medicine </c:v>
                </c:pt>
                <c:pt idx="13">
                  <c:v>Business Administration</c:v>
                </c:pt>
                <c:pt idx="14">
                  <c:v>Marketing</c:v>
                </c:pt>
                <c:pt idx="15">
                  <c:v>Law</c:v>
                </c:pt>
                <c:pt idx="16">
                  <c:v>Actuarial Science</c:v>
                </c:pt>
                <c:pt idx="17">
                  <c:v>Statistics</c:v>
                </c:pt>
                <c:pt idx="18">
                  <c:v>Physical Education</c:v>
                </c:pt>
                <c:pt idx="19">
                  <c:v>Economics</c:v>
                </c:pt>
                <c:pt idx="20">
                  <c:v>Mathematics</c:v>
                </c:pt>
                <c:pt idx="21">
                  <c:v>Engineering</c:v>
                </c:pt>
                <c:pt idx="22">
                  <c:v>Computer Science </c:v>
                </c:pt>
              </c:strCache>
            </c:strRef>
          </c:cat>
          <c:val>
            <c:numRef>
              <c:f>'[todos_cursos-gráficos_ingles.xlsx]Todos os cursos_2010'!$D$2:$D$24</c:f>
              <c:numCache>
                <c:formatCode>0%</c:formatCode>
                <c:ptCount val="23"/>
                <c:pt idx="0">
                  <c:v>0.92240946999999995</c:v>
                </c:pt>
                <c:pt idx="1">
                  <c:v>0.92195349999999998</c:v>
                </c:pt>
                <c:pt idx="2">
                  <c:v>0.83963573000000002</c:v>
                </c:pt>
                <c:pt idx="3">
                  <c:v>0.81010848999999996</c:v>
                </c:pt>
                <c:pt idx="4">
                  <c:v>0.70751158999999997</c:v>
                </c:pt>
                <c:pt idx="5">
                  <c:v>0.65241393999999997</c:v>
                </c:pt>
                <c:pt idx="6">
                  <c:v>0.63492278999999996</c:v>
                </c:pt>
                <c:pt idx="7">
                  <c:v>0.61986965000000005</c:v>
                </c:pt>
                <c:pt idx="8">
                  <c:v>0.58205099999999999</c:v>
                </c:pt>
                <c:pt idx="9">
                  <c:v>0.57049190000000005</c:v>
                </c:pt>
                <c:pt idx="10">
                  <c:v>0.56552762000000001</c:v>
                </c:pt>
                <c:pt idx="11">
                  <c:v>0.55855343999999996</c:v>
                </c:pt>
                <c:pt idx="12">
                  <c:v>0.53718832000000005</c:v>
                </c:pt>
                <c:pt idx="13">
                  <c:v>0.53543892999999998</c:v>
                </c:pt>
                <c:pt idx="14">
                  <c:v>0.52882541999999999</c:v>
                </c:pt>
                <c:pt idx="15">
                  <c:v>0.51501054999999996</c:v>
                </c:pt>
                <c:pt idx="16">
                  <c:v>0.45907472999999999</c:v>
                </c:pt>
                <c:pt idx="17">
                  <c:v>0.43081103999999998</c:v>
                </c:pt>
                <c:pt idx="18">
                  <c:v>0.40281896</c:v>
                </c:pt>
                <c:pt idx="19">
                  <c:v>0.38428529</c:v>
                </c:pt>
                <c:pt idx="20">
                  <c:v>0.32317838999999998</c:v>
                </c:pt>
                <c:pt idx="21">
                  <c:v>0.24228508000000001</c:v>
                </c:pt>
                <c:pt idx="22">
                  <c:v>0.13556029999999999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AC-468A-BC72-8896651DF4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64249232"/>
        <c:axId val="1264258480"/>
      </c:barChart>
      <c:catAx>
        <c:axId val="126424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264258480"/>
        <c:crosses val="autoZero"/>
        <c:auto val="1"/>
        <c:lblAlgn val="ctr"/>
        <c:lblOffset val="100"/>
        <c:noMultiLvlLbl val="0"/>
      </c:catAx>
      <c:valAx>
        <c:axId val="12642584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6424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/>
              <a:t>% Women at University of São Paulo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6.6079855303061208E-2"/>
          <c:y val="0.14417877025205414"/>
          <c:w val="0.9263019324656957"/>
          <c:h val="0.429840322049441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'[todos_cursos-gráficos_ingles.xlsx]USP_2015'!$E$1</c:f>
              <c:strCache>
                <c:ptCount val="1"/>
                <c:pt idx="0">
                  <c:v>% Mulheres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6AE-4293-BB4C-9A2CC7CFF8B5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BA9-4E9D-8993-3B6D24EE1905}"/>
              </c:ext>
            </c:extLst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6AE-4293-BB4C-9A2CC7CFF8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'[todos_cursos-gráficos_ingles.xlsx]USP_2015'!$D$2:$D$24</c:f>
              <c:strCache>
                <c:ptCount val="23"/>
                <c:pt idx="0">
                  <c:v>Nursing</c:v>
                </c:pt>
                <c:pt idx="1">
                  <c:v>Nutrition</c:v>
                </c:pt>
                <c:pt idx="2">
                  <c:v>Education</c:v>
                </c:pt>
                <c:pt idx="3">
                  <c:v>Veterinary Medicine </c:v>
                </c:pt>
                <c:pt idx="4">
                  <c:v>Dentistry </c:v>
                </c:pt>
                <c:pt idx="5">
                  <c:v>Pharmacy </c:v>
                </c:pt>
                <c:pt idx="6">
                  <c:v>Psychology</c:v>
                </c:pt>
                <c:pt idx="7">
                  <c:v>Architecture and Urbanism</c:v>
                </c:pt>
                <c:pt idx="8">
                  <c:v>Journalism</c:v>
                </c:pt>
                <c:pt idx="9">
                  <c:v>International Relations</c:v>
                </c:pt>
                <c:pt idx="10">
                  <c:v>All the courses</c:v>
                </c:pt>
                <c:pt idx="11">
                  <c:v>Marketing</c:v>
                </c:pt>
                <c:pt idx="12">
                  <c:v>Law</c:v>
                </c:pt>
                <c:pt idx="13">
                  <c:v>Business Administration</c:v>
                </c:pt>
                <c:pt idx="14">
                  <c:v>Medicine </c:v>
                </c:pt>
                <c:pt idx="15">
                  <c:v>Physical Education</c:v>
                </c:pt>
                <c:pt idx="16">
                  <c:v>Accounting </c:v>
                </c:pt>
                <c:pt idx="17">
                  <c:v>Mathematics</c:v>
                </c:pt>
                <c:pt idx="18">
                  <c:v>Statistics</c:v>
                </c:pt>
                <c:pt idx="19">
                  <c:v>Actuarial Science</c:v>
                </c:pt>
                <c:pt idx="20">
                  <c:v>Engineering</c:v>
                </c:pt>
                <c:pt idx="21">
                  <c:v>Economics</c:v>
                </c:pt>
                <c:pt idx="22">
                  <c:v>Computer Science </c:v>
                </c:pt>
              </c:strCache>
            </c:strRef>
          </c:cat>
          <c:val>
            <c:numRef>
              <c:f>'[todos_cursos-gráficos_ingles.xlsx]USP_2015'!$E$2:$E$24</c:f>
              <c:numCache>
                <c:formatCode>0%</c:formatCode>
                <c:ptCount val="23"/>
                <c:pt idx="0">
                  <c:v>0.88147036759189801</c:v>
                </c:pt>
                <c:pt idx="1">
                  <c:v>0.87335092348284959</c:v>
                </c:pt>
                <c:pt idx="2">
                  <c:v>0.79454390451832912</c:v>
                </c:pt>
                <c:pt idx="3">
                  <c:v>0.74388674388674392</c:v>
                </c:pt>
                <c:pt idx="4">
                  <c:v>0.70415472779369626</c:v>
                </c:pt>
                <c:pt idx="5">
                  <c:v>0.6952177016416845</c:v>
                </c:pt>
                <c:pt idx="6">
                  <c:v>0.65416666666666667</c:v>
                </c:pt>
                <c:pt idx="7">
                  <c:v>0.65318352059925089</c:v>
                </c:pt>
                <c:pt idx="8">
                  <c:v>0.63171355498721227</c:v>
                </c:pt>
                <c:pt idx="9">
                  <c:v>0.53333333333333333</c:v>
                </c:pt>
                <c:pt idx="10">
                  <c:v>0.52239999999999998</c:v>
                </c:pt>
                <c:pt idx="11">
                  <c:v>0.47206385404789053</c:v>
                </c:pt>
                <c:pt idx="12">
                  <c:v>0.43949930458970793</c:v>
                </c:pt>
                <c:pt idx="13">
                  <c:v>0.41968470387729018</c:v>
                </c:pt>
                <c:pt idx="14">
                  <c:v>0.41830896376350923</c:v>
                </c:pt>
                <c:pt idx="15">
                  <c:v>0.39191919191919194</c:v>
                </c:pt>
                <c:pt idx="16">
                  <c:v>0.35886673662119623</c:v>
                </c:pt>
                <c:pt idx="17">
                  <c:v>0.32711864406779662</c:v>
                </c:pt>
                <c:pt idx="18">
                  <c:v>0.31506849315068491</c:v>
                </c:pt>
                <c:pt idx="19">
                  <c:v>0.29545454545454547</c:v>
                </c:pt>
                <c:pt idx="20">
                  <c:v>0.28339957199633142</c:v>
                </c:pt>
                <c:pt idx="21">
                  <c:v>0.26433566433566436</c:v>
                </c:pt>
                <c:pt idx="22">
                  <c:v>0.1424272818455366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A9-4E9D-8993-3B6D24EE19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64262288"/>
        <c:axId val="1264257392"/>
      </c:barChart>
      <c:catAx>
        <c:axId val="126426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264257392"/>
        <c:crosses val="autoZero"/>
        <c:auto val="1"/>
        <c:lblAlgn val="ctr"/>
        <c:lblOffset val="100"/>
        <c:noMultiLvlLbl val="0"/>
      </c:catAx>
      <c:valAx>
        <c:axId val="126425739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64262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/>
              <a:t>% Women at University of São Paulo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6.6079855303061208E-2"/>
          <c:y val="0.14417877025205414"/>
          <c:w val="0.9263019324656957"/>
          <c:h val="0.429840322049441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'[todos_cursos-gráficos_ingles.xlsx]USP_2010'!$E$1</c:f>
              <c:strCache>
                <c:ptCount val="1"/>
                <c:pt idx="0">
                  <c:v>% Mulheres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E8-416A-8461-7A0F5A795FB5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BE8-416A-8461-7A0F5A795FB5}"/>
              </c:ext>
            </c:extLst>
          </c:dPt>
          <c:dPt>
            <c:idx val="2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BA9-4E9D-8993-3B6D24EE19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'[todos_cursos-gráficos_ingles.xlsx]USP_2010'!$D$2:$D$24</c:f>
              <c:strCache>
                <c:ptCount val="23"/>
                <c:pt idx="0">
                  <c:v>Nursing</c:v>
                </c:pt>
                <c:pt idx="1">
                  <c:v>Nutrition</c:v>
                </c:pt>
                <c:pt idx="2">
                  <c:v>Education</c:v>
                </c:pt>
                <c:pt idx="3">
                  <c:v>Psychology</c:v>
                </c:pt>
                <c:pt idx="4">
                  <c:v>Veterinary Medicine </c:v>
                </c:pt>
                <c:pt idx="5">
                  <c:v>Pharmacy </c:v>
                </c:pt>
                <c:pt idx="6">
                  <c:v>Architecture and Urbanism</c:v>
                </c:pt>
                <c:pt idx="7">
                  <c:v>Dentistry </c:v>
                </c:pt>
                <c:pt idx="8">
                  <c:v>Journalism</c:v>
                </c:pt>
                <c:pt idx="9">
                  <c:v>All the courses</c:v>
                </c:pt>
                <c:pt idx="10">
                  <c:v>International Relations</c:v>
                </c:pt>
                <c:pt idx="11">
                  <c:v>Marketing</c:v>
                </c:pt>
                <c:pt idx="12">
                  <c:v>Statistics</c:v>
                </c:pt>
                <c:pt idx="13">
                  <c:v>Law</c:v>
                </c:pt>
                <c:pt idx="14">
                  <c:v>Business Administration</c:v>
                </c:pt>
                <c:pt idx="15">
                  <c:v>Physical Education</c:v>
                </c:pt>
                <c:pt idx="16">
                  <c:v>Medicine </c:v>
                </c:pt>
                <c:pt idx="17">
                  <c:v>Accounting </c:v>
                </c:pt>
                <c:pt idx="18">
                  <c:v>Actuarial Science</c:v>
                </c:pt>
                <c:pt idx="19">
                  <c:v>Mathematics</c:v>
                </c:pt>
                <c:pt idx="20">
                  <c:v>Economics</c:v>
                </c:pt>
                <c:pt idx="21">
                  <c:v>Engineering</c:v>
                </c:pt>
                <c:pt idx="22">
                  <c:v>Computer Science </c:v>
                </c:pt>
              </c:strCache>
            </c:strRef>
          </c:cat>
          <c:val>
            <c:numRef>
              <c:f>'[todos_cursos-gráficos_ingles.xlsx]USP_2010'!$E$2:$E$24</c:f>
              <c:numCache>
                <c:formatCode>0%</c:formatCode>
                <c:ptCount val="23"/>
                <c:pt idx="0">
                  <c:v>0.90920097</c:v>
                </c:pt>
                <c:pt idx="1">
                  <c:v>0.87757909000000001</c:v>
                </c:pt>
                <c:pt idx="2">
                  <c:v>0.83434343</c:v>
                </c:pt>
                <c:pt idx="3">
                  <c:v>0.68978804999999999</c:v>
                </c:pt>
                <c:pt idx="4">
                  <c:v>0.68736142</c:v>
                </c:pt>
                <c:pt idx="5">
                  <c:v>0.65410701000000004</c:v>
                </c:pt>
                <c:pt idx="6">
                  <c:v>0.63917526000000002</c:v>
                </c:pt>
                <c:pt idx="7">
                  <c:v>0.63759999999999994</c:v>
                </c:pt>
                <c:pt idx="8">
                  <c:v>0.55637254999999997</c:v>
                </c:pt>
                <c:pt idx="9">
                  <c:v>0.45860000000000001</c:v>
                </c:pt>
                <c:pt idx="10">
                  <c:v>0.45862069</c:v>
                </c:pt>
                <c:pt idx="11">
                  <c:v>0.41263940999999998</c:v>
                </c:pt>
                <c:pt idx="12">
                  <c:v>0.40329218</c:v>
                </c:pt>
                <c:pt idx="13">
                  <c:v>0.39862681999999999</c:v>
                </c:pt>
                <c:pt idx="14">
                  <c:v>0.39170936000000001</c:v>
                </c:pt>
                <c:pt idx="15">
                  <c:v>0.38829786999999999</c:v>
                </c:pt>
                <c:pt idx="16">
                  <c:v>0.38482385000000002</c:v>
                </c:pt>
                <c:pt idx="17">
                  <c:v>0.33916424000000001</c:v>
                </c:pt>
                <c:pt idx="18">
                  <c:v>0.31360947</c:v>
                </c:pt>
                <c:pt idx="19">
                  <c:v>0.27689872999999998</c:v>
                </c:pt>
                <c:pt idx="20">
                  <c:v>0.25619249999999999</c:v>
                </c:pt>
                <c:pt idx="21">
                  <c:v>0.24326598999999999</c:v>
                </c:pt>
                <c:pt idx="22">
                  <c:v>0.1387931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A9-4E9D-8993-3B6D24EE19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30532768"/>
        <c:axId val="1130533312"/>
      </c:barChart>
      <c:catAx>
        <c:axId val="113053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130533312"/>
        <c:crosses val="autoZero"/>
        <c:auto val="1"/>
        <c:lblAlgn val="ctr"/>
        <c:lblOffset val="100"/>
        <c:noMultiLvlLbl val="0"/>
      </c:catAx>
      <c:valAx>
        <c:axId val="11305333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130532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'[Gráficos (3).xlsx]Comparação'!$AY$21:$AY$24</c:f>
              <c:numCache>
                <c:formatCode>#,##0</c:formatCode>
                <c:ptCount val="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</c:numCache>
            </c:numRef>
          </c:cat>
          <c:val>
            <c:numRef>
              <c:f>'[Gráficos (3).xlsx]Comparação'!$AZ$21:$AZ$24</c:f>
              <c:numCache>
                <c:formatCode>0%</c:formatCode>
                <c:ptCount val="4"/>
                <c:pt idx="0">
                  <c:v>0.37566988000000001</c:v>
                </c:pt>
                <c:pt idx="1">
                  <c:v>0.35630034999999999</c:v>
                </c:pt>
                <c:pt idx="2">
                  <c:v>0.33984673999999998</c:v>
                </c:pt>
                <c:pt idx="3">
                  <c:v>0.27446439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9E-4A47-814A-135EA7F3C0B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270011328"/>
        <c:axId val="1270013504"/>
      </c:barChart>
      <c:catAx>
        <c:axId val="1270011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t-BR" dirty="0" err="1" smtClean="0"/>
                  <a:t>CapES</a:t>
                </a:r>
                <a:r>
                  <a:rPr lang="pt-BR" dirty="0" smtClean="0"/>
                  <a:t> </a:t>
                </a:r>
                <a:r>
                  <a:rPr lang="pt-BR" baseline="0" dirty="0" smtClean="0"/>
                  <a:t>score</a:t>
                </a:r>
                <a:endParaRPr lang="pt-BR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t-BR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270013504"/>
        <c:crosses val="autoZero"/>
        <c:auto val="1"/>
        <c:lblAlgn val="ctr"/>
        <c:lblOffset val="100"/>
        <c:noMultiLvlLbl val="0"/>
      </c:catAx>
      <c:valAx>
        <c:axId val="127001350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70011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466574074074073E-2"/>
          <c:y val="4.6625462962962966E-2"/>
          <c:w val="0.64868416666666662"/>
          <c:h val="0.86010416666666667"/>
        </c:manualLayout>
      </c:layout>
      <c:lineChart>
        <c:grouping val="standard"/>
        <c:varyColors val="0"/>
        <c:ser>
          <c:idx val="0"/>
          <c:order val="0"/>
          <c:tx>
            <c:v>Men</c:v>
          </c:tx>
          <c:spPr>
            <a:ln w="31750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[descritivas_preliminares.xlsx]FUVEST_FEA!$B$3:$B$15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[descritivas_preliminares.xlsx]FUVEST_FEA!$C$22:$C$34</c:f>
              <c:numCache>
                <c:formatCode>0</c:formatCode>
                <c:ptCount val="13"/>
                <c:pt idx="0">
                  <c:v>41.793486000000001</c:v>
                </c:pt>
                <c:pt idx="1">
                  <c:v>42.038105000000002</c:v>
                </c:pt>
                <c:pt idx="2">
                  <c:v>39.477297</c:v>
                </c:pt>
                <c:pt idx="3">
                  <c:v>50.659829999999999</c:v>
                </c:pt>
                <c:pt idx="4">
                  <c:v>50.256022000000002</c:v>
                </c:pt>
                <c:pt idx="5">
                  <c:v>48.857444000000001</c:v>
                </c:pt>
                <c:pt idx="6">
                  <c:v>49.406148999999999</c:v>
                </c:pt>
                <c:pt idx="7">
                  <c:v>48.122689999999999</c:v>
                </c:pt>
                <c:pt idx="8">
                  <c:v>49.333364000000003</c:v>
                </c:pt>
                <c:pt idx="9">
                  <c:v>38.164178999999997</c:v>
                </c:pt>
                <c:pt idx="10">
                  <c:v>34.860702000000003</c:v>
                </c:pt>
                <c:pt idx="11">
                  <c:v>36.614525</c:v>
                </c:pt>
                <c:pt idx="12">
                  <c:v>31.243081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6C-4E53-B8EC-771D9FDD75D6}"/>
            </c:ext>
          </c:extLst>
        </c:ser>
        <c:ser>
          <c:idx val="1"/>
          <c:order val="1"/>
          <c:tx>
            <c:v>Women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[descritivas_preliminares.xlsx]FUVEST_FEA!$D$22:$D$34</c:f>
              <c:numCache>
                <c:formatCode>0</c:formatCode>
                <c:ptCount val="13"/>
                <c:pt idx="0">
                  <c:v>46.125292999999999</c:v>
                </c:pt>
                <c:pt idx="1">
                  <c:v>45.704267999999999</c:v>
                </c:pt>
                <c:pt idx="2">
                  <c:v>39.232971999999997</c:v>
                </c:pt>
                <c:pt idx="3">
                  <c:v>48.897590000000001</c:v>
                </c:pt>
                <c:pt idx="4">
                  <c:v>48.941944999999997</c:v>
                </c:pt>
                <c:pt idx="5">
                  <c:v>51.505277</c:v>
                </c:pt>
                <c:pt idx="6">
                  <c:v>50.160727000000001</c:v>
                </c:pt>
                <c:pt idx="7">
                  <c:v>54.443539000000001</c:v>
                </c:pt>
                <c:pt idx="8">
                  <c:v>51.052093999999997</c:v>
                </c:pt>
                <c:pt idx="9">
                  <c:v>39.110205999999998</c:v>
                </c:pt>
                <c:pt idx="10">
                  <c:v>39.589050999999998</c:v>
                </c:pt>
                <c:pt idx="11">
                  <c:v>39.455568</c:v>
                </c:pt>
                <c:pt idx="12">
                  <c:v>32.961275000000001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6C-4E53-B8EC-771D9FDD75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1035920"/>
        <c:axId val="1121033200"/>
      </c:lineChart>
      <c:lineChart>
        <c:grouping val="standard"/>
        <c:varyColors val="0"/>
        <c:ser>
          <c:idx val="2"/>
          <c:order val="2"/>
          <c:tx>
            <c:v>Gender Gap (Women - Men)</c:v>
          </c:tx>
          <c:spPr>
            <a:ln w="31750" cap="rnd">
              <a:solidFill>
                <a:schemeClr val="accent3"/>
              </a:solidFill>
              <a:prstDash val="dash"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[descritivas_preliminares.xlsx]FUVEST_FEA!$E$22:$E$34</c:f>
              <c:numCache>
                <c:formatCode>0</c:formatCode>
                <c:ptCount val="13"/>
                <c:pt idx="0">
                  <c:v>4.3318069999999977</c:v>
                </c:pt>
                <c:pt idx="1">
                  <c:v>3.6661629999999974</c:v>
                </c:pt>
                <c:pt idx="2">
                  <c:v>-0.24432500000000346</c:v>
                </c:pt>
                <c:pt idx="3">
                  <c:v>-1.7622399999999985</c:v>
                </c:pt>
                <c:pt idx="4">
                  <c:v>-1.3140770000000046</c:v>
                </c:pt>
                <c:pt idx="5">
                  <c:v>2.6478329999999985</c:v>
                </c:pt>
                <c:pt idx="6">
                  <c:v>0.75457800000000219</c:v>
                </c:pt>
                <c:pt idx="7">
                  <c:v>6.3208490000000026</c:v>
                </c:pt>
                <c:pt idx="8">
                  <c:v>1.7187299999999937</c:v>
                </c:pt>
                <c:pt idx="9">
                  <c:v>0.94602700000000084</c:v>
                </c:pt>
                <c:pt idx="10">
                  <c:v>4.7283489999999944</c:v>
                </c:pt>
                <c:pt idx="11">
                  <c:v>2.8410429999999991</c:v>
                </c:pt>
                <c:pt idx="12">
                  <c:v>1.7181940000000004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C6C-4E53-B8EC-771D9FDD75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1036464"/>
        <c:axId val="1121032656"/>
      </c:lineChart>
      <c:catAx>
        <c:axId val="1121035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121033200"/>
        <c:crosses val="autoZero"/>
        <c:auto val="1"/>
        <c:lblAlgn val="ctr"/>
        <c:lblOffset val="100"/>
        <c:noMultiLvlLbl val="0"/>
      </c:catAx>
      <c:valAx>
        <c:axId val="1121033200"/>
        <c:scaling>
          <c:orientation val="minMax"/>
          <c:min val="3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2">
                  <a:lumMod val="5000"/>
                  <a:lumOff val="95000"/>
                </a:schemeClr>
              </a:solidFill>
            </a:ln>
            <a:effectLst/>
          </c:spPr>
        </c:min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121035920"/>
        <c:crosses val="autoZero"/>
        <c:crossBetween val="between"/>
      </c:valAx>
      <c:valAx>
        <c:axId val="1121032656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121036464"/>
        <c:crosses val="max"/>
        <c:crossBetween val="between"/>
      </c:valAx>
      <c:catAx>
        <c:axId val="1121036464"/>
        <c:scaling>
          <c:orientation val="minMax"/>
        </c:scaling>
        <c:delete val="1"/>
        <c:axPos val="b"/>
        <c:majorTickMark val="out"/>
        <c:minorTickMark val="none"/>
        <c:tickLblPos val="nextTo"/>
        <c:crossAx val="1121032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236971653865319"/>
          <c:y val="0.209679262890937"/>
          <c:w val="0.17210230805982199"/>
          <c:h val="0.475052510414677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Men</c:v>
          </c:tx>
          <c:spPr>
            <a:ln w="31750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[descritivas_preliminares.xlsx]FUVEST_ECONOMIA!$B$3:$B$15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[descritivas_preliminares.xlsx]FUVEST_ECONOMIA!$C$21:$C$33</c:f>
              <c:numCache>
                <c:formatCode>0</c:formatCode>
                <c:ptCount val="13"/>
                <c:pt idx="0">
                  <c:v>42.379227</c:v>
                </c:pt>
                <c:pt idx="1">
                  <c:v>44.490521000000001</c:v>
                </c:pt>
                <c:pt idx="2">
                  <c:v>33.390756000000003</c:v>
                </c:pt>
                <c:pt idx="3">
                  <c:v>50.254897999999997</c:v>
                </c:pt>
                <c:pt idx="4">
                  <c:v>48.200415999999997</c:v>
                </c:pt>
                <c:pt idx="5">
                  <c:v>48.924478000000001</c:v>
                </c:pt>
                <c:pt idx="6">
                  <c:v>49.516978000000002</c:v>
                </c:pt>
                <c:pt idx="7">
                  <c:v>47.808011999999998</c:v>
                </c:pt>
                <c:pt idx="8">
                  <c:v>50.376427999999997</c:v>
                </c:pt>
                <c:pt idx="9">
                  <c:v>44.506675999999999</c:v>
                </c:pt>
                <c:pt idx="10">
                  <c:v>43.299881999999997</c:v>
                </c:pt>
                <c:pt idx="11">
                  <c:v>38.938834999999997</c:v>
                </c:pt>
                <c:pt idx="12">
                  <c:v>25.022632999999999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F8-433A-99E1-87459A9F973B}"/>
            </c:ext>
          </c:extLst>
        </c:ser>
        <c:ser>
          <c:idx val="1"/>
          <c:order val="1"/>
          <c:tx>
            <c:v>Women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[descritivas_preliminares.xlsx]FUVEST_ECONOMIA!$D$21:$D$33</c:f>
              <c:numCache>
                <c:formatCode>0</c:formatCode>
                <c:ptCount val="13"/>
                <c:pt idx="0">
                  <c:v>45.803842000000003</c:v>
                </c:pt>
                <c:pt idx="1">
                  <c:v>41.966360000000002</c:v>
                </c:pt>
                <c:pt idx="2">
                  <c:v>28.828320999999999</c:v>
                </c:pt>
                <c:pt idx="3">
                  <c:v>48.241205999999998</c:v>
                </c:pt>
                <c:pt idx="4">
                  <c:v>52.613891000000002</c:v>
                </c:pt>
                <c:pt idx="5">
                  <c:v>51.414076000000001</c:v>
                </c:pt>
                <c:pt idx="6">
                  <c:v>50.431874999999998</c:v>
                </c:pt>
                <c:pt idx="7">
                  <c:v>55.978261000000003</c:v>
                </c:pt>
                <c:pt idx="8">
                  <c:v>52.041885000000001</c:v>
                </c:pt>
                <c:pt idx="9">
                  <c:v>42.402923000000001</c:v>
                </c:pt>
                <c:pt idx="10">
                  <c:v>50.362969999999997</c:v>
                </c:pt>
                <c:pt idx="11">
                  <c:v>44.346733999999998</c:v>
                </c:pt>
                <c:pt idx="12">
                  <c:v>24.398492000000001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F8-433A-99E1-87459A9F97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1034288"/>
        <c:axId val="1121037008"/>
      </c:lineChart>
      <c:lineChart>
        <c:grouping val="standard"/>
        <c:varyColors val="0"/>
        <c:ser>
          <c:idx val="2"/>
          <c:order val="2"/>
          <c:tx>
            <c:v>Gender Gap (Women - Men)</c:v>
          </c:tx>
          <c:spPr>
            <a:ln w="31750" cap="rnd">
              <a:solidFill>
                <a:schemeClr val="accent3"/>
              </a:solidFill>
              <a:prstDash val="dash"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[descritivas_preliminares.xlsx]FUVEST_ECONOMIA!$E$21:$E$33</c:f>
              <c:numCache>
                <c:formatCode>0</c:formatCode>
                <c:ptCount val="13"/>
                <c:pt idx="0">
                  <c:v>3.4246150000000029</c:v>
                </c:pt>
                <c:pt idx="1">
                  <c:v>-2.5241609999999994</c:v>
                </c:pt>
                <c:pt idx="2">
                  <c:v>-4.5624350000000042</c:v>
                </c:pt>
                <c:pt idx="3">
                  <c:v>-2.0136919999999989</c:v>
                </c:pt>
                <c:pt idx="4">
                  <c:v>4.4134750000000054</c:v>
                </c:pt>
                <c:pt idx="5">
                  <c:v>2.4895980000000009</c:v>
                </c:pt>
                <c:pt idx="6">
                  <c:v>0.9148969999999963</c:v>
                </c:pt>
                <c:pt idx="7">
                  <c:v>8.1702490000000054</c:v>
                </c:pt>
                <c:pt idx="8">
                  <c:v>1.6654570000000035</c:v>
                </c:pt>
                <c:pt idx="9">
                  <c:v>-2.1037529999999975</c:v>
                </c:pt>
                <c:pt idx="10">
                  <c:v>7.0630880000000005</c:v>
                </c:pt>
                <c:pt idx="11">
                  <c:v>5.4078990000000005</c:v>
                </c:pt>
                <c:pt idx="12">
                  <c:v>-0.62414099999999806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1F8-433A-99E1-87459A9F97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1034832"/>
        <c:axId val="1121031568"/>
      </c:lineChart>
      <c:catAx>
        <c:axId val="112103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121037008"/>
        <c:crosses val="autoZero"/>
        <c:auto val="1"/>
        <c:lblAlgn val="ctr"/>
        <c:lblOffset val="100"/>
        <c:noMultiLvlLbl val="0"/>
      </c:catAx>
      <c:valAx>
        <c:axId val="1121037008"/>
        <c:scaling>
          <c:orientation val="minMax"/>
          <c:max val="6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2">
                  <a:lumMod val="5000"/>
                  <a:lumOff val="95000"/>
                </a:schemeClr>
              </a:solidFill>
            </a:ln>
            <a:effectLst/>
          </c:spPr>
        </c:min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121034288"/>
        <c:crosses val="autoZero"/>
        <c:crossBetween val="between"/>
      </c:valAx>
      <c:valAx>
        <c:axId val="1121031568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121034832"/>
        <c:crosses val="max"/>
        <c:crossBetween val="between"/>
      </c:valAx>
      <c:catAx>
        <c:axId val="1121034832"/>
        <c:scaling>
          <c:orientation val="minMax"/>
        </c:scaling>
        <c:delete val="1"/>
        <c:axPos val="b"/>
        <c:majorTickMark val="out"/>
        <c:minorTickMark val="none"/>
        <c:tickLblPos val="nextTo"/>
        <c:crossAx val="11210315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00989814814816"/>
          <c:y val="0.26487807904126681"/>
          <c:w val="0.19789907407407412"/>
          <c:h val="0.476238222042500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Men</c:v>
          </c:tx>
          <c:spPr>
            <a:ln w="31750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[descritivas_preliminares.xlsx]Notas_Concluintes_Economia!$B$3:$B$14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[descritivas_preliminares.xlsx]Notas_Concluintes_Economia!$C$3:$C$14</c:f>
              <c:numCache>
                <c:formatCode>0.0</c:formatCode>
                <c:ptCount val="12"/>
                <c:pt idx="0">
                  <c:v>5.9349797999999998</c:v>
                </c:pt>
                <c:pt idx="1">
                  <c:v>6.4709811999999998</c:v>
                </c:pt>
                <c:pt idx="2">
                  <c:v>6.1184412999999997</c:v>
                </c:pt>
                <c:pt idx="3">
                  <c:v>6.4255535999999998</c:v>
                </c:pt>
                <c:pt idx="4">
                  <c:v>6.4910480000000002</c:v>
                </c:pt>
                <c:pt idx="5">
                  <c:v>6.3692307000000001</c:v>
                </c:pt>
                <c:pt idx="6">
                  <c:v>6.3092272999999999</c:v>
                </c:pt>
                <c:pt idx="7">
                  <c:v>6.5398771</c:v>
                </c:pt>
                <c:pt idx="8">
                  <c:v>6.5422332000000001</c:v>
                </c:pt>
                <c:pt idx="9">
                  <c:v>6.4420108999999997</c:v>
                </c:pt>
                <c:pt idx="10">
                  <c:v>6.5698325000000004</c:v>
                </c:pt>
                <c:pt idx="11">
                  <c:v>6.6612489999999998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A5-4775-9BFF-278DA9ECA039}"/>
            </c:ext>
          </c:extLst>
        </c:ser>
        <c:ser>
          <c:idx val="1"/>
          <c:order val="1"/>
          <c:tx>
            <c:v>Women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[descritivas_preliminares.xlsx]Notas_Concluintes_Economia!$B$3:$B$14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[descritivas_preliminares.xlsx]Notas_Concluintes_Economia!$D$3:$D$14</c:f>
              <c:numCache>
                <c:formatCode>0.0</c:formatCode>
                <c:ptCount val="12"/>
                <c:pt idx="0">
                  <c:v>6.3336620999999997</c:v>
                </c:pt>
                <c:pt idx="1">
                  <c:v>6.4314803999999999</c:v>
                </c:pt>
                <c:pt idx="2">
                  <c:v>6.6305513999999999</c:v>
                </c:pt>
                <c:pt idx="3">
                  <c:v>6.5234538000000004</c:v>
                </c:pt>
                <c:pt idx="4">
                  <c:v>7.0008711000000003</c:v>
                </c:pt>
                <c:pt idx="5">
                  <c:v>6.5994419000000004</c:v>
                </c:pt>
                <c:pt idx="6">
                  <c:v>7.0642237999999997</c:v>
                </c:pt>
                <c:pt idx="7">
                  <c:v>6.5429763000000003</c:v>
                </c:pt>
                <c:pt idx="8">
                  <c:v>6.6228899999999999</c:v>
                </c:pt>
                <c:pt idx="9">
                  <c:v>6.6417888999999999</c:v>
                </c:pt>
                <c:pt idx="10">
                  <c:v>6.7751960000000002</c:v>
                </c:pt>
                <c:pt idx="11">
                  <c:v>6.6825111000000001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A5-4775-9BFF-278DA9ECA0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6388336"/>
        <c:axId val="1256392688"/>
      </c:lineChart>
      <c:lineChart>
        <c:grouping val="standard"/>
        <c:varyColors val="0"/>
        <c:ser>
          <c:idx val="2"/>
          <c:order val="2"/>
          <c:tx>
            <c:v>Gender Gap (Women - Men)</c:v>
          </c:tx>
          <c:spPr>
            <a:ln w="31750" cap="rnd">
              <a:solidFill>
                <a:schemeClr val="accent3"/>
              </a:solidFill>
              <a:prstDash val="dash"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[descritivas_preliminares.xlsx]Notas_Concluintes_Economia!$B$3:$B$14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[descritivas_preliminares.xlsx]Notas_Concluintes_Economia!$E$3:$E$14</c:f>
              <c:numCache>
                <c:formatCode>0</c:formatCode>
                <c:ptCount val="12"/>
                <c:pt idx="0">
                  <c:v>0.39868229999999993</c:v>
                </c:pt>
                <c:pt idx="1">
                  <c:v>-3.9500799999999892E-2</c:v>
                </c:pt>
                <c:pt idx="2">
                  <c:v>0.51211010000000012</c:v>
                </c:pt>
                <c:pt idx="3">
                  <c:v>9.7900200000000659E-2</c:v>
                </c:pt>
                <c:pt idx="4">
                  <c:v>0.5098231000000002</c:v>
                </c:pt>
                <c:pt idx="5">
                  <c:v>0.23021120000000028</c:v>
                </c:pt>
                <c:pt idx="6">
                  <c:v>0.75499649999999985</c:v>
                </c:pt>
                <c:pt idx="7">
                  <c:v>3.0992000000003017E-3</c:v>
                </c:pt>
                <c:pt idx="8">
                  <c:v>8.0656799999999862E-2</c:v>
                </c:pt>
                <c:pt idx="9">
                  <c:v>0.19977800000000023</c:v>
                </c:pt>
                <c:pt idx="10">
                  <c:v>0.20536349999999981</c:v>
                </c:pt>
                <c:pt idx="11">
                  <c:v>2.1262100000000395E-2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8A5-4775-9BFF-278DA9ECA0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6389968"/>
        <c:axId val="1256387792"/>
      </c:lineChart>
      <c:catAx>
        <c:axId val="1256388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256392688"/>
        <c:crosses val="autoZero"/>
        <c:auto val="1"/>
        <c:lblAlgn val="ctr"/>
        <c:lblOffset val="100"/>
        <c:noMultiLvlLbl val="0"/>
      </c:catAx>
      <c:valAx>
        <c:axId val="1256392688"/>
        <c:scaling>
          <c:orientation val="minMax"/>
          <c:max val="10"/>
          <c:min val="-1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2">
                  <a:lumMod val="5000"/>
                  <a:lumOff val="95000"/>
                </a:schemeClr>
              </a:solidFill>
            </a:ln>
            <a:effectLst/>
          </c:spPr>
        </c:min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256388336"/>
        <c:crosses val="autoZero"/>
        <c:crossBetween val="between"/>
        <c:majorUnit val="1"/>
        <c:minorUnit val="0.25"/>
      </c:valAx>
      <c:valAx>
        <c:axId val="1256387792"/>
        <c:scaling>
          <c:orientation val="minMax"/>
        </c:scaling>
        <c:delete val="1"/>
        <c:axPos val="r"/>
        <c:numFmt formatCode="0" sourceLinked="1"/>
        <c:majorTickMark val="out"/>
        <c:minorTickMark val="none"/>
        <c:tickLblPos val="nextTo"/>
        <c:crossAx val="1256389968"/>
        <c:crosses val="max"/>
        <c:crossBetween val="between"/>
      </c:valAx>
      <c:catAx>
        <c:axId val="12563899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563877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140338652358725"/>
          <c:y val="0.37002918919747158"/>
          <c:w val="0.29641414141414141"/>
          <c:h val="0.196117609576259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'[Graficos disciplinas.xlsx]Planilha1'!$W$3</c:f>
              <c:strCache>
                <c:ptCount val="1"/>
                <c:pt idx="0">
                  <c:v>Men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>
              <a:outerShdw blurRad="40005" dist="22860" dir="5400000" algn="ctr" rotWithShape="0">
                <a:schemeClr val="tx1">
                  <a:alpha val="35000"/>
                </a:scheme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'[Graficos disciplinas.xlsx]Planilha1'!$V$4:$V$16</c:f>
              <c:numCache>
                <c:formatCode>0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disciplinas.xlsx]Planilha1'!$W$4:$W$16</c:f>
              <c:numCache>
                <c:formatCode>0.0</c:formatCode>
                <c:ptCount val="13"/>
                <c:pt idx="0">
                  <c:v>4.6469944999999999</c:v>
                </c:pt>
                <c:pt idx="1">
                  <c:v>5.1469136000000004</c:v>
                </c:pt>
                <c:pt idx="2">
                  <c:v>5.8167831999999997</c:v>
                </c:pt>
                <c:pt idx="3">
                  <c:v>6.3238805999999999</c:v>
                </c:pt>
                <c:pt idx="4">
                  <c:v>6.2829787000000001</c:v>
                </c:pt>
                <c:pt idx="5">
                  <c:v>5.6343066000000004</c:v>
                </c:pt>
                <c:pt idx="6">
                  <c:v>5.5735484</c:v>
                </c:pt>
                <c:pt idx="7">
                  <c:v>5.7860139999999998</c:v>
                </c:pt>
                <c:pt idx="8">
                  <c:v>6.0098592000000002</c:v>
                </c:pt>
                <c:pt idx="9">
                  <c:v>6.4939850000000003</c:v>
                </c:pt>
                <c:pt idx="10">
                  <c:v>6.5402778000000001</c:v>
                </c:pt>
                <c:pt idx="11">
                  <c:v>6.0925373</c:v>
                </c:pt>
                <c:pt idx="12">
                  <c:v>5.1333333000000003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B7-43A9-98C5-46CCA6480E8C}"/>
            </c:ext>
          </c:extLst>
        </c:ser>
        <c:ser>
          <c:idx val="1"/>
          <c:order val="1"/>
          <c:tx>
            <c:strRef>
              <c:f>'[Graficos disciplinas.xlsx]Planilha1'!$X$3</c:f>
              <c:strCache>
                <c:ptCount val="1"/>
                <c:pt idx="0">
                  <c:v>Women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5" dist="22860" dir="5400000" algn="ctr" rotWithShape="0">
                <a:schemeClr val="tx1">
                  <a:alpha val="35000"/>
                </a:scheme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'[Graficos disciplinas.xlsx]Planilha1'!$V$4:$V$16</c:f>
              <c:numCache>
                <c:formatCode>0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disciplinas.xlsx]Planilha1'!$X$4:$X$16</c:f>
              <c:numCache>
                <c:formatCode>0.0</c:formatCode>
                <c:ptCount val="13"/>
                <c:pt idx="0">
                  <c:v>4.9790698000000004</c:v>
                </c:pt>
                <c:pt idx="1">
                  <c:v>6.0139535000000004</c:v>
                </c:pt>
                <c:pt idx="2">
                  <c:v>5.9934782999999996</c:v>
                </c:pt>
                <c:pt idx="3">
                  <c:v>6.5463414999999996</c:v>
                </c:pt>
                <c:pt idx="4">
                  <c:v>7.2432432000000002</c:v>
                </c:pt>
                <c:pt idx="5">
                  <c:v>6.0392156999999997</c:v>
                </c:pt>
                <c:pt idx="6">
                  <c:v>5.9249999999999998</c:v>
                </c:pt>
                <c:pt idx="7">
                  <c:v>5.4267856999999999</c:v>
                </c:pt>
                <c:pt idx="8">
                  <c:v>6.35</c:v>
                </c:pt>
                <c:pt idx="9">
                  <c:v>6.3618182000000001</c:v>
                </c:pt>
                <c:pt idx="10">
                  <c:v>7.4574999999999996</c:v>
                </c:pt>
                <c:pt idx="11">
                  <c:v>5.8130435</c:v>
                </c:pt>
                <c:pt idx="12">
                  <c:v>5.3542857000000001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B7-43A9-98C5-46CCA6480E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1164032"/>
        <c:axId val="1081164576"/>
      </c:lineChart>
      <c:lineChart>
        <c:grouping val="standard"/>
        <c:varyColors val="0"/>
        <c:ser>
          <c:idx val="2"/>
          <c:order val="2"/>
          <c:tx>
            <c:strRef>
              <c:f>'[Graficos disciplinas.xlsx]Planilha1'!$Y$3</c:f>
              <c:strCache>
                <c:ptCount val="1"/>
                <c:pt idx="0">
                  <c:v>Gender Gap (Women - Men)</c:v>
                </c:pt>
              </c:strCache>
            </c:strRef>
          </c:tx>
          <c:spPr>
            <a:ln w="31750" cap="rnd">
              <a:solidFill>
                <a:srgbClr val="92D050"/>
              </a:solidFill>
              <a:prstDash val="dash"/>
              <a:round/>
            </a:ln>
            <a:effectLst>
              <a:outerShdw blurRad="40005" dist="22860" dir="5400000" algn="ctr" rotWithShape="0">
                <a:schemeClr val="tx1">
                  <a:alpha val="35000"/>
                </a:schemeClr>
              </a:outerShdw>
            </a:effectLst>
          </c:spPr>
          <c:marker>
            <c:symbol val="none"/>
          </c:marker>
          <c:cat>
            <c:numRef>
              <c:f>'[Graficos disciplinas.xlsx]Planilha1'!$V$4:$V$16</c:f>
              <c:numCache>
                <c:formatCode>0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'[Graficos disciplinas.xlsx]Planilha1'!$Y$4:$Y$16</c:f>
              <c:numCache>
                <c:formatCode>0.0</c:formatCode>
                <c:ptCount val="13"/>
                <c:pt idx="0">
                  <c:v>0.33207530000000052</c:v>
                </c:pt>
                <c:pt idx="1">
                  <c:v>0.86703989999999997</c:v>
                </c:pt>
                <c:pt idx="2">
                  <c:v>0.17669509999999988</c:v>
                </c:pt>
                <c:pt idx="3">
                  <c:v>0.22246089999999974</c:v>
                </c:pt>
                <c:pt idx="4">
                  <c:v>0.96026450000000008</c:v>
                </c:pt>
                <c:pt idx="5">
                  <c:v>0.40490909999999936</c:v>
                </c:pt>
                <c:pt idx="6">
                  <c:v>0.35145159999999986</c:v>
                </c:pt>
                <c:pt idx="7">
                  <c:v>-0.35922829999999983</c:v>
                </c:pt>
                <c:pt idx="8">
                  <c:v>0.34014079999999947</c:v>
                </c:pt>
                <c:pt idx="9">
                  <c:v>-0.13216680000000025</c:v>
                </c:pt>
                <c:pt idx="10">
                  <c:v>0.91722219999999943</c:v>
                </c:pt>
                <c:pt idx="11">
                  <c:v>-0.27949380000000001</c:v>
                </c:pt>
                <c:pt idx="12">
                  <c:v>0.22095239999999983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FB7-43A9-98C5-46CCA6480E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1165664"/>
        <c:axId val="1081165120"/>
      </c:lineChart>
      <c:catAx>
        <c:axId val="108116403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081164576"/>
        <c:crosses val="autoZero"/>
        <c:auto val="1"/>
        <c:lblAlgn val="ctr"/>
        <c:lblOffset val="100"/>
        <c:noMultiLvlLbl val="0"/>
      </c:catAx>
      <c:valAx>
        <c:axId val="1081164576"/>
        <c:scaling>
          <c:orientation val="minMax"/>
          <c:max val="10"/>
          <c:min val="-1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2">
                  <a:lumMod val="5000"/>
                  <a:lumOff val="95000"/>
                </a:schemeClr>
              </a:solidFill>
            </a:ln>
            <a:effectLst/>
          </c:spPr>
        </c:min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1081164032"/>
        <c:crosses val="autoZero"/>
        <c:crossBetween val="between"/>
        <c:majorUnit val="1"/>
        <c:minorUnit val="0.25"/>
      </c:valAx>
      <c:valAx>
        <c:axId val="1081165120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1081165664"/>
        <c:crosses val="max"/>
        <c:crossBetween val="between"/>
      </c:valAx>
      <c:catAx>
        <c:axId val="1081165664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10811651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image" Target="../media/image2.jpeg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image" Target="../media/image2.jpeg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E52CDC-876C-4152-9BDA-84C5476B039C}" type="doc">
      <dgm:prSet loTypeId="urn:microsoft.com/office/officeart/2005/8/layout/pList2" loCatId="list" qsTypeId="urn:microsoft.com/office/officeart/2005/8/quickstyle/simple1" qsCatId="simple" csTypeId="urn:microsoft.com/office/officeart/2005/8/colors/accent1_1" csCatId="accent1" phldr="1"/>
      <dgm:spPr/>
    </dgm:pt>
    <dgm:pt modelId="{D41007A7-96DB-4450-85FC-68DEC4402B30}">
      <dgm:prSet phldrT="[Texto]" custT="1"/>
      <dgm:spPr>
        <a:ln w="19050">
          <a:solidFill>
            <a:srgbClr val="002060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Full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professor in </a:t>
          </a: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Department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Economics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at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University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São Paulo.</a:t>
          </a:r>
        </a:p>
      </dgm:t>
    </dgm:pt>
    <dgm:pt modelId="{9E58D875-7057-4C8C-AC99-93D6C4286C07}" type="parTrans" cxnId="{EE3E3FDB-FD0E-4263-A16D-4F2DE09CA5B0}">
      <dgm:prSet/>
      <dgm:spPr/>
      <dgm:t>
        <a:bodyPr/>
        <a:lstStyle/>
        <a:p>
          <a:endParaRPr lang="pt-BR"/>
        </a:p>
      </dgm:t>
    </dgm:pt>
    <dgm:pt modelId="{F19B60D0-479F-481A-A224-6CC87BF0A6F6}" type="sibTrans" cxnId="{EE3E3FDB-FD0E-4263-A16D-4F2DE09CA5B0}">
      <dgm:prSet/>
      <dgm:spPr/>
      <dgm:t>
        <a:bodyPr/>
        <a:lstStyle/>
        <a:p>
          <a:endParaRPr lang="pt-BR"/>
        </a:p>
      </dgm:t>
    </dgm:pt>
    <dgm:pt modelId="{B889C524-8700-4AC5-92C9-894F5B786601}">
      <dgm:prSet phldrT="[Texto]" custT="1"/>
      <dgm:spPr>
        <a:ln w="19050">
          <a:solidFill>
            <a:srgbClr val="002060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Full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professor in </a:t>
          </a: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Department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Economics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at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University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São Paulo.</a:t>
          </a:r>
          <a:endParaRPr lang="pt-BR" sz="1400" b="0" dirty="0" smtClean="0"/>
        </a:p>
      </dgm:t>
    </dgm:pt>
    <dgm:pt modelId="{177A193E-5714-43B8-8EB4-A68D230236DD}" type="parTrans" cxnId="{CA1D6682-B4C4-419C-A553-D3E7DF839FE5}">
      <dgm:prSet/>
      <dgm:spPr/>
      <dgm:t>
        <a:bodyPr/>
        <a:lstStyle/>
        <a:p>
          <a:endParaRPr lang="pt-BR"/>
        </a:p>
      </dgm:t>
    </dgm:pt>
    <dgm:pt modelId="{6364FBFA-558E-4318-AA09-D5801E6AB895}" type="sibTrans" cxnId="{CA1D6682-B4C4-419C-A553-D3E7DF839FE5}">
      <dgm:prSet/>
      <dgm:spPr/>
      <dgm:t>
        <a:bodyPr/>
        <a:lstStyle/>
        <a:p>
          <a:endParaRPr lang="pt-BR"/>
        </a:p>
      </dgm:t>
    </dgm:pt>
    <dgm:pt modelId="{765EFE21-40BF-4D74-8F02-C452172D79EE}">
      <dgm:prSet phldrT="[Texto]" custT="1"/>
      <dgm:spPr>
        <a:ln w="19050">
          <a:solidFill>
            <a:srgbClr val="002060"/>
          </a:solidFill>
        </a:ln>
      </dgm:spPr>
      <dgm:t>
        <a:bodyPr/>
        <a:lstStyle/>
        <a:p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Associate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professor </a:t>
          </a:r>
          <a:r>
            <a:rPr lang="en-US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 the Department of Economics at University of São Paulo</a:t>
          </a:r>
        </a:p>
        <a:p>
          <a:pPr>
            <a:lnSpc>
              <a:spcPct val="100000"/>
            </a:lnSpc>
          </a:pPr>
          <a:r>
            <a:rPr lang="pt-BR" sz="15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60A665E4-D82A-479E-9816-8057ECC9013D}" type="parTrans" cxnId="{2FACD1E6-6168-4A02-AFED-FAFE7D8FFA84}">
      <dgm:prSet/>
      <dgm:spPr/>
      <dgm:t>
        <a:bodyPr/>
        <a:lstStyle/>
        <a:p>
          <a:endParaRPr lang="pt-BR"/>
        </a:p>
      </dgm:t>
    </dgm:pt>
    <dgm:pt modelId="{1563B05A-016D-4DDC-8291-A2F63139B745}" type="sibTrans" cxnId="{2FACD1E6-6168-4A02-AFED-FAFE7D8FFA84}">
      <dgm:prSet/>
      <dgm:spPr/>
      <dgm:t>
        <a:bodyPr/>
        <a:lstStyle/>
        <a:p>
          <a:endParaRPr lang="pt-BR"/>
        </a:p>
      </dgm:t>
    </dgm:pt>
    <dgm:pt modelId="{3887F39E-E387-4296-90E3-49AB94176F2F}">
      <dgm:prSet phldrT="[Texto]" custT="1"/>
      <dgm:spPr>
        <a:ln w="19050">
          <a:solidFill>
            <a:srgbClr val="002060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pt-BR" sz="1400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Associate</a:t>
          </a:r>
          <a:r>
            <a:rPr lang="pt-BR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professor </a:t>
          </a:r>
          <a:r>
            <a:rPr lang="en-US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 the Department of Economics at University of São Paulo</a:t>
          </a:r>
          <a:endParaRPr lang="pt-BR" sz="1400" b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E60A1B-F20C-4C39-ADAF-43B37F1CDA81}" type="parTrans" cxnId="{8CB3B47C-C4AA-4BC7-822B-2B5DE38ACC37}">
      <dgm:prSet/>
      <dgm:spPr/>
      <dgm:t>
        <a:bodyPr/>
        <a:lstStyle/>
        <a:p>
          <a:endParaRPr lang="pt-BR"/>
        </a:p>
      </dgm:t>
    </dgm:pt>
    <dgm:pt modelId="{14CD6164-CA35-422B-874D-8EF14012E75B}" type="sibTrans" cxnId="{8CB3B47C-C4AA-4BC7-822B-2B5DE38ACC37}">
      <dgm:prSet/>
      <dgm:spPr/>
      <dgm:t>
        <a:bodyPr/>
        <a:lstStyle/>
        <a:p>
          <a:endParaRPr lang="pt-BR"/>
        </a:p>
      </dgm:t>
    </dgm:pt>
    <dgm:pt modelId="{2CD1071F-8EF7-4C7F-9364-E30EF0700184}">
      <dgm:prSet phldrT="[Texto]" custT="1"/>
      <dgm:spPr>
        <a:ln w="19050">
          <a:solidFill>
            <a:srgbClr val="002060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en-US" sz="1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PhD Student  in Economics at </a:t>
          </a:r>
          <a:r>
            <a:rPr lang="en-US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University</a:t>
          </a:r>
          <a:r>
            <a:rPr lang="en-US" sz="1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of São Paulo.</a:t>
          </a:r>
          <a:endParaRPr lang="pt-BR" sz="1400" b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E2EA18-D50F-44E1-975D-22538A9DE496}" type="parTrans" cxnId="{BF6A3050-7952-48B7-9356-DA9CAC801EBA}">
      <dgm:prSet/>
      <dgm:spPr/>
      <dgm:t>
        <a:bodyPr/>
        <a:lstStyle/>
        <a:p>
          <a:endParaRPr lang="pt-BR"/>
        </a:p>
      </dgm:t>
    </dgm:pt>
    <dgm:pt modelId="{18FD92D4-119B-4ED6-ABCD-E410BC75EC6B}" type="sibTrans" cxnId="{BF6A3050-7952-48B7-9356-DA9CAC801EBA}">
      <dgm:prSet/>
      <dgm:spPr/>
      <dgm:t>
        <a:bodyPr/>
        <a:lstStyle/>
        <a:p>
          <a:endParaRPr lang="pt-BR"/>
        </a:p>
      </dgm:t>
    </dgm:pt>
    <dgm:pt modelId="{99219549-34A1-4500-B4DC-725FB648FDC1}">
      <dgm:prSet phldrT="[Texto]" custT="1"/>
      <dgm:spPr>
        <a:ln w="19050">
          <a:solidFill>
            <a:srgbClr val="00206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en-US" sz="1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Undergraduate Student in Economics at University of São Paulo.</a:t>
          </a:r>
          <a:endParaRPr lang="pt-BR" sz="1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78AE88-1674-4D1A-B153-8506407DD467}" type="parTrans" cxnId="{787185EB-05CE-4301-A123-0CFEA1C3A958}">
      <dgm:prSet/>
      <dgm:spPr/>
      <dgm:t>
        <a:bodyPr/>
        <a:lstStyle/>
        <a:p>
          <a:endParaRPr lang="pt-BR"/>
        </a:p>
      </dgm:t>
    </dgm:pt>
    <dgm:pt modelId="{1E76C36A-D7EA-402A-8A94-8F5BCC9F0D8B}" type="sibTrans" cxnId="{787185EB-05CE-4301-A123-0CFEA1C3A958}">
      <dgm:prSet/>
      <dgm:spPr/>
      <dgm:t>
        <a:bodyPr/>
        <a:lstStyle/>
        <a:p>
          <a:endParaRPr lang="pt-BR"/>
        </a:p>
      </dgm:t>
    </dgm:pt>
    <dgm:pt modelId="{90959991-20D7-4060-B321-C802055C8388}">
      <dgm:prSet phldrT="[Texto]" custT="1"/>
      <dgm:spPr>
        <a:ln w="19050">
          <a:solidFill>
            <a:srgbClr val="002060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en-US" sz="1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Undergraduate Student in Economics at University of São Paulo.</a:t>
          </a:r>
          <a:endParaRPr lang="pt-BR" sz="1400" b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28D631-C229-4203-AE76-95D98E73EDE6}" type="parTrans" cxnId="{76C74C6B-C776-486B-ACAE-C303493F2621}">
      <dgm:prSet/>
      <dgm:spPr/>
      <dgm:t>
        <a:bodyPr/>
        <a:lstStyle/>
        <a:p>
          <a:endParaRPr lang="pt-BR"/>
        </a:p>
      </dgm:t>
    </dgm:pt>
    <dgm:pt modelId="{02734B18-1012-4E5B-95AD-C9539ABD5C61}" type="sibTrans" cxnId="{76C74C6B-C776-486B-ACAE-C303493F2621}">
      <dgm:prSet/>
      <dgm:spPr/>
      <dgm:t>
        <a:bodyPr/>
        <a:lstStyle/>
        <a:p>
          <a:endParaRPr lang="pt-BR"/>
        </a:p>
      </dgm:t>
    </dgm:pt>
    <dgm:pt modelId="{4A6F8EF6-99CC-4188-A579-B32253548773}" type="pres">
      <dgm:prSet presAssocID="{BEE52CDC-876C-4152-9BDA-84C5476B039C}" presName="Name0" presStyleCnt="0">
        <dgm:presLayoutVars>
          <dgm:dir/>
          <dgm:resizeHandles val="exact"/>
        </dgm:presLayoutVars>
      </dgm:prSet>
      <dgm:spPr/>
    </dgm:pt>
    <dgm:pt modelId="{EB587754-E6E3-477A-A2F0-CAF9B8E6536F}" type="pres">
      <dgm:prSet presAssocID="{BEE52CDC-876C-4152-9BDA-84C5476B039C}" presName="bkgdShp" presStyleLbl="alignAccFollowNode1" presStyleIdx="0" presStyleCnt="1"/>
      <dgm:spPr>
        <a:ln w="19050">
          <a:solidFill>
            <a:srgbClr val="20517E"/>
          </a:solidFill>
        </a:ln>
      </dgm:spPr>
    </dgm:pt>
    <dgm:pt modelId="{EF434CBF-D715-4154-A4CA-DF2041E3D3E6}" type="pres">
      <dgm:prSet presAssocID="{BEE52CDC-876C-4152-9BDA-84C5476B039C}" presName="linComp" presStyleCnt="0"/>
      <dgm:spPr/>
    </dgm:pt>
    <dgm:pt modelId="{9724F5D5-2163-492C-8892-EF64968FA73F}" type="pres">
      <dgm:prSet presAssocID="{D41007A7-96DB-4450-85FC-68DEC4402B30}" presName="compNode" presStyleCnt="0"/>
      <dgm:spPr/>
    </dgm:pt>
    <dgm:pt modelId="{8874E9F1-1493-44C4-8DDC-68119862A0F6}" type="pres">
      <dgm:prSet presAssocID="{D41007A7-96DB-4450-85FC-68DEC4402B30}" presName="node" presStyleLbl="node1" presStyleIdx="0" presStyleCnt="7" custScaleY="51828" custLinFactNeighborX="-2142" custLinFactNeighborY="-3600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862EB88-51D5-42A3-B3DC-5B67854B3978}" type="pres">
      <dgm:prSet presAssocID="{D41007A7-96DB-4450-85FC-68DEC4402B30}" presName="invisiNode" presStyleLbl="node1" presStyleIdx="0" presStyleCnt="7"/>
      <dgm:spPr/>
    </dgm:pt>
    <dgm:pt modelId="{AB43CD3A-5697-4E9E-B6C7-786505D1D2CD}" type="pres">
      <dgm:prSet presAssocID="{D41007A7-96DB-4450-85FC-68DEC4402B30}" presName="imagNode" presStyleLbl="fgImgPlace1" presStyleIdx="0" presStyleCnt="7" custScaleX="78431" custScaleY="84830" custLinFactNeighborX="-1180" custLinFactNeighborY="-32878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>
          <a:solidFill>
            <a:srgbClr val="20517E"/>
          </a:solidFill>
        </a:ln>
      </dgm:spPr>
    </dgm:pt>
    <dgm:pt modelId="{6B40B3E8-7F42-47F4-B4F4-1780E5E506EE}" type="pres">
      <dgm:prSet presAssocID="{F19B60D0-479F-481A-A224-6CC87BF0A6F6}" presName="sibTrans" presStyleLbl="sibTrans2D1" presStyleIdx="0" presStyleCnt="0"/>
      <dgm:spPr/>
      <dgm:t>
        <a:bodyPr/>
        <a:lstStyle/>
        <a:p>
          <a:endParaRPr lang="pt-BR"/>
        </a:p>
      </dgm:t>
    </dgm:pt>
    <dgm:pt modelId="{5241D39D-C5CA-448C-B42B-A7D7CE83EC71}" type="pres">
      <dgm:prSet presAssocID="{B889C524-8700-4AC5-92C9-894F5B786601}" presName="compNode" presStyleCnt="0"/>
      <dgm:spPr/>
    </dgm:pt>
    <dgm:pt modelId="{E3BAAAC1-0351-498A-97B8-13158C8668EA}" type="pres">
      <dgm:prSet presAssocID="{B889C524-8700-4AC5-92C9-894F5B786601}" presName="node" presStyleLbl="node1" presStyleIdx="1" presStyleCnt="7" custScaleY="51828" custLinFactNeighborX="-2142" custLinFactNeighborY="-3600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82B6B9A-8C7D-46A9-8AC5-A786660D239D}" type="pres">
      <dgm:prSet presAssocID="{B889C524-8700-4AC5-92C9-894F5B786601}" presName="invisiNode" presStyleLbl="node1" presStyleIdx="1" presStyleCnt="7"/>
      <dgm:spPr/>
    </dgm:pt>
    <dgm:pt modelId="{19BEA5A7-CF85-47B2-B0A9-293FDFCD3C7B}" type="pres">
      <dgm:prSet presAssocID="{B889C524-8700-4AC5-92C9-894F5B786601}" presName="imagNode" presStyleLbl="fgImgPlace1" presStyleIdx="1" presStyleCnt="7" custScaleX="78431" custScaleY="84830" custLinFactNeighborX="-1180" custLinFactNeighborY="-32878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1000" r="-51000"/>
          </a:stretch>
        </a:blipFill>
        <a:ln>
          <a:solidFill>
            <a:srgbClr val="20517E"/>
          </a:solidFill>
        </a:ln>
      </dgm:spPr>
    </dgm:pt>
    <dgm:pt modelId="{AF004C2A-D302-44C5-AF71-02EA66E2B810}" type="pres">
      <dgm:prSet presAssocID="{6364FBFA-558E-4318-AA09-D5801E6AB895}" presName="sibTrans" presStyleLbl="sibTrans2D1" presStyleIdx="0" presStyleCnt="0"/>
      <dgm:spPr/>
      <dgm:t>
        <a:bodyPr/>
        <a:lstStyle/>
        <a:p>
          <a:endParaRPr lang="pt-BR"/>
        </a:p>
      </dgm:t>
    </dgm:pt>
    <dgm:pt modelId="{123ABCC0-53AD-4AAD-9674-0C06FDE07398}" type="pres">
      <dgm:prSet presAssocID="{765EFE21-40BF-4D74-8F02-C452172D79EE}" presName="compNode" presStyleCnt="0"/>
      <dgm:spPr/>
    </dgm:pt>
    <dgm:pt modelId="{DCFD0103-0398-465E-BF9C-EAAC615A2BBB}" type="pres">
      <dgm:prSet presAssocID="{765EFE21-40BF-4D74-8F02-C452172D79EE}" presName="node" presStyleLbl="node1" presStyleIdx="2" presStyleCnt="7" custScaleY="51828" custLinFactNeighborX="-584" custLinFactNeighborY="-3607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8B47A32-68ED-4976-9F5E-E22A11B5AA11}" type="pres">
      <dgm:prSet presAssocID="{765EFE21-40BF-4D74-8F02-C452172D79EE}" presName="invisiNode" presStyleLbl="node1" presStyleIdx="2" presStyleCnt="7"/>
      <dgm:spPr/>
    </dgm:pt>
    <dgm:pt modelId="{FF4F10A1-15AC-45AB-B827-3CD0E05D865C}" type="pres">
      <dgm:prSet presAssocID="{765EFE21-40BF-4D74-8F02-C452172D79EE}" presName="imagNode" presStyleLbl="fgImgPlace1" presStyleIdx="2" presStyleCnt="7" custScaleX="78431" custScaleY="84830" custLinFactNeighborX="-1180" custLinFactNeighborY="-3287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0" b="-20000"/>
          </a:stretch>
        </a:blipFill>
        <a:ln>
          <a:solidFill>
            <a:srgbClr val="20517E"/>
          </a:solidFill>
        </a:ln>
      </dgm:spPr>
    </dgm:pt>
    <dgm:pt modelId="{DE8D8BFC-909C-492B-A925-B21451635A21}" type="pres">
      <dgm:prSet presAssocID="{1563B05A-016D-4DDC-8291-A2F63139B745}" presName="sibTrans" presStyleLbl="sibTrans2D1" presStyleIdx="0" presStyleCnt="0"/>
      <dgm:spPr/>
      <dgm:t>
        <a:bodyPr/>
        <a:lstStyle/>
        <a:p>
          <a:endParaRPr lang="pt-BR"/>
        </a:p>
      </dgm:t>
    </dgm:pt>
    <dgm:pt modelId="{191371F7-7F61-494B-8B3E-ACB9F4C46DC0}" type="pres">
      <dgm:prSet presAssocID="{3887F39E-E387-4296-90E3-49AB94176F2F}" presName="compNode" presStyleCnt="0"/>
      <dgm:spPr/>
    </dgm:pt>
    <dgm:pt modelId="{97B5AA6F-A699-4965-8811-6834721B28CE}" type="pres">
      <dgm:prSet presAssocID="{3887F39E-E387-4296-90E3-49AB94176F2F}" presName="node" presStyleLbl="node1" presStyleIdx="3" presStyleCnt="7" custScaleY="51828" custLinFactNeighborX="-2142" custLinFactNeighborY="-3600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CAFD5C2-05BA-4E84-8FBD-EC4E3FCCC73D}" type="pres">
      <dgm:prSet presAssocID="{3887F39E-E387-4296-90E3-49AB94176F2F}" presName="invisiNode" presStyleLbl="node1" presStyleIdx="3" presStyleCnt="7"/>
      <dgm:spPr/>
    </dgm:pt>
    <dgm:pt modelId="{921E4051-5BFC-4202-ADCB-A0587394E270}" type="pres">
      <dgm:prSet presAssocID="{3887F39E-E387-4296-90E3-49AB94176F2F}" presName="imagNode" presStyleLbl="fgImgPlace1" presStyleIdx="3" presStyleCnt="7" custScaleX="78431" custScaleY="84830" custLinFactNeighborX="-1180" custLinFactNeighborY="-32878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0" b="-20000"/>
          </a:stretch>
        </a:blipFill>
        <a:ln>
          <a:solidFill>
            <a:srgbClr val="20517E"/>
          </a:solidFill>
        </a:ln>
      </dgm:spPr>
      <dgm:t>
        <a:bodyPr/>
        <a:lstStyle/>
        <a:p>
          <a:endParaRPr lang="pt-BR"/>
        </a:p>
      </dgm:t>
    </dgm:pt>
    <dgm:pt modelId="{4C640461-6DC5-43CE-8311-D45F22D043B7}" type="pres">
      <dgm:prSet presAssocID="{14CD6164-CA35-422B-874D-8EF14012E75B}" presName="sibTrans" presStyleLbl="sibTrans2D1" presStyleIdx="0" presStyleCnt="0"/>
      <dgm:spPr/>
      <dgm:t>
        <a:bodyPr/>
        <a:lstStyle/>
        <a:p>
          <a:endParaRPr lang="pt-BR"/>
        </a:p>
      </dgm:t>
    </dgm:pt>
    <dgm:pt modelId="{840A1A28-846B-4235-9A7E-EF3097708D6C}" type="pres">
      <dgm:prSet presAssocID="{2CD1071F-8EF7-4C7F-9364-E30EF0700184}" presName="compNode" presStyleCnt="0"/>
      <dgm:spPr/>
    </dgm:pt>
    <dgm:pt modelId="{785484C4-07F0-4BD6-96B9-9DB8F6A0BFCB}" type="pres">
      <dgm:prSet presAssocID="{2CD1071F-8EF7-4C7F-9364-E30EF0700184}" presName="node" presStyleLbl="node1" presStyleIdx="4" presStyleCnt="7" custScaleY="51828" custLinFactNeighborX="-2142" custLinFactNeighborY="-3600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A92A4FD-47D8-45CD-9E04-2AE1D4B53BDD}" type="pres">
      <dgm:prSet presAssocID="{2CD1071F-8EF7-4C7F-9364-E30EF0700184}" presName="invisiNode" presStyleLbl="node1" presStyleIdx="4" presStyleCnt="7"/>
      <dgm:spPr/>
    </dgm:pt>
    <dgm:pt modelId="{942D5637-369A-4322-89D7-43BC7F7092C9}" type="pres">
      <dgm:prSet presAssocID="{2CD1071F-8EF7-4C7F-9364-E30EF0700184}" presName="imagNode" presStyleLbl="fgImgPlace1" presStyleIdx="4" presStyleCnt="7" custScaleX="78431" custScaleY="84830" custLinFactNeighborX="-1180" custLinFactNeighborY="-32878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>
          <a:solidFill>
            <a:srgbClr val="20517E"/>
          </a:solidFill>
        </a:ln>
      </dgm:spPr>
    </dgm:pt>
    <dgm:pt modelId="{63D08959-C869-4D25-A239-E600A7C07F9E}" type="pres">
      <dgm:prSet presAssocID="{18FD92D4-119B-4ED6-ABCD-E410BC75EC6B}" presName="sibTrans" presStyleLbl="sibTrans2D1" presStyleIdx="0" presStyleCnt="0"/>
      <dgm:spPr/>
      <dgm:t>
        <a:bodyPr/>
        <a:lstStyle/>
        <a:p>
          <a:endParaRPr lang="pt-BR"/>
        </a:p>
      </dgm:t>
    </dgm:pt>
    <dgm:pt modelId="{629D4EA2-D5A5-49AB-BF1D-598C59C13D2F}" type="pres">
      <dgm:prSet presAssocID="{90959991-20D7-4060-B321-C802055C8388}" presName="compNode" presStyleCnt="0"/>
      <dgm:spPr/>
    </dgm:pt>
    <dgm:pt modelId="{C1DF3B4F-C3D0-4362-B1B0-A731B2A78C77}" type="pres">
      <dgm:prSet presAssocID="{90959991-20D7-4060-B321-C802055C8388}" presName="node" presStyleLbl="node1" presStyleIdx="5" presStyleCnt="7" custScaleY="51828" custLinFactNeighborX="-2142" custLinFactNeighborY="-3600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6B71A25-6E41-452F-B98F-BFA7BA4395D9}" type="pres">
      <dgm:prSet presAssocID="{90959991-20D7-4060-B321-C802055C8388}" presName="invisiNode" presStyleLbl="node1" presStyleIdx="5" presStyleCnt="7"/>
      <dgm:spPr/>
    </dgm:pt>
    <dgm:pt modelId="{7B032392-AC72-4C94-9F47-1344896D8C62}" type="pres">
      <dgm:prSet presAssocID="{90959991-20D7-4060-B321-C802055C8388}" presName="imagNode" presStyleLbl="fgImgPlace1" presStyleIdx="5" presStyleCnt="7" custScaleX="78431" custScaleY="84830" custLinFactNeighborX="-1180" custLinFactNeighborY="-32878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>
          <a:solidFill>
            <a:srgbClr val="20517E"/>
          </a:solidFill>
        </a:ln>
      </dgm:spPr>
    </dgm:pt>
    <dgm:pt modelId="{2D7BE675-66DE-4C15-819B-2446F32BD175}" type="pres">
      <dgm:prSet presAssocID="{02734B18-1012-4E5B-95AD-C9539ABD5C61}" presName="sibTrans" presStyleLbl="sibTrans2D1" presStyleIdx="0" presStyleCnt="0"/>
      <dgm:spPr/>
      <dgm:t>
        <a:bodyPr/>
        <a:lstStyle/>
        <a:p>
          <a:endParaRPr lang="pt-BR"/>
        </a:p>
      </dgm:t>
    </dgm:pt>
    <dgm:pt modelId="{E8BC4AA9-9755-41E7-930D-6116E5726FB6}" type="pres">
      <dgm:prSet presAssocID="{99219549-34A1-4500-B4DC-725FB648FDC1}" presName="compNode" presStyleCnt="0"/>
      <dgm:spPr/>
    </dgm:pt>
    <dgm:pt modelId="{7E034D9F-4EF0-4B20-91E9-56B636E36EB8}" type="pres">
      <dgm:prSet presAssocID="{99219549-34A1-4500-B4DC-725FB648FDC1}" presName="node" presStyleLbl="node1" presStyleIdx="6" presStyleCnt="7" custScaleY="51833" custLinFactNeighborX="-2142" custLinFactNeighborY="-3600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043B63-1519-49EA-B775-8117F52C3D15}" type="pres">
      <dgm:prSet presAssocID="{99219549-34A1-4500-B4DC-725FB648FDC1}" presName="invisiNode" presStyleLbl="node1" presStyleIdx="6" presStyleCnt="7"/>
      <dgm:spPr/>
    </dgm:pt>
    <dgm:pt modelId="{22BD7F43-8F9B-45A7-A878-3CBE8BB1C203}" type="pres">
      <dgm:prSet presAssocID="{99219549-34A1-4500-B4DC-725FB648FDC1}" presName="imagNode" presStyleLbl="fgImgPlace1" presStyleIdx="6" presStyleCnt="7" custScaleX="78431" custScaleY="84830" custLinFactNeighborX="-1180" custLinFactNeighborY="-32878"/>
      <dgm:spPr>
        <a:blipFill dpi="0" rotWithShape="1"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68" t="1866" r="-55932" b="-1866"/>
          </a:stretch>
        </a:blipFill>
        <a:ln>
          <a:solidFill>
            <a:srgbClr val="20517E"/>
          </a:solidFill>
        </a:ln>
      </dgm:spPr>
    </dgm:pt>
  </dgm:ptLst>
  <dgm:cxnLst>
    <dgm:cxn modelId="{79F3B7EE-3D46-4ACA-8880-EA5CC0344B2A}" type="presOf" srcId="{99219549-34A1-4500-B4DC-725FB648FDC1}" destId="{7E034D9F-4EF0-4B20-91E9-56B636E36EB8}" srcOrd="0" destOrd="0" presId="urn:microsoft.com/office/officeart/2005/8/layout/pList2"/>
    <dgm:cxn modelId="{8CB3B47C-C4AA-4BC7-822B-2B5DE38ACC37}" srcId="{BEE52CDC-876C-4152-9BDA-84C5476B039C}" destId="{3887F39E-E387-4296-90E3-49AB94176F2F}" srcOrd="3" destOrd="0" parTransId="{E8E60A1B-F20C-4C39-ADAF-43B37F1CDA81}" sibTransId="{14CD6164-CA35-422B-874D-8EF14012E75B}"/>
    <dgm:cxn modelId="{EE3E3FDB-FD0E-4263-A16D-4F2DE09CA5B0}" srcId="{BEE52CDC-876C-4152-9BDA-84C5476B039C}" destId="{D41007A7-96DB-4450-85FC-68DEC4402B30}" srcOrd="0" destOrd="0" parTransId="{9E58D875-7057-4C8C-AC99-93D6C4286C07}" sibTransId="{F19B60D0-479F-481A-A224-6CC87BF0A6F6}"/>
    <dgm:cxn modelId="{787185EB-05CE-4301-A123-0CFEA1C3A958}" srcId="{BEE52CDC-876C-4152-9BDA-84C5476B039C}" destId="{99219549-34A1-4500-B4DC-725FB648FDC1}" srcOrd="6" destOrd="0" parTransId="{E978AE88-1674-4D1A-B153-8506407DD467}" sibTransId="{1E76C36A-D7EA-402A-8A94-8F5BCC9F0D8B}"/>
    <dgm:cxn modelId="{76C74C6B-C776-486B-ACAE-C303493F2621}" srcId="{BEE52CDC-876C-4152-9BDA-84C5476B039C}" destId="{90959991-20D7-4060-B321-C802055C8388}" srcOrd="5" destOrd="0" parTransId="{3F28D631-C229-4203-AE76-95D98E73EDE6}" sibTransId="{02734B18-1012-4E5B-95AD-C9539ABD5C61}"/>
    <dgm:cxn modelId="{BF6A3050-7952-48B7-9356-DA9CAC801EBA}" srcId="{BEE52CDC-876C-4152-9BDA-84C5476B039C}" destId="{2CD1071F-8EF7-4C7F-9364-E30EF0700184}" srcOrd="4" destOrd="0" parTransId="{E0E2EA18-D50F-44E1-975D-22538A9DE496}" sibTransId="{18FD92D4-119B-4ED6-ABCD-E410BC75EC6B}"/>
    <dgm:cxn modelId="{3BF52241-0B8C-4CCC-878A-DF6C67A96391}" type="presOf" srcId="{B889C524-8700-4AC5-92C9-894F5B786601}" destId="{E3BAAAC1-0351-498A-97B8-13158C8668EA}" srcOrd="0" destOrd="0" presId="urn:microsoft.com/office/officeart/2005/8/layout/pList2"/>
    <dgm:cxn modelId="{AD9DA93A-F8BF-487E-AAB8-2C711E4334DD}" type="presOf" srcId="{90959991-20D7-4060-B321-C802055C8388}" destId="{C1DF3B4F-C3D0-4362-B1B0-A731B2A78C77}" srcOrd="0" destOrd="0" presId="urn:microsoft.com/office/officeart/2005/8/layout/pList2"/>
    <dgm:cxn modelId="{5D4E160B-7258-4539-9850-17BDF9829DC6}" type="presOf" srcId="{14CD6164-CA35-422B-874D-8EF14012E75B}" destId="{4C640461-6DC5-43CE-8311-D45F22D043B7}" srcOrd="0" destOrd="0" presId="urn:microsoft.com/office/officeart/2005/8/layout/pList2"/>
    <dgm:cxn modelId="{8C4585EC-C39A-464B-BCBA-7902E06CDBA9}" type="presOf" srcId="{D41007A7-96DB-4450-85FC-68DEC4402B30}" destId="{8874E9F1-1493-44C4-8DDC-68119862A0F6}" srcOrd="0" destOrd="0" presId="urn:microsoft.com/office/officeart/2005/8/layout/pList2"/>
    <dgm:cxn modelId="{0CD1AFC3-D179-415E-AD9E-C220B30B2070}" type="presOf" srcId="{6364FBFA-558E-4318-AA09-D5801E6AB895}" destId="{AF004C2A-D302-44C5-AF71-02EA66E2B810}" srcOrd="0" destOrd="0" presId="urn:microsoft.com/office/officeart/2005/8/layout/pList2"/>
    <dgm:cxn modelId="{D2BFB257-C842-43A8-A979-3A0BF219E3A6}" type="presOf" srcId="{F19B60D0-479F-481A-A224-6CC87BF0A6F6}" destId="{6B40B3E8-7F42-47F4-B4F4-1780E5E506EE}" srcOrd="0" destOrd="0" presId="urn:microsoft.com/office/officeart/2005/8/layout/pList2"/>
    <dgm:cxn modelId="{B458CADC-77CA-45CE-BC6A-0AD175A6A2E4}" type="presOf" srcId="{2CD1071F-8EF7-4C7F-9364-E30EF0700184}" destId="{785484C4-07F0-4BD6-96B9-9DB8F6A0BFCB}" srcOrd="0" destOrd="0" presId="urn:microsoft.com/office/officeart/2005/8/layout/pList2"/>
    <dgm:cxn modelId="{D86FD666-981E-457B-860B-01871AF90B46}" type="presOf" srcId="{02734B18-1012-4E5B-95AD-C9539ABD5C61}" destId="{2D7BE675-66DE-4C15-819B-2446F32BD175}" srcOrd="0" destOrd="0" presId="urn:microsoft.com/office/officeart/2005/8/layout/pList2"/>
    <dgm:cxn modelId="{55F09A52-D65B-4801-8738-2A0365AE5A36}" type="presOf" srcId="{18FD92D4-119B-4ED6-ABCD-E410BC75EC6B}" destId="{63D08959-C869-4D25-A239-E600A7C07F9E}" srcOrd="0" destOrd="0" presId="urn:microsoft.com/office/officeart/2005/8/layout/pList2"/>
    <dgm:cxn modelId="{B3C397A7-2D3C-4113-9FF8-63D7ACA8B23D}" type="presOf" srcId="{765EFE21-40BF-4D74-8F02-C452172D79EE}" destId="{DCFD0103-0398-465E-BF9C-EAAC615A2BBB}" srcOrd="0" destOrd="0" presId="urn:microsoft.com/office/officeart/2005/8/layout/pList2"/>
    <dgm:cxn modelId="{2FACD1E6-6168-4A02-AFED-FAFE7D8FFA84}" srcId="{BEE52CDC-876C-4152-9BDA-84C5476B039C}" destId="{765EFE21-40BF-4D74-8F02-C452172D79EE}" srcOrd="2" destOrd="0" parTransId="{60A665E4-D82A-479E-9816-8057ECC9013D}" sibTransId="{1563B05A-016D-4DDC-8291-A2F63139B745}"/>
    <dgm:cxn modelId="{A1405DC8-D82D-41B4-8A3E-C8D78F8E65FC}" type="presOf" srcId="{BEE52CDC-876C-4152-9BDA-84C5476B039C}" destId="{4A6F8EF6-99CC-4188-A579-B32253548773}" srcOrd="0" destOrd="0" presId="urn:microsoft.com/office/officeart/2005/8/layout/pList2"/>
    <dgm:cxn modelId="{CA1D6682-B4C4-419C-A553-D3E7DF839FE5}" srcId="{BEE52CDC-876C-4152-9BDA-84C5476B039C}" destId="{B889C524-8700-4AC5-92C9-894F5B786601}" srcOrd="1" destOrd="0" parTransId="{177A193E-5714-43B8-8EB4-A68D230236DD}" sibTransId="{6364FBFA-558E-4318-AA09-D5801E6AB895}"/>
    <dgm:cxn modelId="{A0564A74-9237-4F09-AFBC-5E33499C2A8B}" type="presOf" srcId="{1563B05A-016D-4DDC-8291-A2F63139B745}" destId="{DE8D8BFC-909C-492B-A925-B21451635A21}" srcOrd="0" destOrd="0" presId="urn:microsoft.com/office/officeart/2005/8/layout/pList2"/>
    <dgm:cxn modelId="{B7CE7596-746B-41E3-9041-931811E8C29F}" type="presOf" srcId="{3887F39E-E387-4296-90E3-49AB94176F2F}" destId="{97B5AA6F-A699-4965-8811-6834721B28CE}" srcOrd="0" destOrd="0" presId="urn:microsoft.com/office/officeart/2005/8/layout/pList2"/>
    <dgm:cxn modelId="{E6F23F3A-9B4A-42C3-AE4E-393CC6D80323}" type="presParOf" srcId="{4A6F8EF6-99CC-4188-A579-B32253548773}" destId="{EB587754-E6E3-477A-A2F0-CAF9B8E6536F}" srcOrd="0" destOrd="0" presId="urn:microsoft.com/office/officeart/2005/8/layout/pList2"/>
    <dgm:cxn modelId="{5EFE5A8D-1EC6-4E25-8B71-A82E4CEAFFDD}" type="presParOf" srcId="{4A6F8EF6-99CC-4188-A579-B32253548773}" destId="{EF434CBF-D715-4154-A4CA-DF2041E3D3E6}" srcOrd="1" destOrd="0" presId="urn:microsoft.com/office/officeart/2005/8/layout/pList2"/>
    <dgm:cxn modelId="{188B3534-83E2-48FB-BEE7-BA88A6A0ED28}" type="presParOf" srcId="{EF434CBF-D715-4154-A4CA-DF2041E3D3E6}" destId="{9724F5D5-2163-492C-8892-EF64968FA73F}" srcOrd="0" destOrd="0" presId="urn:microsoft.com/office/officeart/2005/8/layout/pList2"/>
    <dgm:cxn modelId="{CB7E2111-6A66-42FA-848A-DBF16B2774C8}" type="presParOf" srcId="{9724F5D5-2163-492C-8892-EF64968FA73F}" destId="{8874E9F1-1493-44C4-8DDC-68119862A0F6}" srcOrd="0" destOrd="0" presId="urn:microsoft.com/office/officeart/2005/8/layout/pList2"/>
    <dgm:cxn modelId="{47C69A35-6231-487E-887C-D68C568536F6}" type="presParOf" srcId="{9724F5D5-2163-492C-8892-EF64968FA73F}" destId="{D862EB88-51D5-42A3-B3DC-5B67854B3978}" srcOrd="1" destOrd="0" presId="urn:microsoft.com/office/officeart/2005/8/layout/pList2"/>
    <dgm:cxn modelId="{83354150-9CC4-4CA7-A23A-7632E2981E68}" type="presParOf" srcId="{9724F5D5-2163-492C-8892-EF64968FA73F}" destId="{AB43CD3A-5697-4E9E-B6C7-786505D1D2CD}" srcOrd="2" destOrd="0" presId="urn:microsoft.com/office/officeart/2005/8/layout/pList2"/>
    <dgm:cxn modelId="{0AD85858-542D-4B8C-9065-E79108F6A0B8}" type="presParOf" srcId="{EF434CBF-D715-4154-A4CA-DF2041E3D3E6}" destId="{6B40B3E8-7F42-47F4-B4F4-1780E5E506EE}" srcOrd="1" destOrd="0" presId="urn:microsoft.com/office/officeart/2005/8/layout/pList2"/>
    <dgm:cxn modelId="{405B4FE3-3BC2-4914-8BFD-AEF8E1002CAC}" type="presParOf" srcId="{EF434CBF-D715-4154-A4CA-DF2041E3D3E6}" destId="{5241D39D-C5CA-448C-B42B-A7D7CE83EC71}" srcOrd="2" destOrd="0" presId="urn:microsoft.com/office/officeart/2005/8/layout/pList2"/>
    <dgm:cxn modelId="{18BE6B71-8D29-433E-A8C1-4201B55332E7}" type="presParOf" srcId="{5241D39D-C5CA-448C-B42B-A7D7CE83EC71}" destId="{E3BAAAC1-0351-498A-97B8-13158C8668EA}" srcOrd="0" destOrd="0" presId="urn:microsoft.com/office/officeart/2005/8/layout/pList2"/>
    <dgm:cxn modelId="{144DB570-5281-4968-BB51-AE50540B8C93}" type="presParOf" srcId="{5241D39D-C5CA-448C-B42B-A7D7CE83EC71}" destId="{082B6B9A-8C7D-46A9-8AC5-A786660D239D}" srcOrd="1" destOrd="0" presId="urn:microsoft.com/office/officeart/2005/8/layout/pList2"/>
    <dgm:cxn modelId="{003C791E-0F97-4B3A-827B-F68909A0210F}" type="presParOf" srcId="{5241D39D-C5CA-448C-B42B-A7D7CE83EC71}" destId="{19BEA5A7-CF85-47B2-B0A9-293FDFCD3C7B}" srcOrd="2" destOrd="0" presId="urn:microsoft.com/office/officeart/2005/8/layout/pList2"/>
    <dgm:cxn modelId="{94DFC4A5-513C-431F-A635-FB84E1502EDE}" type="presParOf" srcId="{EF434CBF-D715-4154-A4CA-DF2041E3D3E6}" destId="{AF004C2A-D302-44C5-AF71-02EA66E2B810}" srcOrd="3" destOrd="0" presId="urn:microsoft.com/office/officeart/2005/8/layout/pList2"/>
    <dgm:cxn modelId="{7FEF84FC-168B-4CE8-ABD9-5CAB9F1A212F}" type="presParOf" srcId="{EF434CBF-D715-4154-A4CA-DF2041E3D3E6}" destId="{123ABCC0-53AD-4AAD-9674-0C06FDE07398}" srcOrd="4" destOrd="0" presId="urn:microsoft.com/office/officeart/2005/8/layout/pList2"/>
    <dgm:cxn modelId="{2C111ACA-6A3C-4817-8A08-E64EA5F2B281}" type="presParOf" srcId="{123ABCC0-53AD-4AAD-9674-0C06FDE07398}" destId="{DCFD0103-0398-465E-BF9C-EAAC615A2BBB}" srcOrd="0" destOrd="0" presId="urn:microsoft.com/office/officeart/2005/8/layout/pList2"/>
    <dgm:cxn modelId="{366597D3-D8D4-487A-8A11-9116F081AC72}" type="presParOf" srcId="{123ABCC0-53AD-4AAD-9674-0C06FDE07398}" destId="{A8B47A32-68ED-4976-9F5E-E22A11B5AA11}" srcOrd="1" destOrd="0" presId="urn:microsoft.com/office/officeart/2005/8/layout/pList2"/>
    <dgm:cxn modelId="{04ABEC72-7E39-400A-BAE1-025A8B8C7519}" type="presParOf" srcId="{123ABCC0-53AD-4AAD-9674-0C06FDE07398}" destId="{FF4F10A1-15AC-45AB-B827-3CD0E05D865C}" srcOrd="2" destOrd="0" presId="urn:microsoft.com/office/officeart/2005/8/layout/pList2"/>
    <dgm:cxn modelId="{EE9EF4B5-7010-4DB0-BF92-692D64251978}" type="presParOf" srcId="{EF434CBF-D715-4154-A4CA-DF2041E3D3E6}" destId="{DE8D8BFC-909C-492B-A925-B21451635A21}" srcOrd="5" destOrd="0" presId="urn:microsoft.com/office/officeart/2005/8/layout/pList2"/>
    <dgm:cxn modelId="{97EA4F0E-2D68-44C5-9913-D3DCD987C12B}" type="presParOf" srcId="{EF434CBF-D715-4154-A4CA-DF2041E3D3E6}" destId="{191371F7-7F61-494B-8B3E-ACB9F4C46DC0}" srcOrd="6" destOrd="0" presId="urn:microsoft.com/office/officeart/2005/8/layout/pList2"/>
    <dgm:cxn modelId="{5330B476-20D4-4354-9E4A-34A6D6F7F73F}" type="presParOf" srcId="{191371F7-7F61-494B-8B3E-ACB9F4C46DC0}" destId="{97B5AA6F-A699-4965-8811-6834721B28CE}" srcOrd="0" destOrd="0" presId="urn:microsoft.com/office/officeart/2005/8/layout/pList2"/>
    <dgm:cxn modelId="{8C01825F-9671-48BD-848E-10FC91F275C2}" type="presParOf" srcId="{191371F7-7F61-494B-8B3E-ACB9F4C46DC0}" destId="{1CAFD5C2-05BA-4E84-8FBD-EC4E3FCCC73D}" srcOrd="1" destOrd="0" presId="urn:microsoft.com/office/officeart/2005/8/layout/pList2"/>
    <dgm:cxn modelId="{DF9BB4B3-F7A1-4127-98C3-508CDBC8D518}" type="presParOf" srcId="{191371F7-7F61-494B-8B3E-ACB9F4C46DC0}" destId="{921E4051-5BFC-4202-ADCB-A0587394E270}" srcOrd="2" destOrd="0" presId="urn:microsoft.com/office/officeart/2005/8/layout/pList2"/>
    <dgm:cxn modelId="{8EED769B-77D9-46FA-A1F1-8D7749CB1161}" type="presParOf" srcId="{EF434CBF-D715-4154-A4CA-DF2041E3D3E6}" destId="{4C640461-6DC5-43CE-8311-D45F22D043B7}" srcOrd="7" destOrd="0" presId="urn:microsoft.com/office/officeart/2005/8/layout/pList2"/>
    <dgm:cxn modelId="{A7BCB425-DA2B-41CD-B22C-3FDFF66CC67C}" type="presParOf" srcId="{EF434CBF-D715-4154-A4CA-DF2041E3D3E6}" destId="{840A1A28-846B-4235-9A7E-EF3097708D6C}" srcOrd="8" destOrd="0" presId="urn:microsoft.com/office/officeart/2005/8/layout/pList2"/>
    <dgm:cxn modelId="{3EAD6BF4-5150-4B4F-82B6-9F476B251611}" type="presParOf" srcId="{840A1A28-846B-4235-9A7E-EF3097708D6C}" destId="{785484C4-07F0-4BD6-96B9-9DB8F6A0BFCB}" srcOrd="0" destOrd="0" presId="urn:microsoft.com/office/officeart/2005/8/layout/pList2"/>
    <dgm:cxn modelId="{E0D36E89-17D9-40DF-A417-D0F37BA83572}" type="presParOf" srcId="{840A1A28-846B-4235-9A7E-EF3097708D6C}" destId="{AA92A4FD-47D8-45CD-9E04-2AE1D4B53BDD}" srcOrd="1" destOrd="0" presId="urn:microsoft.com/office/officeart/2005/8/layout/pList2"/>
    <dgm:cxn modelId="{6E497C3F-9654-4996-B6A2-21C8C2203565}" type="presParOf" srcId="{840A1A28-846B-4235-9A7E-EF3097708D6C}" destId="{942D5637-369A-4322-89D7-43BC7F7092C9}" srcOrd="2" destOrd="0" presId="urn:microsoft.com/office/officeart/2005/8/layout/pList2"/>
    <dgm:cxn modelId="{8DD9462C-EB45-450A-8405-9F057D544556}" type="presParOf" srcId="{EF434CBF-D715-4154-A4CA-DF2041E3D3E6}" destId="{63D08959-C869-4D25-A239-E600A7C07F9E}" srcOrd="9" destOrd="0" presId="urn:microsoft.com/office/officeart/2005/8/layout/pList2"/>
    <dgm:cxn modelId="{A73EE68B-556B-4790-9EB9-D8874D0CC710}" type="presParOf" srcId="{EF434CBF-D715-4154-A4CA-DF2041E3D3E6}" destId="{629D4EA2-D5A5-49AB-BF1D-598C59C13D2F}" srcOrd="10" destOrd="0" presId="urn:microsoft.com/office/officeart/2005/8/layout/pList2"/>
    <dgm:cxn modelId="{6A021C53-1C78-4A20-9686-54930037CE75}" type="presParOf" srcId="{629D4EA2-D5A5-49AB-BF1D-598C59C13D2F}" destId="{C1DF3B4F-C3D0-4362-B1B0-A731B2A78C77}" srcOrd="0" destOrd="0" presId="urn:microsoft.com/office/officeart/2005/8/layout/pList2"/>
    <dgm:cxn modelId="{F67F1DD6-F47D-471B-9719-99A3F2560243}" type="presParOf" srcId="{629D4EA2-D5A5-49AB-BF1D-598C59C13D2F}" destId="{86B71A25-6E41-452F-B98F-BFA7BA4395D9}" srcOrd="1" destOrd="0" presId="urn:microsoft.com/office/officeart/2005/8/layout/pList2"/>
    <dgm:cxn modelId="{73044067-71BE-415A-A7F8-EC5D94AA55B4}" type="presParOf" srcId="{629D4EA2-D5A5-49AB-BF1D-598C59C13D2F}" destId="{7B032392-AC72-4C94-9F47-1344896D8C62}" srcOrd="2" destOrd="0" presId="urn:microsoft.com/office/officeart/2005/8/layout/pList2"/>
    <dgm:cxn modelId="{CCBF25CB-F0F9-4A23-9821-5E4F39811F82}" type="presParOf" srcId="{EF434CBF-D715-4154-A4CA-DF2041E3D3E6}" destId="{2D7BE675-66DE-4C15-819B-2446F32BD175}" srcOrd="11" destOrd="0" presId="urn:microsoft.com/office/officeart/2005/8/layout/pList2"/>
    <dgm:cxn modelId="{65E8AA77-90B0-4E96-85B7-1A3CCC92DD84}" type="presParOf" srcId="{EF434CBF-D715-4154-A4CA-DF2041E3D3E6}" destId="{E8BC4AA9-9755-41E7-930D-6116E5726FB6}" srcOrd="12" destOrd="0" presId="urn:microsoft.com/office/officeart/2005/8/layout/pList2"/>
    <dgm:cxn modelId="{0BD78CE6-640B-4D2E-A9C3-B748BC2DBF9A}" type="presParOf" srcId="{E8BC4AA9-9755-41E7-930D-6116E5726FB6}" destId="{7E034D9F-4EF0-4B20-91E9-56B636E36EB8}" srcOrd="0" destOrd="0" presId="urn:microsoft.com/office/officeart/2005/8/layout/pList2"/>
    <dgm:cxn modelId="{4F911604-4030-4F8D-B5CB-A917D7BF2E4F}" type="presParOf" srcId="{E8BC4AA9-9755-41E7-930D-6116E5726FB6}" destId="{06043B63-1519-49EA-B775-8117F52C3D15}" srcOrd="1" destOrd="0" presId="urn:microsoft.com/office/officeart/2005/8/layout/pList2"/>
    <dgm:cxn modelId="{964E7548-9EAB-4FE4-8099-2936BFDDD4DA}" type="presParOf" srcId="{E8BC4AA9-9755-41E7-930D-6116E5726FB6}" destId="{22BD7F43-8F9B-45A7-A878-3CBE8BB1C203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DD8084-6521-4071-B95B-6964A6FC9BEB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36C00D3-1E14-4F2C-804F-7F8E34DD8607}">
      <dgm:prSet phldrT="[Texto]" custT="1"/>
      <dgm:spPr/>
      <dgm:t>
        <a:bodyPr/>
        <a:lstStyle/>
        <a:p>
          <a:r>
            <a: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Committee on the Status of Women in the economics Profession (CSWEP):</a:t>
          </a:r>
        </a:p>
        <a:p>
          <a:r>
            <a:rPr lang="en-US" sz="12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United States,</a:t>
          </a:r>
        </a:p>
        <a:p>
          <a:r>
            <a:rPr lang="en-US" sz="12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1971</a:t>
          </a:r>
        </a:p>
      </dgm:t>
    </dgm:pt>
    <dgm:pt modelId="{D25D7CA0-8014-4561-872E-1F4F82E6DBBB}" type="parTrans" cxnId="{E6C9F2E0-0AFE-4B6E-BA89-26D0D074041A}">
      <dgm:prSet/>
      <dgm:spPr/>
      <dgm:t>
        <a:bodyPr/>
        <a:lstStyle/>
        <a:p>
          <a:endParaRPr lang="pt-BR"/>
        </a:p>
      </dgm:t>
    </dgm:pt>
    <dgm:pt modelId="{C4BBDC35-8102-4160-B189-09A5D7DAFF1F}" type="sibTrans" cxnId="{E6C9F2E0-0AFE-4B6E-BA89-26D0D074041A}">
      <dgm:prSet/>
      <dgm:spPr/>
      <dgm:t>
        <a:bodyPr/>
        <a:lstStyle/>
        <a:p>
          <a:endParaRPr lang="pt-BR"/>
        </a:p>
      </dgm:t>
    </dgm:pt>
    <dgm:pt modelId="{C5026B5D-DF51-45B2-AC12-0184EB252494}">
      <dgm:prSet phldrT="[Texto]"/>
      <dgm:spPr/>
      <dgm:t>
        <a:bodyPr/>
        <a:lstStyle/>
        <a:p>
          <a:r>
            <a: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Canadian Women Economists Network:</a:t>
          </a:r>
        </a:p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Canada,</a:t>
          </a:r>
        </a:p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1990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86FDFA-AA3A-44C6-AFC4-B5D8EBCE0765}" type="parTrans" cxnId="{6737A255-1179-47EE-9EA4-5D6C72DCB6F9}">
      <dgm:prSet/>
      <dgm:spPr/>
      <dgm:t>
        <a:bodyPr/>
        <a:lstStyle/>
        <a:p>
          <a:endParaRPr lang="pt-BR"/>
        </a:p>
      </dgm:t>
    </dgm:pt>
    <dgm:pt modelId="{6C66426C-6D17-44D8-9881-82E5674F09A8}" type="sibTrans" cxnId="{6737A255-1179-47EE-9EA4-5D6C72DCB6F9}">
      <dgm:prSet/>
      <dgm:spPr/>
      <dgm:t>
        <a:bodyPr/>
        <a:lstStyle/>
        <a:p>
          <a:endParaRPr lang="pt-BR"/>
        </a:p>
      </dgm:t>
    </dgm:pt>
    <dgm:pt modelId="{CBA7A046-80A7-4043-BDF3-5D62C485E604}">
      <dgm:prSet phldrT="[Texto]" custT="1"/>
      <dgm:spPr/>
      <dgm:t>
        <a:bodyPr/>
        <a:lstStyle/>
        <a:p>
          <a:r>
            <a:rPr lang="en-US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The Royal Economic Society's Women's Committee:</a:t>
          </a:r>
        </a:p>
        <a:p>
          <a:r>
            <a:rPr lang="en-US" sz="12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United Kingdom,</a:t>
          </a:r>
        </a:p>
        <a:p>
          <a:r>
            <a:rPr lang="en-US" sz="12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1996</a:t>
          </a:r>
          <a:endParaRPr lang="pt-BR" sz="1200" b="0" dirty="0"/>
        </a:p>
      </dgm:t>
    </dgm:pt>
    <dgm:pt modelId="{9267BFC6-BA6B-4AE2-9DB5-86B1337EFF6E}" type="parTrans" cxnId="{2222712B-316E-4C3B-8697-01BB0704FEF2}">
      <dgm:prSet/>
      <dgm:spPr/>
      <dgm:t>
        <a:bodyPr/>
        <a:lstStyle/>
        <a:p>
          <a:endParaRPr lang="pt-BR"/>
        </a:p>
      </dgm:t>
    </dgm:pt>
    <dgm:pt modelId="{C0EDA196-24AF-4C77-A880-7FD4FAEAAD88}" type="sibTrans" cxnId="{2222712B-316E-4C3B-8697-01BB0704FEF2}">
      <dgm:prSet/>
      <dgm:spPr/>
      <dgm:t>
        <a:bodyPr/>
        <a:lstStyle/>
        <a:p>
          <a:endParaRPr lang="pt-BR"/>
        </a:p>
      </dgm:t>
    </dgm:pt>
    <dgm:pt modelId="{2AD6813F-DBB9-4790-9ED3-E12FB9D857F2}">
      <dgm:prSet phldrT="[Texto]"/>
      <dgm:spPr/>
      <dgm:t>
        <a:bodyPr/>
        <a:lstStyle/>
        <a:p>
          <a:r>
            <a: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Women in Economics (</a:t>
          </a:r>
          <a:r>
            <a:rPr lang="en-US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WinE</a:t>
          </a:r>
          <a:r>
            <a: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):</a:t>
          </a:r>
        </a:p>
        <a:p>
          <a:r>
            <a:rPr lang="en-US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Europe,</a:t>
          </a:r>
        </a:p>
        <a:p>
          <a:r>
            <a:rPr lang="en-US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2005</a:t>
          </a:r>
        </a:p>
      </dgm:t>
    </dgm:pt>
    <dgm:pt modelId="{6031CD50-0C5E-4C68-9AB6-28DE2BE6A739}" type="parTrans" cxnId="{0587ECA2-2763-4878-9D3F-C7D90E2C6020}">
      <dgm:prSet/>
      <dgm:spPr/>
      <dgm:t>
        <a:bodyPr/>
        <a:lstStyle/>
        <a:p>
          <a:endParaRPr lang="pt-BR"/>
        </a:p>
      </dgm:t>
    </dgm:pt>
    <dgm:pt modelId="{E2654D74-0B14-4D69-852C-9320AF8AAF06}" type="sibTrans" cxnId="{0587ECA2-2763-4878-9D3F-C7D90E2C6020}">
      <dgm:prSet/>
      <dgm:spPr/>
      <dgm:t>
        <a:bodyPr/>
        <a:lstStyle/>
        <a:p>
          <a:endParaRPr lang="pt-BR"/>
        </a:p>
      </dgm:t>
    </dgm:pt>
    <dgm:pt modelId="{24E57E0F-F56C-49FA-832A-F85F238225C8}" type="pres">
      <dgm:prSet presAssocID="{F5DD8084-6521-4071-B95B-6964A6FC9B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95AAF3E-FDAB-45F4-A75D-F1FE5F7FC874}" type="pres">
      <dgm:prSet presAssocID="{136C00D3-1E14-4F2C-804F-7F8E34DD8607}" presName="composite" presStyleCnt="0"/>
      <dgm:spPr/>
    </dgm:pt>
    <dgm:pt modelId="{7F059D2F-11EA-4BD6-92A3-5C78AC5DA822}" type="pres">
      <dgm:prSet presAssocID="{136C00D3-1E14-4F2C-804F-7F8E34DD8607}" presName="rect1" presStyleLbl="trAlignAcc1" presStyleIdx="0" presStyleCnt="4" custLinFactNeighborX="6837" custLinFactNeighborY="-179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376CBF7-24F0-4231-815D-CC6509E907D4}" type="pres">
      <dgm:prSet presAssocID="{136C00D3-1E14-4F2C-804F-7F8E34DD8607}" presName="rect2" presStyleLbl="fgImgPlace1" presStyleIdx="0" presStyleCnt="4" custScaleX="168488" custScaleY="101840" custLinFactNeighborX="-29245" custLinFactNeighborY="226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  <dgm:t>
        <a:bodyPr/>
        <a:lstStyle/>
        <a:p>
          <a:endParaRPr lang="pt-BR"/>
        </a:p>
      </dgm:t>
    </dgm:pt>
    <dgm:pt modelId="{06635C06-56C1-4126-A27F-5D6837CC8C7A}" type="pres">
      <dgm:prSet presAssocID="{C4BBDC35-8102-4160-B189-09A5D7DAFF1F}" presName="sibTrans" presStyleCnt="0"/>
      <dgm:spPr/>
    </dgm:pt>
    <dgm:pt modelId="{27DBC5E5-6B05-4372-9DCE-4BB1995FB6C6}" type="pres">
      <dgm:prSet presAssocID="{C5026B5D-DF51-45B2-AC12-0184EB252494}" presName="composite" presStyleCnt="0"/>
      <dgm:spPr/>
    </dgm:pt>
    <dgm:pt modelId="{DF56ECAA-9EC4-455F-8887-87249502874D}" type="pres">
      <dgm:prSet presAssocID="{C5026B5D-DF51-45B2-AC12-0184EB252494}" presName="rect1" presStyleLbl="trAlignAcc1" presStyleIdx="1" presStyleCnt="4" custScaleX="109607" custLinFactNeighborX="7540" custLinFactNeighborY="-479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6AC44E-5C05-4D1A-BB78-65E2B0219AB9}" type="pres">
      <dgm:prSet presAssocID="{C5026B5D-DF51-45B2-AC12-0184EB252494}" presName="rect2" presStyleLbl="fgImgPlace1" presStyleIdx="1" presStyleCnt="4" custLinFactNeighborX="-5131" custLinFactNeighborY="677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pt-BR"/>
        </a:p>
      </dgm:t>
    </dgm:pt>
    <dgm:pt modelId="{B60F8FB5-7295-47DF-925C-279F19378AAA}" type="pres">
      <dgm:prSet presAssocID="{6C66426C-6D17-44D8-9881-82E5674F09A8}" presName="sibTrans" presStyleCnt="0"/>
      <dgm:spPr/>
    </dgm:pt>
    <dgm:pt modelId="{778A9F56-C774-462A-9B5E-5C7C51CD5EB5}" type="pres">
      <dgm:prSet presAssocID="{CBA7A046-80A7-4043-BDF3-5D62C485E604}" presName="composite" presStyleCnt="0"/>
      <dgm:spPr/>
    </dgm:pt>
    <dgm:pt modelId="{8FF7D448-0204-490C-AC38-CC9E39B0B690}" type="pres">
      <dgm:prSet presAssocID="{CBA7A046-80A7-4043-BDF3-5D62C485E604}" presName="rect1" presStyleLbl="trAlignAcc1" presStyleIdx="2" presStyleCnt="4" custLinFactNeighborX="7496" custLinFactNeighborY="-425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0A4594D-9FFF-4643-915E-CC01045FE7A8}" type="pres">
      <dgm:prSet presAssocID="{CBA7A046-80A7-4043-BDF3-5D62C485E604}" presName="rect2" presStyleLbl="fgImgPlace1" presStyleIdx="2" presStyleCnt="4" custScaleX="165148" custLinFactNeighborX="-23563" custLinFactNeighborY="720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  <dgm:t>
        <a:bodyPr/>
        <a:lstStyle/>
        <a:p>
          <a:endParaRPr lang="pt-BR"/>
        </a:p>
      </dgm:t>
    </dgm:pt>
    <dgm:pt modelId="{61B95410-23E9-46DF-BC6B-9FBAB9588681}" type="pres">
      <dgm:prSet presAssocID="{C0EDA196-24AF-4C77-A880-7FD4FAEAAD88}" presName="sibTrans" presStyleCnt="0"/>
      <dgm:spPr/>
    </dgm:pt>
    <dgm:pt modelId="{18C324C1-07A0-430A-86BE-00AABA14D391}" type="pres">
      <dgm:prSet presAssocID="{2AD6813F-DBB9-4790-9ED3-E12FB9D857F2}" presName="composite" presStyleCnt="0"/>
      <dgm:spPr/>
    </dgm:pt>
    <dgm:pt modelId="{EBC1879F-1CA2-482A-9829-DFB7942D4898}" type="pres">
      <dgm:prSet presAssocID="{2AD6813F-DBB9-4790-9ED3-E12FB9D857F2}" presName="rect1" presStyleLbl="trAlignAcc1" presStyleIdx="3" presStyleCnt="4" custLinFactNeighborX="6877" custLinFactNeighborY="-523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633972A-D98A-41FA-8D8C-2F86F148689F}" type="pres">
      <dgm:prSet presAssocID="{2AD6813F-DBB9-4790-9ED3-E12FB9D857F2}" presName="rect2" presStyleLbl="fgImgPlace1" presStyleIdx="3" presStyleCnt="4" custScaleX="202789" custScaleY="122195" custLinFactNeighborX="-32709" custLinFactNeighborY="772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  <dgm:t>
        <a:bodyPr/>
        <a:lstStyle/>
        <a:p>
          <a:endParaRPr lang="pt-BR"/>
        </a:p>
      </dgm:t>
    </dgm:pt>
  </dgm:ptLst>
  <dgm:cxnLst>
    <dgm:cxn modelId="{9CB9F58A-61A1-44B7-9F85-E82619841800}" type="presOf" srcId="{F5DD8084-6521-4071-B95B-6964A6FC9BEB}" destId="{24E57E0F-F56C-49FA-832A-F85F238225C8}" srcOrd="0" destOrd="0" presId="urn:microsoft.com/office/officeart/2008/layout/PictureStrips"/>
    <dgm:cxn modelId="{3F049973-1454-4CE8-926D-A0FDD954C62F}" type="presOf" srcId="{CBA7A046-80A7-4043-BDF3-5D62C485E604}" destId="{8FF7D448-0204-490C-AC38-CC9E39B0B690}" srcOrd="0" destOrd="0" presId="urn:microsoft.com/office/officeart/2008/layout/PictureStrips"/>
    <dgm:cxn modelId="{CEF917EC-11F3-4EE7-9B03-62EF87791139}" type="presOf" srcId="{136C00D3-1E14-4F2C-804F-7F8E34DD8607}" destId="{7F059D2F-11EA-4BD6-92A3-5C78AC5DA822}" srcOrd="0" destOrd="0" presId="urn:microsoft.com/office/officeart/2008/layout/PictureStrips"/>
    <dgm:cxn modelId="{6737A255-1179-47EE-9EA4-5D6C72DCB6F9}" srcId="{F5DD8084-6521-4071-B95B-6964A6FC9BEB}" destId="{C5026B5D-DF51-45B2-AC12-0184EB252494}" srcOrd="1" destOrd="0" parTransId="{CD86FDFA-AA3A-44C6-AFC4-B5D8EBCE0765}" sibTransId="{6C66426C-6D17-44D8-9881-82E5674F09A8}"/>
    <dgm:cxn modelId="{0587ECA2-2763-4878-9D3F-C7D90E2C6020}" srcId="{F5DD8084-6521-4071-B95B-6964A6FC9BEB}" destId="{2AD6813F-DBB9-4790-9ED3-E12FB9D857F2}" srcOrd="3" destOrd="0" parTransId="{6031CD50-0C5E-4C68-9AB6-28DE2BE6A739}" sibTransId="{E2654D74-0B14-4D69-852C-9320AF8AAF06}"/>
    <dgm:cxn modelId="{2222712B-316E-4C3B-8697-01BB0704FEF2}" srcId="{F5DD8084-6521-4071-B95B-6964A6FC9BEB}" destId="{CBA7A046-80A7-4043-BDF3-5D62C485E604}" srcOrd="2" destOrd="0" parTransId="{9267BFC6-BA6B-4AE2-9DB5-86B1337EFF6E}" sibTransId="{C0EDA196-24AF-4C77-A880-7FD4FAEAAD88}"/>
    <dgm:cxn modelId="{3139CD7F-6496-48C2-A95D-C3E70D41B7AD}" type="presOf" srcId="{C5026B5D-DF51-45B2-AC12-0184EB252494}" destId="{DF56ECAA-9EC4-455F-8887-87249502874D}" srcOrd="0" destOrd="0" presId="urn:microsoft.com/office/officeart/2008/layout/PictureStrips"/>
    <dgm:cxn modelId="{268BBE1E-DC6A-4A31-89E8-CA269121164D}" type="presOf" srcId="{2AD6813F-DBB9-4790-9ED3-E12FB9D857F2}" destId="{EBC1879F-1CA2-482A-9829-DFB7942D4898}" srcOrd="0" destOrd="0" presId="urn:microsoft.com/office/officeart/2008/layout/PictureStrips"/>
    <dgm:cxn modelId="{E6C9F2E0-0AFE-4B6E-BA89-26D0D074041A}" srcId="{F5DD8084-6521-4071-B95B-6964A6FC9BEB}" destId="{136C00D3-1E14-4F2C-804F-7F8E34DD8607}" srcOrd="0" destOrd="0" parTransId="{D25D7CA0-8014-4561-872E-1F4F82E6DBBB}" sibTransId="{C4BBDC35-8102-4160-B189-09A5D7DAFF1F}"/>
    <dgm:cxn modelId="{997A4C9E-1ABA-4463-A190-159EF5C8FBD3}" type="presParOf" srcId="{24E57E0F-F56C-49FA-832A-F85F238225C8}" destId="{195AAF3E-FDAB-45F4-A75D-F1FE5F7FC874}" srcOrd="0" destOrd="0" presId="urn:microsoft.com/office/officeart/2008/layout/PictureStrips"/>
    <dgm:cxn modelId="{BE30AE2A-68D9-42DB-A12D-1CDB7A63F265}" type="presParOf" srcId="{195AAF3E-FDAB-45F4-A75D-F1FE5F7FC874}" destId="{7F059D2F-11EA-4BD6-92A3-5C78AC5DA822}" srcOrd="0" destOrd="0" presId="urn:microsoft.com/office/officeart/2008/layout/PictureStrips"/>
    <dgm:cxn modelId="{1142F8F0-2BE6-444A-AEAC-B993EA318FC7}" type="presParOf" srcId="{195AAF3E-FDAB-45F4-A75D-F1FE5F7FC874}" destId="{4376CBF7-24F0-4231-815D-CC6509E907D4}" srcOrd="1" destOrd="0" presId="urn:microsoft.com/office/officeart/2008/layout/PictureStrips"/>
    <dgm:cxn modelId="{F6758E42-CEB8-4358-AEC0-5BA78C227A1C}" type="presParOf" srcId="{24E57E0F-F56C-49FA-832A-F85F238225C8}" destId="{06635C06-56C1-4126-A27F-5D6837CC8C7A}" srcOrd="1" destOrd="0" presId="urn:microsoft.com/office/officeart/2008/layout/PictureStrips"/>
    <dgm:cxn modelId="{FE728852-F929-4A8E-AD94-4BCE2981BF07}" type="presParOf" srcId="{24E57E0F-F56C-49FA-832A-F85F238225C8}" destId="{27DBC5E5-6B05-4372-9DCE-4BB1995FB6C6}" srcOrd="2" destOrd="0" presId="urn:microsoft.com/office/officeart/2008/layout/PictureStrips"/>
    <dgm:cxn modelId="{21DAE768-15A5-4B16-AA90-A32B4D977305}" type="presParOf" srcId="{27DBC5E5-6B05-4372-9DCE-4BB1995FB6C6}" destId="{DF56ECAA-9EC4-455F-8887-87249502874D}" srcOrd="0" destOrd="0" presId="urn:microsoft.com/office/officeart/2008/layout/PictureStrips"/>
    <dgm:cxn modelId="{A65B34F7-E895-4FFA-858B-EEC34F1D1DE6}" type="presParOf" srcId="{27DBC5E5-6B05-4372-9DCE-4BB1995FB6C6}" destId="{D96AC44E-5C05-4D1A-BB78-65E2B0219AB9}" srcOrd="1" destOrd="0" presId="urn:microsoft.com/office/officeart/2008/layout/PictureStrips"/>
    <dgm:cxn modelId="{19E8C5F2-FB3F-4F32-9123-D8067124778C}" type="presParOf" srcId="{24E57E0F-F56C-49FA-832A-F85F238225C8}" destId="{B60F8FB5-7295-47DF-925C-279F19378AAA}" srcOrd="3" destOrd="0" presId="urn:microsoft.com/office/officeart/2008/layout/PictureStrips"/>
    <dgm:cxn modelId="{7D4AEB31-03C4-4747-AADE-1DFBA2EB106E}" type="presParOf" srcId="{24E57E0F-F56C-49FA-832A-F85F238225C8}" destId="{778A9F56-C774-462A-9B5E-5C7C51CD5EB5}" srcOrd="4" destOrd="0" presId="urn:microsoft.com/office/officeart/2008/layout/PictureStrips"/>
    <dgm:cxn modelId="{0396B21A-F440-4000-81CD-1261296D7212}" type="presParOf" srcId="{778A9F56-C774-462A-9B5E-5C7C51CD5EB5}" destId="{8FF7D448-0204-490C-AC38-CC9E39B0B690}" srcOrd="0" destOrd="0" presId="urn:microsoft.com/office/officeart/2008/layout/PictureStrips"/>
    <dgm:cxn modelId="{C9AB709B-76C2-4738-A78B-658DC48AC976}" type="presParOf" srcId="{778A9F56-C774-462A-9B5E-5C7C51CD5EB5}" destId="{50A4594D-9FFF-4643-915E-CC01045FE7A8}" srcOrd="1" destOrd="0" presId="urn:microsoft.com/office/officeart/2008/layout/PictureStrips"/>
    <dgm:cxn modelId="{883A2A7A-2103-461A-92FF-9E627AC04985}" type="presParOf" srcId="{24E57E0F-F56C-49FA-832A-F85F238225C8}" destId="{61B95410-23E9-46DF-BC6B-9FBAB9588681}" srcOrd="5" destOrd="0" presId="urn:microsoft.com/office/officeart/2008/layout/PictureStrips"/>
    <dgm:cxn modelId="{FF626B8B-F9CC-40D9-BC3C-63F9AE7CD9BA}" type="presParOf" srcId="{24E57E0F-F56C-49FA-832A-F85F238225C8}" destId="{18C324C1-07A0-430A-86BE-00AABA14D391}" srcOrd="6" destOrd="0" presId="urn:microsoft.com/office/officeart/2008/layout/PictureStrips"/>
    <dgm:cxn modelId="{F1008C97-8A39-4647-A6A1-11BCF64901D3}" type="presParOf" srcId="{18C324C1-07A0-430A-86BE-00AABA14D391}" destId="{EBC1879F-1CA2-482A-9829-DFB7942D4898}" srcOrd="0" destOrd="0" presId="urn:microsoft.com/office/officeart/2008/layout/PictureStrips"/>
    <dgm:cxn modelId="{6DE3DE88-A2AC-4B07-B5CA-EF211867C5DA}" type="presParOf" srcId="{18C324C1-07A0-430A-86BE-00AABA14D391}" destId="{3633972A-D98A-41FA-8D8C-2F86F148689F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DD8084-6521-4071-B95B-6964A6FC9BEB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6331DDE-8691-4BA2-ABC6-B65154AD58A6}">
      <dgm:prSet phldrT="[Texto]" custT="1"/>
      <dgm:spPr/>
      <dgm:t>
        <a:bodyPr/>
        <a:lstStyle/>
        <a:p>
          <a:r>
            <a:rPr lang="en-US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Women In Economics Network (WEN):</a:t>
          </a:r>
        </a:p>
        <a:p>
          <a:r>
            <a:rPr 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Australia,</a:t>
          </a:r>
        </a:p>
        <a:p>
          <a:r>
            <a:rPr 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2017</a:t>
          </a:r>
        </a:p>
      </dgm:t>
    </dgm:pt>
    <dgm:pt modelId="{7C430389-0F53-47E6-A3CD-8A410F88109D}" type="parTrans" cxnId="{868AB55F-92BD-4498-8CC6-3303F4D64893}">
      <dgm:prSet/>
      <dgm:spPr/>
      <dgm:t>
        <a:bodyPr/>
        <a:lstStyle/>
        <a:p>
          <a:endParaRPr lang="pt-BR"/>
        </a:p>
      </dgm:t>
    </dgm:pt>
    <dgm:pt modelId="{B2CF821A-7ED9-4804-84F9-B9667F75BF17}" type="sibTrans" cxnId="{868AB55F-92BD-4498-8CC6-3303F4D64893}">
      <dgm:prSet/>
      <dgm:spPr/>
      <dgm:t>
        <a:bodyPr/>
        <a:lstStyle/>
        <a:p>
          <a:endParaRPr lang="pt-BR"/>
        </a:p>
      </dgm:t>
    </dgm:pt>
    <dgm:pt modelId="{FD3EFBED-54E3-44DF-A5C7-25E694C00F02}">
      <dgm:prSet phldrT="[Texto]" custT="1"/>
      <dgm:spPr/>
      <dgm:t>
        <a:bodyPr/>
        <a:lstStyle/>
        <a:p>
          <a:r>
            <a:rPr lang="en-US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Undergraduate Women in Economics:</a:t>
          </a:r>
        </a:p>
        <a:p>
          <a:r>
            <a:rPr lang="en-US" sz="13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United States,</a:t>
          </a:r>
        </a:p>
        <a:p>
          <a:r>
            <a:rPr lang="pt-BR" sz="13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2014</a:t>
          </a:r>
          <a:endParaRPr lang="pt-BR" sz="13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6351F3-CA68-4D66-8032-B14098D6CDC7}" type="sibTrans" cxnId="{B9D4F75C-2288-46A7-B6AD-49FE8C4345BD}">
      <dgm:prSet/>
      <dgm:spPr/>
      <dgm:t>
        <a:bodyPr/>
        <a:lstStyle/>
        <a:p>
          <a:endParaRPr lang="pt-BR"/>
        </a:p>
      </dgm:t>
    </dgm:pt>
    <dgm:pt modelId="{8A450E61-1A5D-49B8-BFFD-8B497E1BBCD1}" type="parTrans" cxnId="{B9D4F75C-2288-46A7-B6AD-49FE8C4345BD}">
      <dgm:prSet/>
      <dgm:spPr/>
      <dgm:t>
        <a:bodyPr/>
        <a:lstStyle/>
        <a:p>
          <a:endParaRPr lang="pt-BR"/>
        </a:p>
      </dgm:t>
    </dgm:pt>
    <dgm:pt modelId="{48D9F85A-BB78-42B9-B70F-5C1A3E8D6E8E}">
      <dgm:prSet phldrT="[Texto]" custT="1"/>
      <dgm:spPr/>
      <dgm:t>
        <a:bodyPr/>
        <a:lstStyle/>
        <a:p>
          <a:r>
            <a:rPr lang="en-US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Association for advance of African women economists:</a:t>
          </a:r>
        </a:p>
        <a:p>
          <a:r>
            <a:rPr 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Africa,</a:t>
          </a:r>
        </a:p>
        <a:p>
          <a:r>
            <a:rPr 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2012</a:t>
          </a:r>
          <a:endParaRPr lang="pt-BR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7421F2-1DB7-4E11-BBA5-FC76DBDBE0B7}" type="sibTrans" cxnId="{30A5BB76-0F35-4A38-ADA8-47C956C49CD9}">
      <dgm:prSet/>
      <dgm:spPr/>
      <dgm:t>
        <a:bodyPr/>
        <a:lstStyle/>
        <a:p>
          <a:endParaRPr lang="pt-BR"/>
        </a:p>
      </dgm:t>
    </dgm:pt>
    <dgm:pt modelId="{5DAB17A3-BCFE-44EF-9DA7-268F55282583}" type="parTrans" cxnId="{30A5BB76-0F35-4A38-ADA8-47C956C49CD9}">
      <dgm:prSet/>
      <dgm:spPr/>
      <dgm:t>
        <a:bodyPr/>
        <a:lstStyle/>
        <a:p>
          <a:endParaRPr lang="pt-BR"/>
        </a:p>
      </dgm:t>
    </dgm:pt>
    <dgm:pt modelId="{24E57E0F-F56C-49FA-832A-F85F238225C8}" type="pres">
      <dgm:prSet presAssocID="{F5DD8084-6521-4071-B95B-6964A6FC9B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6852EE4-E92C-479E-A59C-D5E3732813DD}" type="pres">
      <dgm:prSet presAssocID="{48D9F85A-BB78-42B9-B70F-5C1A3E8D6E8E}" presName="composite" presStyleCnt="0"/>
      <dgm:spPr/>
    </dgm:pt>
    <dgm:pt modelId="{B2072D38-9DF7-494C-96DD-09179F01DA7A}" type="pres">
      <dgm:prSet presAssocID="{48D9F85A-BB78-42B9-B70F-5C1A3E8D6E8E}" presName="rect1" presStyleLbl="trAlignAcc1" presStyleIdx="0" presStyleCnt="3" custScaleX="91197" custLinFactNeighborX="-2161" custLinFactNeighborY="823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7F87681-A97D-47E3-83BC-8E5152EB2EF9}" type="pres">
      <dgm:prSet presAssocID="{48D9F85A-BB78-42B9-B70F-5C1A3E8D6E8E}" presName="rect2" presStyleLbl="fgImgPlace1" presStyleIdx="0" presStyleCnt="3" custScaleX="167962" custScaleY="77413" custLinFactNeighborX="-68267" custLinFactNeighborY="2059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  <dgm:t>
        <a:bodyPr/>
        <a:lstStyle/>
        <a:p>
          <a:endParaRPr lang="pt-BR"/>
        </a:p>
      </dgm:t>
    </dgm:pt>
    <dgm:pt modelId="{F2B87C34-3CD8-4583-BB50-DBA1FA6327F3}" type="pres">
      <dgm:prSet presAssocID="{847421F2-1DB7-4E11-BBA5-FC76DBDBE0B7}" presName="sibTrans" presStyleCnt="0"/>
      <dgm:spPr/>
    </dgm:pt>
    <dgm:pt modelId="{F33DD14B-5AAA-469D-BF0F-C28573FE0805}" type="pres">
      <dgm:prSet presAssocID="{FD3EFBED-54E3-44DF-A5C7-25E694C00F02}" presName="composite" presStyleCnt="0"/>
      <dgm:spPr/>
    </dgm:pt>
    <dgm:pt modelId="{07989EE7-5C2F-4D26-9A71-187D8395B87A}" type="pres">
      <dgm:prSet presAssocID="{FD3EFBED-54E3-44DF-A5C7-25E694C00F02}" presName="rect1" presStyleLbl="trAlignAcc1" presStyleIdx="1" presStyleCnt="3" custScaleX="92200" custLinFactNeighborX="-3965" custLinFactNeighborY="-12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3E2475A-213C-45F8-86C1-FCAE70107203}" type="pres">
      <dgm:prSet presAssocID="{FD3EFBED-54E3-44DF-A5C7-25E694C00F02}" presName="rect2" presStyleLbl="fgImgPlace1" presStyleIdx="1" presStyleCnt="3" custScaleX="186972" custLinFactNeighborX="-70189" custLinFactNeighborY="19889"/>
      <dgm:spPr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150" t="2013" r="-385463" b="31461"/>
          </a:stretch>
        </a:blipFill>
      </dgm:spPr>
      <dgm:t>
        <a:bodyPr/>
        <a:lstStyle/>
        <a:p>
          <a:endParaRPr lang="pt-BR"/>
        </a:p>
      </dgm:t>
    </dgm:pt>
    <dgm:pt modelId="{F4864FD4-96F1-47AD-8C12-B76DBD806B62}" type="pres">
      <dgm:prSet presAssocID="{D46351F3-CA68-4D66-8032-B14098D6CDC7}" presName="sibTrans" presStyleCnt="0"/>
      <dgm:spPr/>
    </dgm:pt>
    <dgm:pt modelId="{7EB0AA7B-1173-43CB-A3C4-A5D761518B43}" type="pres">
      <dgm:prSet presAssocID="{66331DDE-8691-4BA2-ABC6-B65154AD58A6}" presName="composite" presStyleCnt="0"/>
      <dgm:spPr/>
    </dgm:pt>
    <dgm:pt modelId="{10B13203-6750-4F92-A08A-3E8A8C772568}" type="pres">
      <dgm:prSet presAssocID="{66331DDE-8691-4BA2-ABC6-B65154AD58A6}" presName="rect1" presStyleLbl="trAlignAcc1" presStyleIdx="2" presStyleCnt="3" custScaleX="92200" custLinFactNeighborX="-4151" custLinFactNeighborY="1400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58D18B7-04C8-4E29-9B81-B95A21C97C4B}" type="pres">
      <dgm:prSet presAssocID="{66331DDE-8691-4BA2-ABC6-B65154AD58A6}" presName="rect2" presStyleLbl="fgImgPlace1" presStyleIdx="2" presStyleCnt="3" custScaleX="172109" custScaleY="64054" custLinFactNeighborX="-74261" custLinFactNeighborY="2438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pt-BR"/>
        </a:p>
      </dgm:t>
    </dgm:pt>
  </dgm:ptLst>
  <dgm:cxnLst>
    <dgm:cxn modelId="{9CB9F58A-61A1-44B7-9F85-E82619841800}" type="presOf" srcId="{F5DD8084-6521-4071-B95B-6964A6FC9BEB}" destId="{24E57E0F-F56C-49FA-832A-F85F238225C8}" srcOrd="0" destOrd="0" presId="urn:microsoft.com/office/officeart/2008/layout/PictureStrips"/>
    <dgm:cxn modelId="{E1F7FF25-F530-41FD-9231-C30547CFA4F9}" type="presOf" srcId="{FD3EFBED-54E3-44DF-A5C7-25E694C00F02}" destId="{07989EE7-5C2F-4D26-9A71-187D8395B87A}" srcOrd="0" destOrd="0" presId="urn:microsoft.com/office/officeart/2008/layout/PictureStrips"/>
    <dgm:cxn modelId="{30A5BB76-0F35-4A38-ADA8-47C956C49CD9}" srcId="{F5DD8084-6521-4071-B95B-6964A6FC9BEB}" destId="{48D9F85A-BB78-42B9-B70F-5C1A3E8D6E8E}" srcOrd="0" destOrd="0" parTransId="{5DAB17A3-BCFE-44EF-9DA7-268F55282583}" sibTransId="{847421F2-1DB7-4E11-BBA5-FC76DBDBE0B7}"/>
    <dgm:cxn modelId="{B7E49997-D76A-43B3-BE69-8968D7E2F1BE}" type="presOf" srcId="{48D9F85A-BB78-42B9-B70F-5C1A3E8D6E8E}" destId="{B2072D38-9DF7-494C-96DD-09179F01DA7A}" srcOrd="0" destOrd="0" presId="urn:microsoft.com/office/officeart/2008/layout/PictureStrips"/>
    <dgm:cxn modelId="{BA92F020-C1D7-4163-8713-8D7192D72B00}" type="presOf" srcId="{66331DDE-8691-4BA2-ABC6-B65154AD58A6}" destId="{10B13203-6750-4F92-A08A-3E8A8C772568}" srcOrd="0" destOrd="0" presId="urn:microsoft.com/office/officeart/2008/layout/PictureStrips"/>
    <dgm:cxn modelId="{868AB55F-92BD-4498-8CC6-3303F4D64893}" srcId="{F5DD8084-6521-4071-B95B-6964A6FC9BEB}" destId="{66331DDE-8691-4BA2-ABC6-B65154AD58A6}" srcOrd="2" destOrd="0" parTransId="{7C430389-0F53-47E6-A3CD-8A410F88109D}" sibTransId="{B2CF821A-7ED9-4804-84F9-B9667F75BF17}"/>
    <dgm:cxn modelId="{B9D4F75C-2288-46A7-B6AD-49FE8C4345BD}" srcId="{F5DD8084-6521-4071-B95B-6964A6FC9BEB}" destId="{FD3EFBED-54E3-44DF-A5C7-25E694C00F02}" srcOrd="1" destOrd="0" parTransId="{8A450E61-1A5D-49B8-BFFD-8B497E1BBCD1}" sibTransId="{D46351F3-CA68-4D66-8032-B14098D6CDC7}"/>
    <dgm:cxn modelId="{8C77BD51-379E-432D-8F72-D2AB4E321B60}" type="presParOf" srcId="{24E57E0F-F56C-49FA-832A-F85F238225C8}" destId="{86852EE4-E92C-479E-A59C-D5E3732813DD}" srcOrd="0" destOrd="0" presId="urn:microsoft.com/office/officeart/2008/layout/PictureStrips"/>
    <dgm:cxn modelId="{609123BC-D7FE-4277-B108-B6E450400CC7}" type="presParOf" srcId="{86852EE4-E92C-479E-A59C-D5E3732813DD}" destId="{B2072D38-9DF7-494C-96DD-09179F01DA7A}" srcOrd="0" destOrd="0" presId="urn:microsoft.com/office/officeart/2008/layout/PictureStrips"/>
    <dgm:cxn modelId="{8F3841B0-8E10-4EC6-B838-FA49578ABC0E}" type="presParOf" srcId="{86852EE4-E92C-479E-A59C-D5E3732813DD}" destId="{E7F87681-A97D-47E3-83BC-8E5152EB2EF9}" srcOrd="1" destOrd="0" presId="urn:microsoft.com/office/officeart/2008/layout/PictureStrips"/>
    <dgm:cxn modelId="{77EDAF72-173E-496E-A76F-A37B31957E9C}" type="presParOf" srcId="{24E57E0F-F56C-49FA-832A-F85F238225C8}" destId="{F2B87C34-3CD8-4583-BB50-DBA1FA6327F3}" srcOrd="1" destOrd="0" presId="urn:microsoft.com/office/officeart/2008/layout/PictureStrips"/>
    <dgm:cxn modelId="{C14DAA74-0DF7-4627-A52F-9402BFD10A5A}" type="presParOf" srcId="{24E57E0F-F56C-49FA-832A-F85F238225C8}" destId="{F33DD14B-5AAA-469D-BF0F-C28573FE0805}" srcOrd="2" destOrd="0" presId="urn:microsoft.com/office/officeart/2008/layout/PictureStrips"/>
    <dgm:cxn modelId="{0E57BAF8-3781-44FC-891A-B4C817B9E9A1}" type="presParOf" srcId="{F33DD14B-5AAA-469D-BF0F-C28573FE0805}" destId="{07989EE7-5C2F-4D26-9A71-187D8395B87A}" srcOrd="0" destOrd="0" presId="urn:microsoft.com/office/officeart/2008/layout/PictureStrips"/>
    <dgm:cxn modelId="{BA584EC4-9302-42C7-81E5-5134D0587DB9}" type="presParOf" srcId="{F33DD14B-5AAA-469D-BF0F-C28573FE0805}" destId="{E3E2475A-213C-45F8-86C1-FCAE70107203}" srcOrd="1" destOrd="0" presId="urn:microsoft.com/office/officeart/2008/layout/PictureStrips"/>
    <dgm:cxn modelId="{8767BA7D-AAE1-4FC0-AA9B-23C1DE47A5C9}" type="presParOf" srcId="{24E57E0F-F56C-49FA-832A-F85F238225C8}" destId="{F4864FD4-96F1-47AD-8C12-B76DBD806B62}" srcOrd="3" destOrd="0" presId="urn:microsoft.com/office/officeart/2008/layout/PictureStrips"/>
    <dgm:cxn modelId="{D0A6ED6C-C214-4CDE-9714-67D4E4E85D9B}" type="presParOf" srcId="{24E57E0F-F56C-49FA-832A-F85F238225C8}" destId="{7EB0AA7B-1173-43CB-A3C4-A5D761518B43}" srcOrd="4" destOrd="0" presId="urn:microsoft.com/office/officeart/2008/layout/PictureStrips"/>
    <dgm:cxn modelId="{EBCA9BDF-241A-4DD7-AD41-A64C94672193}" type="presParOf" srcId="{7EB0AA7B-1173-43CB-A3C4-A5D761518B43}" destId="{10B13203-6750-4F92-A08A-3E8A8C772568}" srcOrd="0" destOrd="0" presId="urn:microsoft.com/office/officeart/2008/layout/PictureStrips"/>
    <dgm:cxn modelId="{C93E6CEE-4A5A-430E-96D2-F7B325EDA86B}" type="presParOf" srcId="{7EB0AA7B-1173-43CB-A3C4-A5D761518B43}" destId="{E58D18B7-04C8-4E29-9B81-B95A21C97C4B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587754-E6E3-477A-A2F0-CAF9B8E6536F}">
      <dsp:nvSpPr>
        <dsp:cNvPr id="0" name=""/>
        <dsp:cNvSpPr/>
      </dsp:nvSpPr>
      <dsp:spPr>
        <a:xfrm>
          <a:off x="0" y="165635"/>
          <a:ext cx="11837300" cy="2250834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20517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3CD3A-5697-4E9E-B6C7-786505D1D2CD}">
      <dsp:nvSpPr>
        <dsp:cNvPr id="0" name=""/>
        <dsp:cNvSpPr/>
      </dsp:nvSpPr>
      <dsp:spPr>
        <a:xfrm>
          <a:off x="505269" y="379562"/>
          <a:ext cx="1146279" cy="140021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12700" cap="flat" cmpd="sng" algn="ctr">
          <a:solidFill>
            <a:srgbClr val="20517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74E9F1-1493-44C4-8DDC-68119862A0F6}">
      <dsp:nvSpPr>
        <dsp:cNvPr id="0" name=""/>
        <dsp:cNvSpPr/>
      </dsp:nvSpPr>
      <dsp:spPr>
        <a:xfrm rot="10800000">
          <a:off x="333593" y="2419798"/>
          <a:ext cx="1461513" cy="1425798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Full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professor in </a:t>
          </a: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Department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Economics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at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University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São Paulo.</a:t>
          </a:r>
        </a:p>
      </dsp:txBody>
      <dsp:txXfrm rot="10800000">
        <a:off x="377441" y="2419798"/>
        <a:ext cx="1373817" cy="1381950"/>
      </dsp:txXfrm>
    </dsp:sp>
    <dsp:sp modelId="{19BEA5A7-CF85-47B2-B0A9-293FDFCD3C7B}">
      <dsp:nvSpPr>
        <dsp:cNvPr id="0" name=""/>
        <dsp:cNvSpPr/>
      </dsp:nvSpPr>
      <dsp:spPr>
        <a:xfrm>
          <a:off x="2112934" y="379562"/>
          <a:ext cx="1146279" cy="140021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1000" r="-51000"/>
          </a:stretch>
        </a:blipFill>
        <a:ln w="12700" cap="flat" cmpd="sng" algn="ctr">
          <a:solidFill>
            <a:srgbClr val="20517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BAAAC1-0351-498A-97B8-13158C8668EA}">
      <dsp:nvSpPr>
        <dsp:cNvPr id="0" name=""/>
        <dsp:cNvSpPr/>
      </dsp:nvSpPr>
      <dsp:spPr>
        <a:xfrm rot="10800000">
          <a:off x="1941257" y="2419798"/>
          <a:ext cx="1461513" cy="1425798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Full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professor in </a:t>
          </a: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Department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Economics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at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University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of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São Paulo.</a:t>
          </a:r>
          <a:endParaRPr lang="pt-BR" sz="1400" b="0" kern="1200" dirty="0" smtClean="0"/>
        </a:p>
      </dsp:txBody>
      <dsp:txXfrm rot="10800000">
        <a:off x="1985105" y="2419798"/>
        <a:ext cx="1373817" cy="1381950"/>
      </dsp:txXfrm>
    </dsp:sp>
    <dsp:sp modelId="{FF4F10A1-15AC-45AB-B827-3CD0E05D865C}">
      <dsp:nvSpPr>
        <dsp:cNvPr id="0" name=""/>
        <dsp:cNvSpPr/>
      </dsp:nvSpPr>
      <dsp:spPr>
        <a:xfrm>
          <a:off x="3720599" y="379562"/>
          <a:ext cx="1146279" cy="140021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0" b="-20000"/>
          </a:stretch>
        </a:blipFill>
        <a:ln w="12700" cap="flat" cmpd="sng" algn="ctr">
          <a:solidFill>
            <a:srgbClr val="20517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FD0103-0398-465E-BF9C-EAAC615A2BBB}">
      <dsp:nvSpPr>
        <dsp:cNvPr id="0" name=""/>
        <dsp:cNvSpPr/>
      </dsp:nvSpPr>
      <dsp:spPr>
        <a:xfrm rot="10800000">
          <a:off x="3571693" y="2417900"/>
          <a:ext cx="1461513" cy="1425798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spcBef>
              <a:spcPct val="0"/>
            </a:spcBef>
            <a:spcAft>
              <a:spcPct val="35000"/>
            </a:spcAft>
          </a:pP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Associate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professor </a:t>
          </a:r>
          <a:r>
            <a:rPr lang="en-US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 the Department of Economics at University of São Paulo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pt-BR" sz="15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 rot="10800000">
        <a:off x="3615541" y="2417900"/>
        <a:ext cx="1373817" cy="1381950"/>
      </dsp:txXfrm>
    </dsp:sp>
    <dsp:sp modelId="{921E4051-5BFC-4202-ADCB-A0587394E270}">
      <dsp:nvSpPr>
        <dsp:cNvPr id="0" name=""/>
        <dsp:cNvSpPr/>
      </dsp:nvSpPr>
      <dsp:spPr>
        <a:xfrm>
          <a:off x="5328264" y="379562"/>
          <a:ext cx="1146279" cy="140021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0" b="-20000"/>
          </a:stretch>
        </a:blipFill>
        <a:ln w="12700" cap="flat" cmpd="sng" algn="ctr">
          <a:solidFill>
            <a:srgbClr val="20517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B5AA6F-A699-4965-8811-6834721B28CE}">
      <dsp:nvSpPr>
        <dsp:cNvPr id="0" name=""/>
        <dsp:cNvSpPr/>
      </dsp:nvSpPr>
      <dsp:spPr>
        <a:xfrm rot="10800000">
          <a:off x="5156587" y="2419798"/>
          <a:ext cx="1461513" cy="1425798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pt-BR" sz="14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Associate</a:t>
          </a:r>
          <a:r>
            <a:rPr lang="pt-BR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professor </a:t>
          </a:r>
          <a:r>
            <a:rPr lang="en-US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 the Department of Economics at University of São Paulo</a:t>
          </a:r>
          <a:endParaRPr lang="pt-BR" sz="1400" b="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5200435" y="2419798"/>
        <a:ext cx="1373817" cy="1381950"/>
      </dsp:txXfrm>
    </dsp:sp>
    <dsp:sp modelId="{942D5637-369A-4322-89D7-43BC7F7092C9}">
      <dsp:nvSpPr>
        <dsp:cNvPr id="0" name=""/>
        <dsp:cNvSpPr/>
      </dsp:nvSpPr>
      <dsp:spPr>
        <a:xfrm>
          <a:off x="6935929" y="379562"/>
          <a:ext cx="1146279" cy="140021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2700" cap="flat" cmpd="sng" algn="ctr">
          <a:solidFill>
            <a:srgbClr val="20517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5484C4-07F0-4BD6-96B9-9DB8F6A0BFCB}">
      <dsp:nvSpPr>
        <dsp:cNvPr id="0" name=""/>
        <dsp:cNvSpPr/>
      </dsp:nvSpPr>
      <dsp:spPr>
        <a:xfrm rot="10800000">
          <a:off x="6764252" y="2419798"/>
          <a:ext cx="1461513" cy="1425798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PhD Student  in Economics at </a:t>
          </a:r>
          <a:r>
            <a:rPr lang="en-US" sz="1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University</a:t>
          </a:r>
          <a:r>
            <a:rPr lang="en-US" sz="1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of São Paulo.</a:t>
          </a:r>
          <a:endParaRPr lang="pt-BR" sz="1400" b="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6808100" y="2419798"/>
        <a:ext cx="1373817" cy="1381950"/>
      </dsp:txXfrm>
    </dsp:sp>
    <dsp:sp modelId="{7B032392-AC72-4C94-9F47-1344896D8C62}">
      <dsp:nvSpPr>
        <dsp:cNvPr id="0" name=""/>
        <dsp:cNvSpPr/>
      </dsp:nvSpPr>
      <dsp:spPr>
        <a:xfrm>
          <a:off x="8543594" y="379562"/>
          <a:ext cx="1146279" cy="140021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rgbClr val="20517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DF3B4F-C3D0-4362-B1B0-A731B2A78C77}">
      <dsp:nvSpPr>
        <dsp:cNvPr id="0" name=""/>
        <dsp:cNvSpPr/>
      </dsp:nvSpPr>
      <dsp:spPr>
        <a:xfrm rot="10800000">
          <a:off x="8371917" y="2419798"/>
          <a:ext cx="1461513" cy="1425798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Undergraduate Student in Economics at University of São Paulo.</a:t>
          </a:r>
          <a:endParaRPr lang="pt-BR" sz="1400" b="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8415765" y="2419798"/>
        <a:ext cx="1373817" cy="1381950"/>
      </dsp:txXfrm>
    </dsp:sp>
    <dsp:sp modelId="{22BD7F43-8F9B-45A7-A878-3CBE8BB1C203}">
      <dsp:nvSpPr>
        <dsp:cNvPr id="0" name=""/>
        <dsp:cNvSpPr/>
      </dsp:nvSpPr>
      <dsp:spPr>
        <a:xfrm>
          <a:off x="10151258" y="379528"/>
          <a:ext cx="1146279" cy="1400214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68" t="1866" r="-55932" b="-1866"/>
          </a:stretch>
        </a:blipFill>
        <a:ln w="12700" cap="flat" cmpd="sng" algn="ctr">
          <a:solidFill>
            <a:srgbClr val="20517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034D9F-4EF0-4B20-91E9-56B636E36EB8}">
      <dsp:nvSpPr>
        <dsp:cNvPr id="0" name=""/>
        <dsp:cNvSpPr/>
      </dsp:nvSpPr>
      <dsp:spPr>
        <a:xfrm rot="10800000">
          <a:off x="9979582" y="2419695"/>
          <a:ext cx="1461513" cy="1425936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Undergraduate Student in Economics at University of São Paulo.</a:t>
          </a:r>
          <a:endParaRPr lang="pt-BR" sz="1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0023434" y="2419695"/>
        <a:ext cx="1373809" cy="13820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59D2F-11EA-4BD6-92A3-5C78AC5DA822}">
      <dsp:nvSpPr>
        <dsp:cNvPr id="0" name=""/>
        <dsp:cNvSpPr/>
      </dsp:nvSpPr>
      <dsp:spPr>
        <a:xfrm>
          <a:off x="2089917" y="336149"/>
          <a:ext cx="2945337" cy="92041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43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Committee on the Status of Women in the economics Profession (CSWEP):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United States,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1971</a:t>
          </a:r>
        </a:p>
      </dsp:txBody>
      <dsp:txXfrm>
        <a:off x="2089917" y="336149"/>
        <a:ext cx="2945337" cy="920418"/>
      </dsp:txXfrm>
    </dsp:sp>
    <dsp:sp modelId="{4376CBF7-24F0-4231-815D-CC6509E907D4}">
      <dsp:nvSpPr>
        <dsp:cNvPr id="0" name=""/>
        <dsp:cNvSpPr/>
      </dsp:nvSpPr>
      <dsp:spPr>
        <a:xfrm>
          <a:off x="1356767" y="232712"/>
          <a:ext cx="1085555" cy="9842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56ECAA-9EC4-455F-8887-87249502874D}">
      <dsp:nvSpPr>
        <dsp:cNvPr id="0" name=""/>
        <dsp:cNvSpPr/>
      </dsp:nvSpPr>
      <dsp:spPr>
        <a:xfrm>
          <a:off x="1797466" y="1467231"/>
          <a:ext cx="3228296" cy="92041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4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Canadian Women Economists Network: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Canada,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1990</a:t>
          </a:r>
          <a:endParaRPr lang="pt-BR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7466" y="1467231"/>
        <a:ext cx="3228296" cy="920418"/>
      </dsp:txXfrm>
    </dsp:sp>
    <dsp:sp modelId="{D96AC44E-5C05-4D1A-BB78-65E2B0219AB9}">
      <dsp:nvSpPr>
        <dsp:cNvPr id="0" name=""/>
        <dsp:cNvSpPr/>
      </dsp:nvSpPr>
      <dsp:spPr>
        <a:xfrm>
          <a:off x="1561086" y="1443855"/>
          <a:ext cx="644292" cy="966438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F7D448-0204-490C-AC38-CC9E39B0B690}">
      <dsp:nvSpPr>
        <dsp:cNvPr id="0" name=""/>
        <dsp:cNvSpPr/>
      </dsp:nvSpPr>
      <dsp:spPr>
        <a:xfrm>
          <a:off x="2103947" y="2630841"/>
          <a:ext cx="2945337" cy="92041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4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The Royal Economic Society's Women's Committee: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United Kingdom,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1996</a:t>
          </a:r>
          <a:endParaRPr lang="pt-BR" sz="1200" b="0" kern="1200" dirty="0"/>
        </a:p>
      </dsp:txBody>
      <dsp:txXfrm>
        <a:off x="2103947" y="2630841"/>
        <a:ext cx="2945337" cy="920418"/>
      </dsp:txXfrm>
    </dsp:sp>
    <dsp:sp modelId="{50A4594D-9FFF-4643-915E-CC01045FE7A8}">
      <dsp:nvSpPr>
        <dsp:cNvPr id="0" name=""/>
        <dsp:cNvSpPr/>
      </dsp:nvSpPr>
      <dsp:spPr>
        <a:xfrm>
          <a:off x="1398755" y="2606715"/>
          <a:ext cx="1064036" cy="96643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C1879F-1CA2-482A-9829-DFB7942D4898}">
      <dsp:nvSpPr>
        <dsp:cNvPr id="0" name=""/>
        <dsp:cNvSpPr/>
      </dsp:nvSpPr>
      <dsp:spPr>
        <a:xfrm>
          <a:off x="2146345" y="3887775"/>
          <a:ext cx="2945337" cy="92041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34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Women in Economics (</a:t>
          </a:r>
          <a:r>
            <a:rPr lang="en-US" sz="13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WinE</a:t>
          </a:r>
          <a:r>
            <a:rPr lang="en-US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Europe,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2005</a:t>
          </a:r>
        </a:p>
      </dsp:txBody>
      <dsp:txXfrm>
        <a:off x="2146345" y="3887775"/>
        <a:ext cx="2945337" cy="920418"/>
      </dsp:txXfrm>
    </dsp:sp>
    <dsp:sp modelId="{3633972A-D98A-41FA-8D8C-2F86F148689F}">
      <dsp:nvSpPr>
        <dsp:cNvPr id="0" name=""/>
        <dsp:cNvSpPr/>
      </dsp:nvSpPr>
      <dsp:spPr>
        <a:xfrm>
          <a:off x="1279199" y="3770445"/>
          <a:ext cx="1306554" cy="1180940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72D38-9DF7-494C-96DD-09179F01DA7A}">
      <dsp:nvSpPr>
        <dsp:cNvPr id="0" name=""/>
        <dsp:cNvSpPr/>
      </dsp:nvSpPr>
      <dsp:spPr>
        <a:xfrm>
          <a:off x="1050665" y="260051"/>
          <a:ext cx="2903421" cy="99490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879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Association for advance of African women economists: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Africa,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2012</a:t>
          </a:r>
          <a:endParaRPr lang="pt-BR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0665" y="260051"/>
        <a:ext cx="2903421" cy="994900"/>
      </dsp:txXfrm>
    </dsp:sp>
    <dsp:sp modelId="{E7F87681-A97D-47E3-83BC-8E5152EB2EF9}">
      <dsp:nvSpPr>
        <dsp:cNvPr id="0" name=""/>
        <dsp:cNvSpPr/>
      </dsp:nvSpPr>
      <dsp:spPr>
        <a:xfrm>
          <a:off x="134595" y="367605"/>
          <a:ext cx="1169738" cy="8086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89EE7-5C2F-4D26-9A71-187D8395B87A}">
      <dsp:nvSpPr>
        <dsp:cNvPr id="0" name=""/>
        <dsp:cNvSpPr/>
      </dsp:nvSpPr>
      <dsp:spPr>
        <a:xfrm>
          <a:off x="1002380" y="1418522"/>
          <a:ext cx="2935354" cy="99490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879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Undergraduate Women in Economics: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United States,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2014</a:t>
          </a:r>
          <a:endParaRPr lang="pt-BR" sz="13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02380" y="1418522"/>
        <a:ext cx="2935354" cy="994900"/>
      </dsp:txXfrm>
    </dsp:sp>
    <dsp:sp modelId="{E3E2475A-213C-45F8-86C1-FCAE70107203}">
      <dsp:nvSpPr>
        <dsp:cNvPr id="0" name=""/>
        <dsp:cNvSpPr/>
      </dsp:nvSpPr>
      <dsp:spPr>
        <a:xfrm>
          <a:off x="80129" y="1494701"/>
          <a:ext cx="1302129" cy="1044645"/>
        </a:xfrm>
        <a:prstGeom prst="rect">
          <a:avLst/>
        </a:prstGeom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150" t="2013" r="-385463" b="31461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B13203-6750-4F92-A08A-3E8A8C772568}">
      <dsp:nvSpPr>
        <dsp:cNvPr id="0" name=""/>
        <dsp:cNvSpPr/>
      </dsp:nvSpPr>
      <dsp:spPr>
        <a:xfrm>
          <a:off x="970581" y="2678776"/>
          <a:ext cx="2935354" cy="99490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879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Women In Economics Network (WEN):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Australia,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2017</a:t>
          </a:r>
        </a:p>
      </dsp:txBody>
      <dsp:txXfrm>
        <a:off x="970581" y="2678776"/>
        <a:ext cx="2935354" cy="994900"/>
      </dsp:txXfrm>
    </dsp:sp>
    <dsp:sp modelId="{E58D18B7-04C8-4E29-9B81-B95A21C97C4B}">
      <dsp:nvSpPr>
        <dsp:cNvPr id="0" name=""/>
        <dsp:cNvSpPr/>
      </dsp:nvSpPr>
      <dsp:spPr>
        <a:xfrm>
          <a:off x="77648" y="2838215"/>
          <a:ext cx="1198619" cy="6691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A6511F-0E84-46B4-A119-D16E2B09A920}" type="datetimeFigureOut">
              <a:rPr lang="pt-BR" smtClean="0"/>
              <a:t>07/12/2017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5CA58C7-AA6B-4ED0-855B-EFA0A82270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6491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99BDB4-4B21-467F-94F3-B2C1F9E8AB6F}" type="datetimeFigureOut">
              <a:rPr lang="pt-BR" smtClean="0"/>
              <a:t>07/12/2017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8D92EE2-3E6C-4613-8DEF-17D58A3CA4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6300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5084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Sem </a:t>
            </a:r>
            <a:r>
              <a:rPr lang="pt-BR" dirty="0" err="1" smtClean="0"/>
              <a:t>collapse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01353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6106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0526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9747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3142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7684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5875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732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867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419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8783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Considerando</a:t>
            </a:r>
            <a:r>
              <a:rPr lang="pt-BR" baseline="0" dirty="0" smtClean="0"/>
              <a:t> cada Engenharia como um curso, Economia está na 37ª posição em relação à representatividade feminina entre os 50 maiores cursos, agrupando Engenharia  em uma só categoria  Economia está na 39ª posição em relação à representatividade feminina 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6348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Considerando</a:t>
            </a:r>
            <a:r>
              <a:rPr lang="pt-BR" baseline="0" dirty="0" smtClean="0"/>
              <a:t> cada Engenharia como um curso, Economia está na 39ª posição em relação à representatividade feminina entre os 50 maiores cursos, agrupando Engenharia  em uma só categoria  Economia está na 41ª posição em relação à representatividade feminina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311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Considerando cada Engenharia como um curso apenas, Economia está na 83ª posição em relação à representatividade feminina entre os cursos da USP (98</a:t>
            </a:r>
            <a:r>
              <a:rPr lang="pt-BR" baseline="0" dirty="0" smtClean="0"/>
              <a:t> cursos</a:t>
            </a:r>
            <a:r>
              <a:rPr lang="pt-BR" dirty="0" smtClean="0"/>
              <a:t>), agrupando Engenharia  em uma só categoria  Economia está na 75ª posição em relação à representatividade feminina (de 80 cursos)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4559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Considerando cada Engenharia como um curso apenas, Economia está na 76ª posição em relação à representatividade feminina entre os cursos da USP (91), agrupando Engenharia  em uma só categoria  Economia está na 69ª posição em relação à representatividade feminina (de 74 cursos)</a:t>
            </a:r>
          </a:p>
          <a:p>
            <a:endParaRPr lang="pt-BR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986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Em</a:t>
            </a:r>
            <a:r>
              <a:rPr lang="pt-BR" baseline="0" dirty="0" smtClean="0"/>
              <a:t> relação ao número de ingressantes, as 10 maiores universidades de Economia no Censo de 2015 são: </a:t>
            </a:r>
            <a:r>
              <a:rPr lang="pt-BR" dirty="0" smtClean="0"/>
              <a:t>UNIP,</a:t>
            </a:r>
            <a:r>
              <a:rPr lang="pt-BR" baseline="0" dirty="0" smtClean="0"/>
              <a:t> </a:t>
            </a:r>
            <a:r>
              <a:rPr lang="pt-BR" dirty="0" smtClean="0"/>
              <a:t>UNIVERSIDADE NORTE DO PARANÁ, PUC SP,</a:t>
            </a:r>
            <a:r>
              <a:rPr lang="pt-BR" baseline="0" dirty="0" smtClean="0"/>
              <a:t> </a:t>
            </a:r>
            <a:r>
              <a:rPr lang="pt-BR" dirty="0" smtClean="0"/>
              <a:t>UNIVERSIDADE FEDERAL FLUMINENSE (UFF),</a:t>
            </a:r>
            <a:r>
              <a:rPr lang="pt-BR" baseline="0" dirty="0" smtClean="0"/>
              <a:t> </a:t>
            </a:r>
            <a:r>
              <a:rPr lang="pt-BR" dirty="0" smtClean="0"/>
              <a:t>CENTRO UNIVERSITÁRIO DAS FACULDADES METROPOLITANAS UNIDAS (FMU),</a:t>
            </a:r>
            <a:r>
              <a:rPr lang="pt-BR" baseline="0" dirty="0" smtClean="0"/>
              <a:t> </a:t>
            </a:r>
            <a:r>
              <a:rPr lang="pt-BR" dirty="0" smtClean="0"/>
              <a:t>UNIVERSIDADE FEDERAL DO CEARÁ,</a:t>
            </a:r>
            <a:r>
              <a:rPr lang="pt-BR" baseline="0" dirty="0" smtClean="0"/>
              <a:t> </a:t>
            </a:r>
            <a:r>
              <a:rPr lang="pt-BR" dirty="0" smtClean="0"/>
              <a:t>UNIVERSIDADE CRUZEIRO DO SUL,</a:t>
            </a:r>
            <a:r>
              <a:rPr lang="pt-BR" baseline="0" dirty="0" smtClean="0"/>
              <a:t> </a:t>
            </a:r>
            <a:r>
              <a:rPr lang="pt-BR" dirty="0" smtClean="0"/>
              <a:t>UNIVERSIDADE FEDERAL DO PARANÁ,</a:t>
            </a:r>
            <a:r>
              <a:rPr lang="pt-BR" baseline="0" dirty="0" smtClean="0"/>
              <a:t> </a:t>
            </a:r>
            <a:r>
              <a:rPr lang="pt-BR" dirty="0" smtClean="0"/>
              <a:t>UNIVERSIDADE DE SÃO PAULO</a:t>
            </a:r>
            <a:r>
              <a:rPr lang="pt-BR" baseline="0" dirty="0" smtClean="0"/>
              <a:t> </a:t>
            </a:r>
            <a:r>
              <a:rPr lang="pt-BR" dirty="0" smtClean="0"/>
              <a:t>FACULDADE DE ECONOMIA E FINANÇAS IBMEC.</a:t>
            </a:r>
          </a:p>
          <a:p>
            <a:endParaRPr lang="pt-B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Em</a:t>
            </a:r>
            <a:r>
              <a:rPr lang="pt-BR" baseline="0" dirty="0" smtClean="0"/>
              <a:t> relação ao número de matriculados, as 10 maiores universidades de Economia no Censo de 2015 são: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UNIVERSIDADE REGIONAL DO CARIRI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PONTIFÍCIA UNIVERSIDADE CATÓLICA DE SÃO PAULO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UNIVERSIDADE FEDERAL FLUMINENSE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UNIVERSIDADE DE SÃO PAULO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UNIVERSIDADE FEDERAL DE PERNAMBUCO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UNIVERSIDADE PAULISTA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UNIVERSIDADE FEDERAL DO RIO DE JANEIRO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UNIVERSIDADE FEDERAL DE SANTA CATARINA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UNIVERSIDADE PRESBITERIANA MACKENZIE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pt-BR" dirty="0" smtClean="0"/>
              <a:t> 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UNIVERSIDADE FEDERAL RURAL DO RIO DE JANEIRO</a:t>
            </a:r>
            <a:r>
              <a:rPr lang="pt-BR" dirty="0" smtClean="0"/>
              <a:t>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92EE2-3E6C-4613-8DEF-17D58A3CA4B6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8880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C19C-5FB2-4A9B-97BB-8E60B68DC920}" type="datetime1">
              <a:rPr lang="pt-BR" smtClean="0"/>
              <a:t>07/12/2017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23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6E42-83C4-4DF2-B5A4-1DAA0545A163}" type="datetime1">
              <a:rPr lang="pt-BR" smtClean="0"/>
              <a:t>07/12/2017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9564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FD3C-AF90-481C-A796-01DAC58B0061}" type="datetime1">
              <a:rPr lang="pt-BR" smtClean="0"/>
              <a:t>07/12/2017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7227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B133-4DA8-4F56-BE8B-3C3B47578423}" type="datetime1">
              <a:rPr lang="pt-BR" smtClean="0"/>
              <a:t>07/12/2017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96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D9530-D89A-4CBF-8F49-AE167FC09DE6}" type="datetimeFigureOut">
              <a:rPr lang="pt-BR" smtClean="0"/>
              <a:t>07/12/2017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492396" y="619126"/>
            <a:ext cx="3840163" cy="411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0402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D9530-D89A-4CBF-8F49-AE167FC09DE6}" type="datetimeFigureOut">
              <a:rPr lang="pt-BR" smtClean="0"/>
              <a:t>07/12/2017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492396" y="619126"/>
            <a:ext cx="3840163" cy="411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7583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D9530-D89A-4CBF-8F49-AE167FC09DE6}" type="datetimeFigureOut">
              <a:rPr lang="pt-BR" smtClean="0"/>
              <a:t>07/12/2017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492396" y="619126"/>
            <a:ext cx="3840163" cy="411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8535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7EEB-1B77-4441-846B-86FD7AA807C3}" type="datetime1">
              <a:rPr lang="pt-BR" smtClean="0"/>
              <a:t>07/12/2017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0150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0F52-2A3F-4915-85F9-4A302233AD4F}" type="datetime1">
              <a:rPr lang="pt-BR" smtClean="0"/>
              <a:t>07/12/2017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599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58EF-21A7-4C87-BB2F-90784033E454}" type="datetime1">
              <a:rPr lang="pt-BR" smtClean="0"/>
              <a:t>07/12/2017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06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889C-79FF-4638-A5D2-53B309EE8418}" type="datetime1">
              <a:rPr lang="pt-BR" smtClean="0"/>
              <a:t>07/12/2017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548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D48C-6B5C-4506-B431-BC8BE5EDD0E8}" type="datetime1">
              <a:rPr lang="pt-BR" smtClean="0"/>
              <a:t>07/12/2017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8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AD07-6DAB-4179-9F2B-37AC32BFED07}" type="datetime1">
              <a:rPr lang="pt-BR" smtClean="0"/>
              <a:t>07/12/2017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89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B610-8060-46EE-99B6-D031C7A5137B}" type="datetime1">
              <a:rPr lang="pt-BR" smtClean="0"/>
              <a:t>07/12/2017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214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99FA-681A-49D9-8F77-77FD23720B64}" type="datetime1">
              <a:rPr lang="pt-BR" smtClean="0"/>
              <a:t>07/12/2017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4030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0" y="0"/>
            <a:ext cx="12192000" cy="1107583"/>
          </a:xfrm>
          <a:prstGeom prst="rect">
            <a:avLst/>
          </a:prstGeom>
          <a:solidFill>
            <a:srgbClr val="20517E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231BC-0786-4DB6-A134-37FD7E413A40}" type="datetime1">
              <a:rPr lang="pt-BR" smtClean="0"/>
              <a:t>07/12/2017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FA86B-3953-44CD-A595-340DD1E3F7CE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Conector reto 10"/>
          <p:cNvCxnSpPr/>
          <p:nvPr userDrawn="1"/>
        </p:nvCxnSpPr>
        <p:spPr>
          <a:xfrm>
            <a:off x="0" y="1107583"/>
            <a:ext cx="12192000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/>
          <p:cNvPicPr/>
          <p:nvPr userDrawn="1"/>
        </p:nvPicPr>
        <p:blipFill>
          <a:blip r:embed="rId1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79" y="269119"/>
            <a:ext cx="2586042" cy="659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5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bwe@usp.br" TargetMode="External"/><Relationship Id="rId2" Type="http://schemas.openxmlformats.org/officeDocument/2006/relationships/hyperlink" Target="http://www.usp.br/bwe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hyperlink" Target="https://scholar.harvard.edu/goldin/uwe" TargetMode="External"/><Relationship Id="rId18" Type="http://schemas.openxmlformats.org/officeDocument/2006/relationships/hyperlink" Target="http://www.aaawe.org/about/who-we-are/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openxmlformats.org/officeDocument/2006/relationships/hyperlink" Target="http://www.cwen-rfe.org/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://esawen.org.au/about-us-item/22740/wen-committees" TargetMode="Externa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hyperlink" Target="https://www.aeaweb.org/about-aea/committees/cswep" TargetMode="External"/><Relationship Id="rId10" Type="http://schemas.openxmlformats.org/officeDocument/2006/relationships/diagramQuickStyle" Target="../diagrams/quickStyle3.xml"/><Relationship Id="rId19" Type="http://schemas.openxmlformats.org/officeDocument/2006/relationships/hyperlink" Target="http://www.res.org.uk/view/womensComm.html" TargetMode="Externa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hyperlink" Target="https://www.eeassoc.org/index.php?site=&amp;page=192&amp;trsz=2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553097" y="1159279"/>
            <a:ext cx="4747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Members</a:t>
            </a:r>
            <a:endParaRPr lang="pt-BR" sz="2400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555872445"/>
              </p:ext>
            </p:extLst>
          </p:nvPr>
        </p:nvGraphicFramePr>
        <p:xfrm>
          <a:off x="248020" y="1856145"/>
          <a:ext cx="11837300" cy="5001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777136" y="3646494"/>
            <a:ext cx="1232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Maria Dolores Montoya Diaz</a:t>
            </a:r>
            <a:endParaRPr lang="pt-BR" sz="12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304482" y="3646494"/>
            <a:ext cx="1309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Fabiana Fontes Rocha</a:t>
            </a:r>
            <a:endParaRPr lang="pt-BR" sz="12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932416" y="3760629"/>
            <a:ext cx="12361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Paula </a:t>
            </a:r>
            <a:r>
              <a:rPr lang="pt-BR" sz="12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Pereda</a:t>
            </a:r>
            <a:endParaRPr lang="pt-BR" sz="12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590468" y="3760629"/>
            <a:ext cx="1184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Renata Narita</a:t>
            </a:r>
            <a:endParaRPr lang="pt-BR" sz="12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7124330" y="3760629"/>
            <a:ext cx="1306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Bruna </a:t>
            </a:r>
            <a:r>
              <a:rPr lang="pt-BR" sz="12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Pugialli</a:t>
            </a:r>
            <a:r>
              <a:rPr lang="pt-BR" sz="1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Silva Borges</a:t>
            </a:r>
            <a:endParaRPr lang="pt-BR" sz="12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8725622" y="3760629"/>
            <a:ext cx="1306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Fernanda Barbosa Moro</a:t>
            </a:r>
            <a:endParaRPr lang="pt-BR" sz="12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0326914" y="3760629"/>
            <a:ext cx="1306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Natalie Cardoso Martins</a:t>
            </a:r>
            <a:endParaRPr lang="pt-BR" sz="12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83115" y="5933771"/>
            <a:ext cx="30630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500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Site: </a:t>
            </a:r>
            <a:r>
              <a:rPr lang="en-US" sz="2000" dirty="0" smtClean="0">
                <a:solidFill>
                  <a:srgbClr val="1155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sz="2000" dirty="0">
                <a:solidFill>
                  <a:srgbClr val="1155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2000" dirty="0" smtClean="0">
                <a:solidFill>
                  <a:srgbClr val="1155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www.usp.br/bwe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endParaRPr lang="pt-B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83115" y="6361978"/>
            <a:ext cx="8380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Subscribe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newsletter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website!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54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207056" y="1256721"/>
            <a:ext cx="7777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 </a:t>
            </a:r>
            <a:r>
              <a:rPr lang="en-US" sz="24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Female </a:t>
            </a:r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Ungraduated Students </a:t>
            </a:r>
            <a:r>
              <a:rPr lang="en-US" sz="24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Vs. </a:t>
            </a:r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CAPES scores of Graduate Programs</a:t>
            </a:r>
            <a:endParaRPr lang="pt-BR" sz="24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907302" y="6488668"/>
            <a:ext cx="605486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pt-BR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1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Brazillian</a:t>
            </a:r>
            <a:r>
              <a:rPr lang="pt-BR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Census</a:t>
            </a:r>
            <a:r>
              <a:rPr lang="pt-BR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1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pt-BR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t-BR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2015 </a:t>
            </a:r>
            <a:r>
              <a:rPr lang="pt-BR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(MEC</a:t>
            </a:r>
            <a:r>
              <a:rPr lang="pt-BR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1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CAPES  </a:t>
            </a:r>
            <a:r>
              <a:rPr lang="pt-BR" sz="1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Triennal</a:t>
            </a:r>
            <a:r>
              <a:rPr lang="pt-BR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pt-BR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2013.</a:t>
            </a:r>
            <a:endParaRPr lang="pt-BR" sz="1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pt-B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8404207"/>
              </p:ext>
            </p:extLst>
          </p:nvPr>
        </p:nvGraphicFramePr>
        <p:xfrm>
          <a:off x="2496000" y="2062034"/>
          <a:ext cx="72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3431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rá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3049166"/>
              </p:ext>
            </p:extLst>
          </p:nvPr>
        </p:nvGraphicFramePr>
        <p:xfrm>
          <a:off x="696000" y="1676118"/>
          <a:ext cx="108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Chave esquerda 22"/>
          <p:cNvSpPr/>
          <p:nvPr/>
        </p:nvSpPr>
        <p:spPr>
          <a:xfrm rot="16200000">
            <a:off x="7055429" y="4878955"/>
            <a:ext cx="144000" cy="2268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1027978" y="4344283"/>
            <a:ext cx="7128000" cy="683"/>
          </a:xfrm>
          <a:prstGeom prst="line">
            <a:avLst/>
          </a:prstGeom>
          <a:ln w="127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11</a:t>
            </a:fld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646471" y="1188436"/>
            <a:ext cx="108990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Evolution </a:t>
            </a:r>
            <a:r>
              <a:rPr lang="en-US" sz="22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FUVEST classification of FEA/USP students by </a:t>
            </a:r>
            <a:r>
              <a:rPr lang="en-US" sz="22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  <a:endParaRPr lang="pt-BR" sz="22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39022" y="6300385"/>
            <a:ext cx="36342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pt-BR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1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pt-BR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pt-BR" sz="1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pt-BR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FEA-USP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6416151" y="6192663"/>
            <a:ext cx="2476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Career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58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7801530"/>
              </p:ext>
            </p:extLst>
          </p:nvPr>
        </p:nvGraphicFramePr>
        <p:xfrm>
          <a:off x="696000" y="1764781"/>
          <a:ext cx="108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tângulo 5"/>
          <p:cNvSpPr/>
          <p:nvPr/>
        </p:nvSpPr>
        <p:spPr>
          <a:xfrm>
            <a:off x="185817" y="1188436"/>
            <a:ext cx="118203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Evolution </a:t>
            </a:r>
            <a:r>
              <a:rPr lang="en-US" sz="22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FUVEST classification of students admitted to Economics major at USP, </a:t>
            </a:r>
            <a:r>
              <a:rPr lang="en-US" sz="22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gender</a:t>
            </a:r>
            <a:endParaRPr lang="pt-BR" sz="22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have esquerda 22"/>
          <p:cNvSpPr/>
          <p:nvPr/>
        </p:nvSpPr>
        <p:spPr>
          <a:xfrm rot="16200000">
            <a:off x="7003752" y="5027425"/>
            <a:ext cx="145456" cy="21481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CaixaDeTexto 23"/>
          <p:cNvSpPr txBox="1"/>
          <p:nvPr/>
        </p:nvSpPr>
        <p:spPr>
          <a:xfrm>
            <a:off x="6486518" y="6230239"/>
            <a:ext cx="2479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Career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12</a:t>
            </a:fld>
            <a:endParaRPr lang="pt-BR" dirty="0"/>
          </a:p>
        </p:txBody>
      </p:sp>
      <p:cxnSp>
        <p:nvCxnSpPr>
          <p:cNvPr id="10" name="Conector reto 9"/>
          <p:cNvCxnSpPr/>
          <p:nvPr/>
        </p:nvCxnSpPr>
        <p:spPr>
          <a:xfrm>
            <a:off x="1042166" y="4267581"/>
            <a:ext cx="7092000" cy="0"/>
          </a:xfrm>
          <a:prstGeom prst="line">
            <a:avLst/>
          </a:prstGeom>
          <a:ln w="127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/>
          <p:cNvSpPr/>
          <p:nvPr/>
        </p:nvSpPr>
        <p:spPr>
          <a:xfrm>
            <a:off x="139022" y="6300385"/>
            <a:ext cx="266223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b="1" i="1" dirty="0" err="1"/>
              <a:t>Source</a:t>
            </a:r>
            <a:r>
              <a:rPr lang="pt-BR" sz="1100" b="1" i="1" dirty="0"/>
              <a:t>: </a:t>
            </a:r>
            <a:r>
              <a:rPr lang="pt-BR" sz="1100" b="1" i="1" dirty="0" err="1"/>
              <a:t>Administrative</a:t>
            </a:r>
            <a:r>
              <a:rPr lang="pt-BR" sz="1100" b="1" i="1" dirty="0"/>
              <a:t> Data </a:t>
            </a:r>
            <a:r>
              <a:rPr lang="pt-BR" sz="1100" b="1" i="1" dirty="0" err="1"/>
              <a:t>From</a:t>
            </a:r>
            <a:r>
              <a:rPr lang="pt-BR" sz="1100" b="1" i="1" dirty="0"/>
              <a:t> FEA-USP</a:t>
            </a:r>
          </a:p>
        </p:txBody>
      </p:sp>
    </p:spTree>
    <p:extLst>
      <p:ext uri="{BB962C8B-B14F-4D97-AF65-F5344CB8AC3E}">
        <p14:creationId xmlns:p14="http://schemas.microsoft.com/office/powerpoint/2010/main" val="61788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086796" y="1267918"/>
            <a:ext cx="88917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Evolution</a:t>
            </a:r>
            <a:r>
              <a:rPr lang="pt-BR" sz="2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2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GPA scores, for </a:t>
            </a:r>
            <a:r>
              <a:rPr lang="pt-BR" sz="22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pt-BR" sz="2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pt-BR" sz="2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majored</a:t>
            </a:r>
            <a:r>
              <a:rPr lang="pt-BR" sz="2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t-BR" sz="22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pt-BR" sz="2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sz="2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USP, </a:t>
            </a:r>
            <a:r>
              <a:rPr lang="pt-BR" sz="22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pt-BR" sz="2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  <a:endParaRPr lang="pt-BR" sz="22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13</a:t>
            </a:fld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907302" y="6488668"/>
            <a:ext cx="135165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b="1" i="1" dirty="0" err="1" smtClean="0"/>
              <a:t>Source</a:t>
            </a:r>
            <a:r>
              <a:rPr lang="pt-BR" sz="1100" b="1" i="1" dirty="0" smtClean="0"/>
              <a:t>: </a:t>
            </a:r>
            <a:r>
              <a:rPr lang="pt-BR" sz="1100" b="1" i="1" dirty="0" err="1" smtClean="0"/>
              <a:t>JupiterWeb</a:t>
            </a:r>
            <a:r>
              <a:rPr lang="pt-BR" sz="1100" b="1" i="1" dirty="0" smtClean="0"/>
              <a:t>.</a:t>
            </a:r>
            <a:endParaRPr lang="pt-BR" sz="1100" b="1" i="1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0689065"/>
              </p:ext>
            </p:extLst>
          </p:nvPr>
        </p:nvGraphicFramePr>
        <p:xfrm>
          <a:off x="696000" y="2094470"/>
          <a:ext cx="108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109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219034" y="5506238"/>
            <a:ext cx="5767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Calculus</a:t>
            </a:r>
            <a:r>
              <a:rPr lang="pt-BR" sz="16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pt-BR" sz="16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6096000" y="5506238"/>
            <a:ext cx="5767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Calculus</a:t>
            </a:r>
            <a:r>
              <a:rPr lang="pt-BR" sz="16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endParaRPr lang="pt-BR" sz="16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14</a:t>
            </a:fld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1650105" y="1267918"/>
            <a:ext cx="88917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Evolution of </a:t>
            </a:r>
            <a:r>
              <a:rPr lang="en-US" sz="2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student’s average </a:t>
            </a:r>
            <a:r>
              <a:rPr lang="en-US" sz="22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grade </a:t>
            </a:r>
            <a:r>
              <a:rPr lang="en-US" sz="2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2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USP by gender and </a:t>
            </a:r>
            <a:r>
              <a:rPr lang="en-US" sz="2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discipline.</a:t>
            </a:r>
            <a:endParaRPr lang="en-US" sz="22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2794973"/>
              </p:ext>
            </p:extLst>
          </p:nvPr>
        </p:nvGraphicFramePr>
        <p:xfrm>
          <a:off x="219034" y="2299227"/>
          <a:ext cx="5767591" cy="3172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2933142"/>
              </p:ext>
            </p:extLst>
          </p:nvPr>
        </p:nvGraphicFramePr>
        <p:xfrm>
          <a:off x="6177385" y="2403959"/>
          <a:ext cx="5790067" cy="2948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tângulo 11"/>
          <p:cNvSpPr/>
          <p:nvPr/>
        </p:nvSpPr>
        <p:spPr>
          <a:xfrm>
            <a:off x="907302" y="6488668"/>
            <a:ext cx="135165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b="1" i="1" dirty="0" err="1" smtClean="0"/>
              <a:t>Source</a:t>
            </a:r>
            <a:r>
              <a:rPr lang="pt-BR" sz="1100" b="1" i="1" dirty="0" smtClean="0"/>
              <a:t>: </a:t>
            </a:r>
            <a:r>
              <a:rPr lang="pt-BR" sz="1100" b="1" i="1" dirty="0" err="1" smtClean="0"/>
              <a:t>JupiterWeb</a:t>
            </a:r>
            <a:r>
              <a:rPr lang="pt-BR" sz="1100" b="1" i="1" dirty="0" smtClean="0"/>
              <a:t>.</a:t>
            </a:r>
            <a:endParaRPr lang="pt-BR" sz="1100" b="1" i="1" dirty="0"/>
          </a:p>
        </p:txBody>
      </p:sp>
    </p:spTree>
    <p:extLst>
      <p:ext uri="{BB962C8B-B14F-4D97-AF65-F5344CB8AC3E}">
        <p14:creationId xmlns:p14="http://schemas.microsoft.com/office/powerpoint/2010/main" val="120570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650104" y="1263542"/>
            <a:ext cx="88917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Evolution of student’s average grade at USP by gender and discipline.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328409" y="5454394"/>
            <a:ext cx="5767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Microeconomics</a:t>
            </a:r>
            <a:r>
              <a:rPr lang="pt-BR" sz="16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pt-BR" sz="16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6226628" y="5454394"/>
            <a:ext cx="5767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r>
              <a:rPr lang="pt-BR" sz="16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pt-BR" sz="16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15</a:t>
            </a:fld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907302" y="6488668"/>
            <a:ext cx="135165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b="1" i="1" dirty="0" err="1" smtClean="0"/>
              <a:t>Source</a:t>
            </a:r>
            <a:r>
              <a:rPr lang="pt-BR" sz="1100" b="1" i="1" dirty="0" smtClean="0"/>
              <a:t>: </a:t>
            </a:r>
            <a:r>
              <a:rPr lang="pt-BR" sz="1100" b="1" i="1" dirty="0" err="1" smtClean="0"/>
              <a:t>JupiterWeb</a:t>
            </a:r>
            <a:r>
              <a:rPr lang="pt-BR" sz="1100" b="1" i="1" dirty="0" smtClean="0"/>
              <a:t>.</a:t>
            </a:r>
            <a:endParaRPr lang="pt-BR" sz="1100" b="1" i="1" dirty="0"/>
          </a:p>
        </p:txBody>
      </p:sp>
      <p:graphicFrame>
        <p:nvGraphicFramePr>
          <p:cNvPr id="18" name="Grá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788767"/>
              </p:ext>
            </p:extLst>
          </p:nvPr>
        </p:nvGraphicFramePr>
        <p:xfrm>
          <a:off x="131762" y="2281477"/>
          <a:ext cx="5964238" cy="3154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Grá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2784427"/>
              </p:ext>
            </p:extLst>
          </p:nvPr>
        </p:nvGraphicFramePr>
        <p:xfrm>
          <a:off x="6096000" y="2343983"/>
          <a:ext cx="5877151" cy="309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3802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010388" y="1197442"/>
            <a:ext cx="88917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Evolution of student’s average grade at USP by gender and </a:t>
            </a:r>
            <a:r>
              <a:rPr lang="en-US" sz="22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discipline</a:t>
            </a:r>
            <a:r>
              <a:rPr lang="en-US" sz="22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Retângulo 1"/>
          <p:cNvSpPr/>
          <p:nvPr/>
        </p:nvSpPr>
        <p:spPr>
          <a:xfrm>
            <a:off x="907302" y="6488668"/>
            <a:ext cx="135165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b="1" i="1" dirty="0" err="1" smtClean="0"/>
              <a:t>Source</a:t>
            </a:r>
            <a:r>
              <a:rPr lang="pt-BR" sz="1100" b="1" i="1" dirty="0" smtClean="0"/>
              <a:t>: </a:t>
            </a:r>
            <a:r>
              <a:rPr lang="pt-BR" sz="1100" b="1" i="1" dirty="0" err="1" smtClean="0"/>
              <a:t>JupiterWeb</a:t>
            </a:r>
            <a:r>
              <a:rPr lang="pt-BR" sz="1100" b="1" i="1" dirty="0" smtClean="0"/>
              <a:t>.</a:t>
            </a:r>
            <a:endParaRPr lang="pt-BR" sz="1100" b="1" i="1" dirty="0"/>
          </a:p>
        </p:txBody>
      </p:sp>
      <p:sp>
        <p:nvSpPr>
          <p:cNvPr id="16" name="Retângulo 15"/>
          <p:cNvSpPr/>
          <p:nvPr/>
        </p:nvSpPr>
        <p:spPr>
          <a:xfrm>
            <a:off x="302656" y="5288340"/>
            <a:ext cx="5767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Econometrics</a:t>
            </a:r>
            <a:r>
              <a:rPr lang="pt-BR" sz="16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pt-BR" sz="16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6196896" y="5288340"/>
            <a:ext cx="5767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Brazilian</a:t>
            </a:r>
            <a:r>
              <a:rPr lang="pt-BR" sz="16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b="1" dirty="0" err="1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pt-BR" sz="16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pt-BR" sz="16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16</a:t>
            </a:fld>
            <a:endParaRPr lang="pt-BR"/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66714"/>
              </p:ext>
            </p:extLst>
          </p:nvPr>
        </p:nvGraphicFramePr>
        <p:xfrm>
          <a:off x="84803" y="2022731"/>
          <a:ext cx="5985444" cy="3265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855691"/>
              </p:ext>
            </p:extLst>
          </p:nvPr>
        </p:nvGraphicFramePr>
        <p:xfrm>
          <a:off x="6196896" y="2022731"/>
          <a:ext cx="5775551" cy="3282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4719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473374" y="1344862"/>
            <a:ext cx="11245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 </a:t>
            </a:r>
            <a:r>
              <a:rPr lang="en-US" sz="24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female </a:t>
            </a:r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 in the Department </a:t>
            </a:r>
            <a:r>
              <a:rPr lang="en-US" sz="24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Economics </a:t>
            </a:r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FEA/USP</a:t>
            </a:r>
            <a:endParaRPr lang="pt-BR" sz="24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87869" y="6306236"/>
            <a:ext cx="268695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b="1" i="1" dirty="0" err="1" smtClean="0"/>
              <a:t>Source</a:t>
            </a:r>
            <a:r>
              <a:rPr lang="pt-BR" sz="1100" b="1" i="1" dirty="0" smtClean="0"/>
              <a:t>: </a:t>
            </a:r>
            <a:r>
              <a:rPr lang="pt-BR" sz="1100" b="1" i="1" dirty="0" err="1" smtClean="0"/>
              <a:t>Administrative</a:t>
            </a:r>
            <a:r>
              <a:rPr lang="pt-BR" sz="1100" b="1" i="1" dirty="0" smtClean="0"/>
              <a:t> Data </a:t>
            </a:r>
            <a:r>
              <a:rPr lang="pt-BR" sz="1100" b="1" i="1" dirty="0" err="1" smtClean="0"/>
              <a:t>From</a:t>
            </a:r>
            <a:r>
              <a:rPr lang="pt-BR" sz="1100" b="1" i="1" dirty="0" smtClean="0"/>
              <a:t> FEA-USP</a:t>
            </a:r>
            <a:endParaRPr lang="pt-BR" sz="1100" b="1" i="1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9788019"/>
              </p:ext>
            </p:extLst>
          </p:nvPr>
        </p:nvGraphicFramePr>
        <p:xfrm>
          <a:off x="336000" y="2021681"/>
          <a:ext cx="11520000" cy="41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934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25925" y="1182688"/>
            <a:ext cx="3740150" cy="500062"/>
          </a:xfrm>
        </p:spPr>
        <p:txBody>
          <a:bodyPr/>
          <a:lstStyle/>
          <a:p>
            <a:r>
              <a:rPr lang="pt-BR" sz="2600" b="1" dirty="0" err="1" smtClean="0">
                <a:solidFill>
                  <a:srgbClr val="20517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Acknowledgment</a:t>
            </a:r>
            <a:endParaRPr lang="pt-BR" sz="2600" b="1" dirty="0">
              <a:solidFill>
                <a:srgbClr val="20517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048000" y="4523589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Website</a:t>
            </a:r>
            <a:endParaRPr lang="en-US" sz="24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400" dirty="0" smtClean="0">
                <a:solidFill>
                  <a:srgbClr val="1155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www.usp.br/bwe</a:t>
            </a:r>
            <a:endParaRPr lang="en-US" sz="2400" dirty="0" smtClean="0">
              <a:solidFill>
                <a:srgbClr val="1155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2400" dirty="0" smtClean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</a:p>
          <a:p>
            <a:pPr algn="ctr">
              <a:spcAft>
                <a:spcPts val="0"/>
              </a:spcAft>
            </a:pPr>
            <a:r>
              <a:rPr lang="en-US" sz="2400" dirty="0" smtClean="0">
                <a:solidFill>
                  <a:srgbClr val="1155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bwe@usp.br</a:t>
            </a:r>
            <a:endParaRPr lang="en-US" sz="24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111" y="2030864"/>
            <a:ext cx="1777778" cy="1498413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4225925" y="3877391"/>
            <a:ext cx="3740150" cy="50006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600" b="1" dirty="0" err="1" smtClean="0">
                <a:solidFill>
                  <a:srgbClr val="20517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Contacts</a:t>
            </a:r>
            <a:endParaRPr lang="pt-BR" sz="2600" b="1" dirty="0">
              <a:solidFill>
                <a:srgbClr val="20517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763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703633" y="1411588"/>
            <a:ext cx="4747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BWE Goals</a:t>
            </a:r>
            <a:endParaRPr lang="pt-BR" sz="24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466850" y="2392665"/>
            <a:ext cx="92583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Monitor progress of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of women 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various stages of the academic career and in the labor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market, and disseminate these information through an annual report.</a:t>
            </a: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economists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Facilitate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network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romote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mentoring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reasons for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low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representativeness of women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profession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projects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of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econometric methods and microdata that allow causal identification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13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522166" y="1254395"/>
            <a:ext cx="4747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Groups around the World</a:t>
            </a:r>
            <a:endParaRPr lang="pt-BR" sz="2400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824604310"/>
              </p:ext>
            </p:extLst>
          </p:nvPr>
        </p:nvGraphicFramePr>
        <p:xfrm>
          <a:off x="-173273" y="1519764"/>
          <a:ext cx="6379073" cy="5087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4276250219"/>
              </p:ext>
            </p:extLst>
          </p:nvPr>
        </p:nvGraphicFramePr>
        <p:xfrm>
          <a:off x="6757896" y="1654505"/>
          <a:ext cx="4632915" cy="3686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12" name="Conector reto 11"/>
          <p:cNvCxnSpPr/>
          <p:nvPr/>
        </p:nvCxnSpPr>
        <p:spPr>
          <a:xfrm flipH="1">
            <a:off x="5866167" y="2254670"/>
            <a:ext cx="29580" cy="3715677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ângulo 2"/>
          <p:cNvSpPr/>
          <p:nvPr/>
        </p:nvSpPr>
        <p:spPr>
          <a:xfrm>
            <a:off x="7672675" y="4023168"/>
            <a:ext cx="25598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https://scholar.harvard.edu/goldin/uwe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240156" y="6468776"/>
            <a:ext cx="41469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https://www.eeassoc.org/index.php?site=&amp;page=192&amp;trsz=20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540500" y="2704382"/>
            <a:ext cx="35462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1E1E1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5"/>
              </a:rPr>
              <a:t>https://</a:t>
            </a:r>
            <a:r>
              <a:rPr lang="en-US" sz="1200" dirty="0" smtClean="0">
                <a:solidFill>
                  <a:srgbClr val="1E1E1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5"/>
              </a:rPr>
              <a:t>www.aeaweb.org/about-aea/committees/cswep</a:t>
            </a:r>
            <a:r>
              <a:rPr lang="en-US" sz="1200" dirty="0" smtClean="0">
                <a:solidFill>
                  <a:srgbClr val="1E1E1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985240" y="534124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6"/>
              </a:rPr>
              <a:t>http://esawen.org.au/about-us-item/22740/wen-committees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016510" y="3855771"/>
            <a:ext cx="17861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7"/>
              </a:rPr>
              <a:t>http://www.cwen-rfe.org/</a:t>
            </a:r>
            <a:r>
              <a:rPr lang="en-US" sz="1200" dirty="0">
                <a:solidFill>
                  <a:srgbClr val="1E1E1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7672675" y="2842881"/>
            <a:ext cx="27896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8"/>
              </a:rPr>
              <a:t>http://www.aaawe.org/about/who-we-are/</a:t>
            </a:r>
            <a:r>
              <a:rPr lang="en-US" sz="1200" dirty="0">
                <a:solidFill>
                  <a:srgbClr val="1E1E1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812540" y="5040388"/>
            <a:ext cx="32079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9"/>
              </a:rPr>
              <a:t>http://</a:t>
            </a: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9"/>
              </a:rPr>
              <a:t>www.res.org.uk/view/womensComm.html</a:t>
            </a: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pt-B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2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832220" y="1454450"/>
            <a:ext cx="4747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endParaRPr lang="pt-BR" sz="2400" b="1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92396" y="2151402"/>
            <a:ext cx="543506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pt-BR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Gather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and disseminate results about the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 participation in labor market (including Academia).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reasons for low representativeness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women in Economics profession.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role of labor market policies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6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pt-BR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seminars</a:t>
            </a:r>
            <a:r>
              <a:rPr lang="pt-BR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16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pt-BR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Thursday</a:t>
            </a:r>
            <a:r>
              <a:rPr lang="pt-BR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slot/month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dedicated to women researchers in all fields of Economics or men studying gender economics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Meeting of Economics:</a:t>
            </a:r>
            <a:r>
              <a:rPr lang="en-US" sz="1600" b="1" dirty="0"/>
              <a:t> </a:t>
            </a:r>
            <a:endParaRPr lang="en-US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session at the 2017 meeting of the Brazilian Econometric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Society (papers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to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gender).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6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6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pt-BR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Workshop </a:t>
            </a:r>
            <a:r>
              <a:rPr lang="pt-BR" sz="16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pt-BR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  <a:r>
              <a:rPr lang="pt-BR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(~</a:t>
            </a:r>
            <a:r>
              <a:rPr lang="pt-BR" sz="16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</a:t>
            </a:r>
            <a:r>
              <a:rPr lang="pt-BR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/2018):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renowned researchers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keynote speakers.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 flipH="1">
            <a:off x="6205801" y="2278723"/>
            <a:ext cx="29580" cy="3715677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6690272" y="2151402"/>
            <a:ext cx="5108028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 Raising: </a:t>
            </a:r>
            <a:endParaRPr lang="en-US" sz="1600" b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Raise funds (FAPESP, and other sources) to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construction,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scholarships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international workshop.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600" b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Website: </a:t>
            </a:r>
            <a:endParaRPr lang="en-US" sz="1600" b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the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Activities/events of the group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scholarships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internships/job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opportunities,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Dissemination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research.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4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pt-B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28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34950" y="1117739"/>
            <a:ext cx="1172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 of </a:t>
            </a:r>
            <a:r>
              <a:rPr lang="en-US" sz="24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Enrolled </a:t>
            </a:r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all Higher Education Institutions </a:t>
            </a:r>
            <a:r>
              <a:rPr lang="en-US" sz="24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2015)</a:t>
            </a:r>
            <a:endParaRPr lang="pt-BR" sz="2400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79696" y="5893738"/>
            <a:ext cx="39917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Brazilian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Census</a:t>
            </a:r>
            <a:r>
              <a:rPr lang="pt-B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2015 (MEC)</a:t>
            </a:r>
            <a:endParaRPr lang="pt-BR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9213850" y="6408152"/>
            <a:ext cx="2743200" cy="365125"/>
          </a:xfrm>
        </p:spPr>
        <p:txBody>
          <a:bodyPr/>
          <a:lstStyle/>
          <a:p>
            <a:fld id="{FEFFA86B-3953-44CD-A595-340DD1E3F7CE}" type="slidenum"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27001" y="6208837"/>
            <a:ext cx="11551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Notes:  1.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OCDE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Brazilian </a:t>
            </a:r>
            <a:r>
              <a:rPr lang="en-US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Census of Higher Education 2015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comprised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342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grouped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highest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enrolled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ranks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37th  position 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2015, 4%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undergraduate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e-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 of 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 with e-learning courses in Economics was 3%.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9228557"/>
              </p:ext>
            </p:extLst>
          </p:nvPr>
        </p:nvGraphicFramePr>
        <p:xfrm>
          <a:off x="696000" y="1481136"/>
          <a:ext cx="108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293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14300" y="1117739"/>
            <a:ext cx="1170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 of Women Enrolled in all Higher Education Institutions (</a:t>
            </a:r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2010)</a:t>
            </a:r>
            <a:endParaRPr lang="pt-BR" sz="2400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24677" y="5822950"/>
            <a:ext cx="39917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Brazilian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Census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2010 (MEC</a:t>
            </a:r>
            <a:r>
              <a: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9258300" y="6352271"/>
            <a:ext cx="2743200" cy="365125"/>
          </a:xfrm>
        </p:spPr>
        <p:txBody>
          <a:bodyPr/>
          <a:lstStyle/>
          <a:p>
            <a:fld id="{FEFFA86B-3953-44CD-A595-340DD1E3F7CE}" type="slidenum">
              <a:rPr lang="pt-BR" smtClean="0"/>
              <a:t>6</a:t>
            </a:fld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14300" y="6170102"/>
            <a:ext cx="11551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Notes:  1.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OCDE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Brazilian </a:t>
            </a:r>
            <a:r>
              <a:rPr lang="en-US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Census of Higher Education </a:t>
            </a:r>
            <a:r>
              <a:rPr lang="en-US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2010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comprised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349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grouped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highest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enrolled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ranks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39th in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2010, 3%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undergraduate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e-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share of  programs with e-learning courses in Economics was 1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0354025"/>
              </p:ext>
            </p:extLst>
          </p:nvPr>
        </p:nvGraphicFramePr>
        <p:xfrm>
          <a:off x="696000" y="1535596"/>
          <a:ext cx="108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782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07950" y="1205190"/>
            <a:ext cx="11976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 of </a:t>
            </a:r>
            <a:r>
              <a:rPr lang="en-US" sz="24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Enrolled </a:t>
            </a:r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Majors at University of São Paulo (USP) - 2015</a:t>
            </a:r>
            <a:endParaRPr lang="pt-BR" sz="2400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23056" y="6058855"/>
            <a:ext cx="39917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pt-B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Brazilian</a:t>
            </a:r>
            <a:r>
              <a:rPr lang="pt-B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Census</a:t>
            </a:r>
            <a:r>
              <a:rPr lang="pt-B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pt-B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t-B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2015 (MEC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9220200" y="6356350"/>
            <a:ext cx="2743200" cy="365125"/>
          </a:xfrm>
        </p:spPr>
        <p:txBody>
          <a:bodyPr/>
          <a:lstStyle/>
          <a:p>
            <a:fld id="{FEFFA86B-3953-44CD-A595-340DD1E3F7CE}" type="slidenum">
              <a:rPr lang="pt-BR" smtClean="0"/>
              <a:t>7</a:t>
            </a:fld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07950" y="6337576"/>
            <a:ext cx="11551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Notes:  1.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OCDE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Brazilian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Census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2015, USP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comprised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98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grouped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Among USP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majors,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Economics is in the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83th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in relation to female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representation.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3135527"/>
              </p:ext>
            </p:extLst>
          </p:nvPr>
        </p:nvGraphicFramePr>
        <p:xfrm>
          <a:off x="696000" y="1795462"/>
          <a:ext cx="108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392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950" y="6102490"/>
            <a:ext cx="39533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Brazilian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Census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2010 </a:t>
            </a:r>
            <a:r>
              <a:rPr lang="pt-B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(MEC</a:t>
            </a:r>
            <a:r>
              <a:rPr lang="pt-BR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9253192" y="6403837"/>
            <a:ext cx="2743200" cy="365125"/>
          </a:xfrm>
        </p:spPr>
        <p:txBody>
          <a:bodyPr/>
          <a:lstStyle/>
          <a:p>
            <a:fld id="{FEFFA86B-3953-44CD-A595-340DD1E3F7CE}" type="slidenum">
              <a:rPr lang="pt-BR" smtClean="0"/>
              <a:t>8</a:t>
            </a:fld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07950" y="6355566"/>
            <a:ext cx="11551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Notes: 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OCDE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2010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Bralizian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Census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comprised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91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grouped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pt-BR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Among USP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majors,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Economics is in the 76th position in relation to female representation.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07950" y="1205190"/>
            <a:ext cx="11976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 of </a:t>
            </a:r>
            <a:r>
              <a:rPr lang="en-US" sz="2400" b="1" dirty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Enrolled </a:t>
            </a:r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Majors at University of São Paulo (USP) - 2010</a:t>
            </a:r>
            <a:endParaRPr lang="pt-BR" sz="2400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199737"/>
              </p:ext>
            </p:extLst>
          </p:nvPr>
        </p:nvGraphicFramePr>
        <p:xfrm>
          <a:off x="696000" y="1795462"/>
          <a:ext cx="108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3812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207056" y="1197729"/>
            <a:ext cx="7777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 of female students in Economics by </a:t>
            </a:r>
            <a:r>
              <a:rPr lang="en-US" sz="2400" b="1" dirty="0" smtClean="0">
                <a:solidFill>
                  <a:srgbClr val="2051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</a:t>
            </a:r>
            <a:endParaRPr lang="pt-BR" sz="2400" dirty="0">
              <a:solidFill>
                <a:srgbClr val="20517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7356986" y="2595264"/>
            <a:ext cx="4695314" cy="337595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 were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selected to compare the proportion 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female students enrolled in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Economics 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 is one of the institutions with the lowest percentage of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Economics at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USP, and in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institutions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fraction of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undergraduated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 that completed their degree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larger than the fraction of new entrants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2015, in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majors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federal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universities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38%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enrolled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44%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completed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In 2010, 37%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enrolled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42%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majored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93177" y="6094740"/>
            <a:ext cx="363432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pt-BR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1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Brazilian</a:t>
            </a:r>
            <a:r>
              <a:rPr lang="pt-BR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Census</a:t>
            </a:r>
            <a:r>
              <a:rPr lang="pt-BR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pt-BR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t-BR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2015 (MEC)</a:t>
            </a:r>
            <a:endParaRPr lang="pt-BR" sz="1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A86B-3953-44CD-A595-340DD1E3F7CE}" type="slidenum"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26979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pt-BR" altLang="pt-BR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pt-BR" altLang="pt-BR" b="0" i="0" u="none" strike="noStrike" cap="none" normalizeH="0" baseline="0" smtClean="0">
              <a:ln>
                <a:noFill/>
              </a:ln>
              <a:solidFill>
                <a:srgbClr val="21212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675074"/>
              </p:ext>
            </p:extLst>
          </p:nvPr>
        </p:nvGraphicFramePr>
        <p:xfrm>
          <a:off x="275142" y="1758644"/>
          <a:ext cx="7056000" cy="4962831"/>
        </p:xfrm>
        <a:graphic>
          <a:graphicData uri="http://schemas.openxmlformats.org/drawingml/2006/table">
            <a:tbl>
              <a:tblPr/>
              <a:tblGrid>
                <a:gridCol w="1434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43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5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Enrolled 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Enrolled 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Variation (p.p) (2015-2010)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Majored 2015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UNESP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-2.8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UFPE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-6.8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PUC-SP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-0.1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UNB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-2.5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UNICAMP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7.3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UFRJ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-1.3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FGV-RJ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2.8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UFCE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8.7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UFBA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-7.6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MACKENZIE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-8.1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PUC-RJ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5.4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UFRGS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-0.7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INSPER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2.4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USP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FGV-SP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1.5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19%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200">
                <a:tc gridSpan="5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3" marR="8703" marT="87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Average </a:t>
                      </a:r>
                    </a:p>
                  </a:txBody>
                  <a:tcPr marL="8703" marR="8703" marT="87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31%</a:t>
                      </a:r>
                    </a:p>
                  </a:txBody>
                  <a:tcPr marL="8703" marR="8703" marT="87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30%</a:t>
                      </a:r>
                    </a:p>
                  </a:txBody>
                  <a:tcPr marL="8703" marR="8703" marT="87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0.00</a:t>
                      </a:r>
                    </a:p>
                  </a:txBody>
                  <a:tcPr marL="8703" marR="8703" marT="87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35%</a:t>
                      </a:r>
                    </a:p>
                  </a:txBody>
                  <a:tcPr marL="8703" marR="8703" marT="87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59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2586</TotalTime>
  <Words>1608</Words>
  <Application>Microsoft Office PowerPoint</Application>
  <PresentationFormat>Widescreen</PresentationFormat>
  <Paragraphs>264</Paragraphs>
  <Slides>18</Slides>
  <Notes>17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Acknowledgment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Windows User</dc:creator>
  <cp:lastModifiedBy>Paula Pereda</cp:lastModifiedBy>
  <cp:revision>239</cp:revision>
  <cp:lastPrinted>2017-11-08T14:41:05Z</cp:lastPrinted>
  <dcterms:created xsi:type="dcterms:W3CDTF">2017-10-09T18:17:54Z</dcterms:created>
  <dcterms:modified xsi:type="dcterms:W3CDTF">2017-12-07T22:00:13Z</dcterms:modified>
</cp:coreProperties>
</file>