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32" r:id="rId2"/>
  </p:sldMasterIdLst>
  <p:notesMasterIdLst>
    <p:notesMasterId r:id="rId39"/>
  </p:notesMasterIdLst>
  <p:sldIdLst>
    <p:sldId id="260" r:id="rId3"/>
    <p:sldId id="373" r:id="rId4"/>
    <p:sldId id="391" r:id="rId5"/>
    <p:sldId id="415" r:id="rId6"/>
    <p:sldId id="420" r:id="rId7"/>
    <p:sldId id="422" r:id="rId8"/>
    <p:sldId id="421" r:id="rId9"/>
    <p:sldId id="423" r:id="rId10"/>
    <p:sldId id="425" r:id="rId11"/>
    <p:sldId id="390" r:id="rId12"/>
    <p:sldId id="372" r:id="rId13"/>
    <p:sldId id="393" r:id="rId14"/>
    <p:sldId id="416" r:id="rId15"/>
    <p:sldId id="431" r:id="rId16"/>
    <p:sldId id="419" r:id="rId17"/>
    <p:sldId id="427" r:id="rId18"/>
    <p:sldId id="432" r:id="rId19"/>
    <p:sldId id="417" r:id="rId20"/>
    <p:sldId id="433" r:id="rId21"/>
    <p:sldId id="430" r:id="rId22"/>
    <p:sldId id="434" r:id="rId23"/>
    <p:sldId id="435" r:id="rId24"/>
    <p:sldId id="438" r:id="rId25"/>
    <p:sldId id="439" r:id="rId26"/>
    <p:sldId id="436" r:id="rId27"/>
    <p:sldId id="440" r:id="rId28"/>
    <p:sldId id="441" r:id="rId29"/>
    <p:sldId id="437" r:id="rId30"/>
    <p:sldId id="442" r:id="rId31"/>
    <p:sldId id="444" r:id="rId32"/>
    <p:sldId id="443" r:id="rId33"/>
    <p:sldId id="445" r:id="rId34"/>
    <p:sldId id="426" r:id="rId35"/>
    <p:sldId id="398" r:id="rId36"/>
    <p:sldId id="446" r:id="rId37"/>
    <p:sldId id="395" r:id="rId3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XX" initials="X" lastIdx="1" clrIdx="0"/>
  <p:cmAuthor id="1" name="Ariana Britto" initials="AB" lastIdx="2" clrIdx="1">
    <p:extLst>
      <p:ext uri="{19B8F6BF-5375-455C-9EA6-DF929625EA0E}">
        <p15:presenceInfo xmlns:p15="http://schemas.microsoft.com/office/powerpoint/2012/main" xmlns="" userId="30ec38101df7163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3" autoAdjust="0"/>
    <p:restoredTop sz="91577" autoAdjust="0"/>
  </p:normalViewPr>
  <p:slideViewPr>
    <p:cSldViewPr snapToGrid="0">
      <p:cViewPr varScale="1">
        <p:scale>
          <a:sx n="67" d="100"/>
          <a:sy n="67" d="100"/>
        </p:scale>
        <p:origin x="-81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4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2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rtigo_alexei\dados_fatosestilizados_v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rtigo_alexei\dados_fatosestilizados_v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Taxa de participação no mercado de trabalho - Brasil 1992/2015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3950323023198756E-2"/>
          <c:y val="0.24961101996230872"/>
          <c:w val="0.89552090760378711"/>
          <c:h val="0.49547018228384643"/>
        </c:manualLayout>
      </c:layout>
      <c:lineChart>
        <c:grouping val="standard"/>
        <c:ser>
          <c:idx val="0"/>
          <c:order val="0"/>
          <c:tx>
            <c:strRef>
              <c:f>Plan1!$A$5</c:f>
              <c:strCache>
                <c:ptCount val="1"/>
                <c:pt idx="0">
                  <c:v>feminina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Plan1!$L$3:$AF$3</c:f>
              <c:strCache>
                <c:ptCount val="21"/>
                <c:pt idx="0">
                  <c:v>1992</c:v>
                </c:pt>
                <c:pt idx="1">
                  <c:v>1993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strCache>
            </c:strRef>
          </c:cat>
          <c:val>
            <c:numRef>
              <c:f>Plan1!$L$5:$AF$5</c:f>
              <c:numCache>
                <c:formatCode>0.00</c:formatCode>
                <c:ptCount val="21"/>
                <c:pt idx="0">
                  <c:v>52.622377872467062</c:v>
                </c:pt>
                <c:pt idx="1">
                  <c:v>52.539265155792172</c:v>
                </c:pt>
                <c:pt idx="2">
                  <c:v>53.614997863769467</c:v>
                </c:pt>
                <c:pt idx="3">
                  <c:v>51.437348127365105</c:v>
                </c:pt>
                <c:pt idx="4">
                  <c:v>52.56805419921875</c:v>
                </c:pt>
                <c:pt idx="5">
                  <c:v>52.8386294841766</c:v>
                </c:pt>
                <c:pt idx="6">
                  <c:v>54.367887973785336</c:v>
                </c:pt>
                <c:pt idx="7">
                  <c:v>52.452783742016621</c:v>
                </c:pt>
                <c:pt idx="8">
                  <c:v>53.927433556938709</c:v>
                </c:pt>
                <c:pt idx="9">
                  <c:v>54.084458746571045</c:v>
                </c:pt>
                <c:pt idx="10">
                  <c:v>55.245521494279238</c:v>
                </c:pt>
                <c:pt idx="11">
                  <c:v>56.527298940638133</c:v>
                </c:pt>
                <c:pt idx="12">
                  <c:v>56.365428448222751</c:v>
                </c:pt>
                <c:pt idx="13">
                  <c:v>56.025403481398371</c:v>
                </c:pt>
                <c:pt idx="14">
                  <c:v>55.822192433364052</c:v>
                </c:pt>
                <c:pt idx="15">
                  <c:v>56.053506206766954</c:v>
                </c:pt>
                <c:pt idx="16">
                  <c:v>53.13512157292098</c:v>
                </c:pt>
                <c:pt idx="17">
                  <c:v>53.120072088308213</c:v>
                </c:pt>
                <c:pt idx="18">
                  <c:v>52.659975183905011</c:v>
                </c:pt>
                <c:pt idx="19">
                  <c:v>54.259396367754022</c:v>
                </c:pt>
                <c:pt idx="20">
                  <c:v>54.361204813536069</c:v>
                </c:pt>
              </c:numCache>
            </c:numRef>
          </c:val>
        </c:ser>
        <c:ser>
          <c:idx val="1"/>
          <c:order val="1"/>
          <c:tx>
            <c:strRef>
              <c:f>Plan1!$A$6</c:f>
              <c:strCache>
                <c:ptCount val="1"/>
                <c:pt idx="0">
                  <c:v>masculino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Plan1!$L$3:$AF$3</c:f>
              <c:strCache>
                <c:ptCount val="21"/>
                <c:pt idx="0">
                  <c:v>1992</c:v>
                </c:pt>
                <c:pt idx="1">
                  <c:v>1993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strCache>
            </c:strRef>
          </c:cat>
          <c:val>
            <c:numRef>
              <c:f>Plan1!$L$6:$AF$6</c:f>
              <c:numCache>
                <c:formatCode>0.00</c:formatCode>
                <c:ptCount val="21"/>
                <c:pt idx="0">
                  <c:v>85.441082715988173</c:v>
                </c:pt>
                <c:pt idx="1">
                  <c:v>84.936058521270766</c:v>
                </c:pt>
                <c:pt idx="2">
                  <c:v>84.049606323242287</c:v>
                </c:pt>
                <c:pt idx="3">
                  <c:v>81.981509923934937</c:v>
                </c:pt>
                <c:pt idx="4">
                  <c:v>82.446873188018827</c:v>
                </c:pt>
                <c:pt idx="5">
                  <c:v>82.048541307449256</c:v>
                </c:pt>
                <c:pt idx="6">
                  <c:v>81.945759057998657</c:v>
                </c:pt>
                <c:pt idx="7">
                  <c:v>78.150210871258309</c:v>
                </c:pt>
                <c:pt idx="8">
                  <c:v>78.347853681052541</c:v>
                </c:pt>
                <c:pt idx="9">
                  <c:v>77.879677182685114</c:v>
                </c:pt>
                <c:pt idx="10">
                  <c:v>78.497817072002405</c:v>
                </c:pt>
                <c:pt idx="11">
                  <c:v>78.903594222371524</c:v>
                </c:pt>
                <c:pt idx="12">
                  <c:v>78.357703494163104</c:v>
                </c:pt>
                <c:pt idx="13">
                  <c:v>77.831196581196593</c:v>
                </c:pt>
                <c:pt idx="14">
                  <c:v>77.750892960018433</c:v>
                </c:pt>
                <c:pt idx="15">
                  <c:v>77.512028361610533</c:v>
                </c:pt>
                <c:pt idx="16">
                  <c:v>75.271855993119132</c:v>
                </c:pt>
                <c:pt idx="17">
                  <c:v>74.968838115522715</c:v>
                </c:pt>
                <c:pt idx="18">
                  <c:v>74.109719737626577</c:v>
                </c:pt>
                <c:pt idx="19">
                  <c:v>74.97408594044478</c:v>
                </c:pt>
                <c:pt idx="20">
                  <c:v>76.176816463301648</c:v>
                </c:pt>
              </c:numCache>
            </c:numRef>
          </c:val>
        </c:ser>
        <c:marker val="1"/>
        <c:axId val="44866560"/>
        <c:axId val="44876544"/>
      </c:lineChart>
      <c:catAx>
        <c:axId val="4486656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pt-BR"/>
          </a:p>
        </c:txPr>
        <c:crossAx val="44876544"/>
        <c:crosses val="autoZero"/>
        <c:auto val="1"/>
        <c:lblAlgn val="ctr"/>
        <c:lblOffset val="100"/>
      </c:catAx>
      <c:valAx>
        <c:axId val="44876544"/>
        <c:scaling>
          <c:orientation val="minMax"/>
          <c:min val="40"/>
        </c:scaling>
        <c:axPos val="l"/>
        <c:majorGridlines>
          <c:spPr>
            <a:ln>
              <a:prstDash val="sysDot"/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44866560"/>
        <c:crosses val="autoZero"/>
        <c:crossBetween val="between"/>
        <c:majorUnit val="5"/>
      </c:valAx>
    </c:plotArea>
    <c:legend>
      <c:legendPos val="b"/>
      <c:layout/>
      <c:txPr>
        <a:bodyPr/>
        <a:lstStyle/>
        <a:p>
          <a:pPr>
            <a:defRPr sz="1800"/>
          </a:pPr>
          <a:endParaRPr lang="pt-BR"/>
        </a:p>
      </c:txPr>
    </c:legend>
    <c:plotVisOnly val="1"/>
  </c:chart>
  <c:txPr>
    <a:bodyPr/>
    <a:lstStyle/>
    <a:p>
      <a:pPr>
        <a:defRPr sz="12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Diferença</a:t>
            </a:r>
            <a:r>
              <a:rPr lang="en-US" dirty="0" smtClean="0"/>
              <a:t> entre</a:t>
            </a:r>
            <a:r>
              <a:rPr lang="en-US" baseline="0" dirty="0" smtClean="0"/>
              <a:t> </a:t>
            </a:r>
            <a:r>
              <a:rPr lang="en-US" dirty="0" err="1" smtClean="0"/>
              <a:t>salário</a:t>
            </a:r>
            <a:r>
              <a:rPr lang="en-US" dirty="0" smtClean="0"/>
              <a:t> </a:t>
            </a:r>
            <a:r>
              <a:rPr lang="en-US" dirty="0" err="1" smtClean="0"/>
              <a:t>médio</a:t>
            </a:r>
            <a:r>
              <a:rPr lang="en-US" dirty="0" smtClean="0"/>
              <a:t> dos </a:t>
            </a:r>
            <a:r>
              <a:rPr lang="en-US" dirty="0" err="1" smtClean="0"/>
              <a:t>homens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smtClean="0"/>
              <a:t>das </a:t>
            </a:r>
            <a:r>
              <a:rPr lang="en-US" dirty="0" err="1" smtClean="0"/>
              <a:t>mulheres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Brasil</a:t>
            </a:r>
            <a:r>
              <a:rPr lang="en-US" dirty="0"/>
              <a:t> 2001/2015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3.0332818264236186E-2"/>
          <c:y val="0.18663952037799272"/>
          <c:w val="0.94690856722547811"/>
          <c:h val="0.73425000130542883"/>
        </c:manualLayout>
      </c:layout>
      <c:bar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5.8958431686723271E-18"/>
                  <c:y val="-6.130268199233728E-2"/>
                </c:manualLayout>
              </c:layout>
              <c:spPr/>
              <c:txPr>
                <a:bodyPr rot="-5400000" vert="horz"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t-BR"/>
                </a:p>
              </c:txPr>
              <c:showVal val="1"/>
            </c:dLbl>
            <c:dLbl>
              <c:idx val="13"/>
              <c:layout>
                <c:manualLayout>
                  <c:x val="0"/>
                  <c:y val="-6.1302681992337245E-2"/>
                </c:manualLayout>
              </c:layout>
              <c:spPr/>
              <c:txPr>
                <a:bodyPr rot="-5400000" vert="horz"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t-BR"/>
                </a:p>
              </c:txPr>
              <c:showVal val="1"/>
            </c:dLbl>
            <c:txPr>
              <a:bodyPr rot="-5400000" vert="horz"/>
              <a:lstStyle/>
              <a:p>
                <a:pPr>
                  <a:defRPr sz="1600"/>
                </a:pPr>
                <a:endParaRPr lang="pt-BR"/>
              </a:p>
            </c:txPr>
            <c:showVal val="1"/>
          </c:dLbls>
          <c:trendline>
            <c:spPr>
              <a:ln w="57150">
                <a:solidFill>
                  <a:srgbClr val="FFFF00"/>
                </a:solidFill>
              </a:ln>
            </c:spPr>
            <c:trendlineType val="log"/>
          </c:trendline>
          <c:cat>
            <c:strRef>
              <c:f>Plan1!$S$3:$AF$3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strCache>
            </c:strRef>
          </c:cat>
          <c:val>
            <c:numRef>
              <c:f>Plan1!$S$17:$AF$17</c:f>
              <c:numCache>
                <c:formatCode>0.0%</c:formatCode>
                <c:ptCount val="14"/>
                <c:pt idx="0">
                  <c:v>0.43806044186667736</c:v>
                </c:pt>
                <c:pt idx="1">
                  <c:v>0.42094886489934441</c:v>
                </c:pt>
                <c:pt idx="2">
                  <c:v>0.43477806242484512</c:v>
                </c:pt>
                <c:pt idx="3">
                  <c:v>0.4350163976319269</c:v>
                </c:pt>
                <c:pt idx="4">
                  <c:v>0.39756800702265477</c:v>
                </c:pt>
                <c:pt idx="5">
                  <c:v>0.39389701796629051</c:v>
                </c:pt>
                <c:pt idx="6">
                  <c:v>0.41087687414811497</c:v>
                </c:pt>
                <c:pt idx="7">
                  <c:v>0.40897125877807405</c:v>
                </c:pt>
                <c:pt idx="8">
                  <c:v>0.41169580419580432</c:v>
                </c:pt>
                <c:pt idx="9">
                  <c:v>0.36346828925813257</c:v>
                </c:pt>
                <c:pt idx="10">
                  <c:v>0.37625018439297886</c:v>
                </c:pt>
                <c:pt idx="11">
                  <c:v>0.36549851047643411</c:v>
                </c:pt>
                <c:pt idx="12">
                  <c:v>0.34475524475524466</c:v>
                </c:pt>
                <c:pt idx="13">
                  <c:v>0.33479899497487509</c:v>
                </c:pt>
              </c:numCache>
            </c:numRef>
          </c:val>
        </c:ser>
        <c:axId val="46798720"/>
        <c:axId val="46800256"/>
      </c:barChart>
      <c:catAx>
        <c:axId val="46798720"/>
        <c:scaling>
          <c:orientation val="minMax"/>
        </c:scaling>
        <c:axPos val="b"/>
        <c:tickLblPos val="nextTo"/>
        <c:crossAx val="46800256"/>
        <c:crosses val="autoZero"/>
        <c:auto val="1"/>
        <c:lblAlgn val="ctr"/>
        <c:lblOffset val="100"/>
      </c:catAx>
      <c:valAx>
        <c:axId val="46800256"/>
        <c:scaling>
          <c:orientation val="minMax"/>
        </c:scaling>
        <c:delete val="1"/>
        <c:axPos val="l"/>
        <c:numFmt formatCode="0.0%" sourceLinked="1"/>
        <c:tickLblPos val="none"/>
        <c:crossAx val="467987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1BC49-18A0-4C92-9611-91569316241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9FD76-2758-4433-97E1-65F1B029FA9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40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Nas últimas décadas, ocorreram várias transformações</a:t>
            </a:r>
            <a:r>
              <a:rPr lang="pt-BR" baseline="0" dirty="0" smtClean="0"/>
              <a:t> no mundo do trabalho, em termos de gênero, o que é mais significativo foi a entrada maciça de mulheres no mercado de trabalho. Aumento da representatividade </a:t>
            </a:r>
            <a:r>
              <a:rPr lang="pt-BR" baseline="0" dirty="0" smtClean="0"/>
              <a:t>feminina (taxa de participação feminina que era inferior a 30% nos anos 70/80 passou para 53% no início dos anos 90, atingindo os valores de 55% nos anos 2000) </a:t>
            </a:r>
            <a:r>
              <a:rPr lang="pt-BR" baseline="0" dirty="0" smtClean="0"/>
              <a:t>que não se refletiu em melhor inserção nem em maiores rendimentos do trabalho. Olhando os dados de rendimento, no caso do Brasil, as mulheres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9FD76-2758-4433-97E1-65F1B029FA9D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vários</a:t>
            </a:r>
            <a:r>
              <a:rPr lang="pt-BR" baseline="0" dirty="0" smtClean="0"/>
              <a:t> pontos , dos trabalhadores ocupados com rendimento entre 18 e 65 anos de idade, rendimentos padronizados pela jornada de trabalho, os homens tem rendimentos maiores. A distribuição dos rendimentos dos homens parece dominar a distribuição das mulheres para os dois anos analisados.</a:t>
            </a:r>
          </a:p>
          <a:p>
            <a:r>
              <a:rPr lang="pt-BR" baseline="0" dirty="0" smtClean="0"/>
              <a:t>O diferencial do rendimento no ano de 2005 é menor para a </a:t>
            </a:r>
            <a:r>
              <a:rPr lang="pt-BR" baseline="0" dirty="0" err="1" smtClean="0"/>
              <a:t>medianae</a:t>
            </a:r>
            <a:r>
              <a:rPr lang="pt-BR" baseline="0" dirty="0" smtClean="0"/>
              <a:t> aumenta até chegar no último percentil, onde é 37% maior que das mulheres. Para o ano de 2015 este cenário modificou-se.Na mediana estão concentradas as maiores diferenças. Dando indícios de que algo pode ter modificado na distribuição de rendimentos do trabalho entre homens e mulheres nestes 10 anos.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9FD76-2758-4433-97E1-65F1B029FA9D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9FD76-2758-4433-97E1-65F1B029FA9D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9FD76-2758-4433-97E1-65F1B029FA9D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Se as mulheres dos </a:t>
            </a:r>
            <a:r>
              <a:rPr lang="pt-BR" dirty="0" err="1" smtClean="0"/>
              <a:t>percentis</a:t>
            </a:r>
            <a:r>
              <a:rPr lang="pt-BR" dirty="0" smtClean="0"/>
              <a:t> mais altos tiverem características produtivas tão boas ou similares como dos homens, as diferenças</a:t>
            </a:r>
            <a:r>
              <a:rPr lang="pt-BR" baseline="0" dirty="0" smtClean="0"/>
              <a:t> decorrentes nestes </a:t>
            </a:r>
            <a:r>
              <a:rPr lang="pt-BR" baseline="0" dirty="0" err="1" smtClean="0"/>
              <a:t>percentis</a:t>
            </a:r>
            <a:r>
              <a:rPr lang="pt-BR" baseline="0" dirty="0" smtClean="0"/>
              <a:t>, ou melhor, a existência do teto de vidro pode ser mais forte e mais caracterizada como discriminação no mercado de trabalho.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9FD76-2758-4433-97E1-65F1B029FA9D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71944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9FD76-2758-4433-97E1-65F1B029FA9D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75518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176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4594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08849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26" name="Picture 2" descr="C:\Users\Dani\Desktop\logos\logo da faculdade de Economia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882648" y="1"/>
            <a:ext cx="1309351" cy="1301995"/>
          </a:xfrm>
          <a:prstGeom prst="rect">
            <a:avLst/>
          </a:prstGeom>
          <a:noFill/>
        </p:spPr>
      </p:pic>
      <p:pic>
        <p:nvPicPr>
          <p:cNvPr id="1027" name="Picture 3" descr="C:\Users\Dani\Desktop\logos\logo ppge 30 ANOS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" y="0"/>
            <a:ext cx="2150772" cy="12720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9013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01700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287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6528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57386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5372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1309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3226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766737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92137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01970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537E-7E0C-43BC-8C55-BC6B28006BA3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AC138-235F-41E4-99F4-DDA6F05489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7318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2243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1487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5195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3470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4230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310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365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6699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D24EBD21-CC95-4EEA-862F-2C97EDF0CE31}" type="datetimeFigureOut">
              <a:rPr lang="pt-BR" smtClean="0"/>
              <a:pPr/>
              <a:t>07/12/2017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D1AEADD-30A4-41B8-8065-3ADDD7E9FF2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7675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mailto:jesus_alexei@id.uff.br" TargetMode="External"/><Relationship Id="rId2" Type="http://schemas.openxmlformats.org/officeDocument/2006/relationships/hyperlink" Target="mailto:dani_carusi@hotmail.com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 smtClean="0">
                <a:solidFill>
                  <a:schemeClr val="tx1"/>
                </a:solidFill>
              </a:rPr>
              <a:t>Decomposing wage </a:t>
            </a:r>
            <a:r>
              <a:rPr lang="en-US" sz="3600" i="1" dirty="0" smtClean="0">
                <a:solidFill>
                  <a:schemeClr val="tx1"/>
                </a:solidFill>
              </a:rPr>
              <a:t>differential by </a:t>
            </a:r>
            <a:r>
              <a:rPr lang="en-US" sz="3600" i="1" dirty="0" smtClean="0">
                <a:solidFill>
                  <a:schemeClr val="tx1"/>
                </a:solidFill>
              </a:rPr>
              <a:t>sectors	and occupations: what explains a glass ceiling effect in Brazil by gender?	</a:t>
            </a:r>
            <a:endParaRPr lang="en-US" sz="3600" i="1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smtClean="0"/>
          </a:p>
          <a:p>
            <a:endParaRPr lang="pt-BR" smtClean="0"/>
          </a:p>
          <a:p>
            <a:endParaRPr lang="pt-BR" b="1" dirty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238349" y="5186363"/>
            <a:ext cx="7643867" cy="128589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pt-BR" sz="3800" dirty="0" smtClean="0"/>
              <a:t>Danielle </a:t>
            </a:r>
            <a:r>
              <a:rPr lang="pt-BR" sz="3800" dirty="0" err="1"/>
              <a:t>Carusi</a:t>
            </a:r>
            <a:r>
              <a:rPr lang="pt-BR" sz="3800" dirty="0"/>
              <a:t> </a:t>
            </a:r>
            <a:r>
              <a:rPr lang="pt-BR" sz="3800" dirty="0" smtClean="0"/>
              <a:t>Machado/</a:t>
            </a:r>
            <a:r>
              <a:rPr lang="pt-BR" sz="3800" dirty="0" err="1" smtClean="0"/>
              <a:t>J.</a:t>
            </a:r>
            <a:r>
              <a:rPr lang="pt-BR" sz="3800" dirty="0" smtClean="0"/>
              <a:t>Alexei </a:t>
            </a:r>
            <a:r>
              <a:rPr lang="pt-BR" sz="3800" dirty="0" err="1" smtClean="0"/>
              <a:t>Luizar-Obregon</a:t>
            </a:r>
            <a:endParaRPr lang="pt-BR" sz="3800" dirty="0"/>
          </a:p>
          <a:p>
            <a:pPr algn="ctr">
              <a:spcBef>
                <a:spcPct val="20000"/>
              </a:spcBef>
              <a:defRPr/>
            </a:pPr>
            <a:endParaRPr lang="en-US" sz="3200" dirty="0" smtClean="0"/>
          </a:p>
          <a:p>
            <a:pPr algn="ctr">
              <a:spcBef>
                <a:spcPct val="20000"/>
              </a:spcBef>
              <a:defRPr/>
            </a:pPr>
            <a:r>
              <a:rPr lang="en-US" sz="3200" dirty="0" smtClean="0"/>
              <a:t>II Brazilian </a:t>
            </a:r>
            <a:r>
              <a:rPr lang="en-US" sz="3200" dirty="0" err="1" smtClean="0"/>
              <a:t>Stata</a:t>
            </a:r>
            <a:r>
              <a:rPr lang="en-US" sz="3200" dirty="0" smtClean="0"/>
              <a:t> Users Group Meeting –</a:t>
            </a:r>
          </a:p>
          <a:p>
            <a:pPr algn="ctr">
              <a:spcBef>
                <a:spcPct val="20000"/>
              </a:spcBef>
              <a:defRPr/>
            </a:pPr>
            <a:r>
              <a:rPr lang="pt-BR" sz="3200" dirty="0" err="1" smtClean="0"/>
              <a:t>December</a:t>
            </a:r>
            <a:r>
              <a:rPr lang="pt-BR" sz="3200" dirty="0" smtClean="0"/>
              <a:t> 8, 2017 São Paulo – FEA| USP</a:t>
            </a:r>
            <a:endParaRPr lang="pt-BR" sz="3200" dirty="0"/>
          </a:p>
          <a:p>
            <a:pPr algn="ctr">
              <a:spcBef>
                <a:spcPct val="20000"/>
              </a:spcBef>
              <a:defRPr/>
            </a:pPr>
            <a:endParaRPr lang="pt-BR" sz="3200" dirty="0">
              <a:solidFill>
                <a:schemeClr val="tx1">
                  <a:tint val="75000"/>
                </a:schemeClr>
              </a:solidFill>
            </a:endParaRPr>
          </a:p>
          <a:p>
            <a:pPr algn="ctr">
              <a:spcBef>
                <a:spcPct val="20000"/>
              </a:spcBef>
              <a:defRPr/>
            </a:pPr>
            <a:endParaRPr lang="pt-BR" sz="3200" b="1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2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Objetivos</a:t>
            </a:r>
            <a:endParaRPr lang="en-U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379470" cy="1609344"/>
          </a:xfrm>
        </p:spPr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1714500"/>
            <a:ext cx="10058400" cy="4586287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Analisar</a:t>
            </a:r>
            <a:r>
              <a:rPr lang="en-US" sz="2400" dirty="0" smtClean="0"/>
              <a:t>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existentes</a:t>
            </a:r>
            <a:r>
              <a:rPr lang="en-US" sz="2400" dirty="0" smtClean="0"/>
              <a:t> entre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homens</a:t>
            </a:r>
            <a:r>
              <a:rPr lang="en-US" sz="2400" dirty="0" smtClean="0"/>
              <a:t> e as </a:t>
            </a:r>
            <a:r>
              <a:rPr lang="en-US" sz="2400" dirty="0" err="1" smtClean="0"/>
              <a:t>mulheres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longo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distribuição</a:t>
            </a:r>
            <a:r>
              <a:rPr lang="en-US" sz="2400" dirty="0" smtClean="0"/>
              <a:t> </a:t>
            </a:r>
            <a:r>
              <a:rPr lang="en-US" sz="2400" dirty="0" err="1" smtClean="0"/>
              <a:t>salarial</a:t>
            </a:r>
            <a:r>
              <a:rPr lang="en-US" sz="2400" dirty="0" smtClean="0"/>
              <a:t> </a:t>
            </a:r>
            <a:r>
              <a:rPr lang="en-US" sz="2400" dirty="0" err="1" smtClean="0"/>
              <a:t>usando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dados das PNADs de 2005 e 2015.</a:t>
            </a:r>
          </a:p>
          <a:p>
            <a:r>
              <a:rPr lang="en-US" sz="2400" dirty="0" err="1" smtClean="0"/>
              <a:t>Identificar</a:t>
            </a:r>
            <a:r>
              <a:rPr lang="en-US" sz="2400" dirty="0" smtClean="0"/>
              <a:t> a </a:t>
            </a:r>
            <a:r>
              <a:rPr lang="en-US" sz="2400" dirty="0" err="1" smtClean="0"/>
              <a:t>existência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 do </a:t>
            </a:r>
            <a:r>
              <a:rPr lang="en-US" sz="2400" dirty="0" err="1" smtClean="0"/>
              <a:t>efeito</a:t>
            </a:r>
            <a:r>
              <a:rPr lang="en-US" sz="2400" dirty="0" smtClean="0"/>
              <a:t> </a:t>
            </a:r>
            <a:r>
              <a:rPr lang="en-US" sz="2400" dirty="0" err="1" smtClean="0"/>
              <a:t>chamado</a:t>
            </a:r>
            <a:r>
              <a:rPr lang="en-US" sz="2400" dirty="0" smtClean="0"/>
              <a:t> “</a:t>
            </a:r>
            <a:r>
              <a:rPr lang="en-US" sz="2400" dirty="0" err="1" smtClean="0"/>
              <a:t>teto</a:t>
            </a:r>
            <a:r>
              <a:rPr lang="en-US" sz="2400" dirty="0" smtClean="0"/>
              <a:t> de </a:t>
            </a:r>
            <a:r>
              <a:rPr lang="en-US" sz="2400" dirty="0" err="1" smtClean="0"/>
              <a:t>vidro</a:t>
            </a:r>
            <a:r>
              <a:rPr lang="en-US" sz="2400" dirty="0" smtClean="0"/>
              <a:t>” </a:t>
            </a:r>
            <a:r>
              <a:rPr lang="en-US" sz="2400" dirty="0" err="1" smtClean="0"/>
              <a:t>para</a:t>
            </a:r>
            <a:r>
              <a:rPr lang="en-US" sz="2400" dirty="0" smtClean="0"/>
              <a:t> o </a:t>
            </a:r>
            <a:r>
              <a:rPr lang="en-US" sz="2400" dirty="0" err="1" smtClean="0"/>
              <a:t>Brasil</a:t>
            </a:r>
            <a:r>
              <a:rPr lang="en-US" sz="2400" dirty="0" smtClean="0"/>
              <a:t> </a:t>
            </a:r>
            <a:r>
              <a:rPr lang="en-US" sz="2400" dirty="0" err="1" smtClean="0"/>
              <a:t>como</a:t>
            </a:r>
            <a:r>
              <a:rPr lang="en-US" sz="2400" dirty="0" smtClean="0"/>
              <a:t> um </a:t>
            </a:r>
            <a:r>
              <a:rPr lang="en-US" sz="2400" dirty="0" err="1" smtClean="0"/>
              <a:t>todo</a:t>
            </a:r>
            <a:r>
              <a:rPr lang="en-US" sz="2400" dirty="0" smtClean="0"/>
              <a:t> e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diferentes</a:t>
            </a:r>
            <a:r>
              <a:rPr lang="en-US" sz="2400" dirty="0" smtClean="0"/>
              <a:t> </a:t>
            </a:r>
            <a:r>
              <a:rPr lang="en-US" sz="2400" dirty="0" err="1" smtClean="0"/>
              <a:t>setores</a:t>
            </a:r>
            <a:r>
              <a:rPr lang="en-US" sz="2400" dirty="0" smtClean="0"/>
              <a:t> e </a:t>
            </a:r>
            <a:r>
              <a:rPr lang="en-US" sz="2400" dirty="0" err="1" smtClean="0"/>
              <a:t>ocupações</a:t>
            </a:r>
            <a:r>
              <a:rPr lang="en-US" sz="2400" dirty="0" smtClean="0"/>
              <a:t>. A </a:t>
            </a:r>
            <a:r>
              <a:rPr lang="en-US" sz="2400" dirty="0" err="1" smtClean="0"/>
              <a:t>pergunta</a:t>
            </a:r>
            <a:r>
              <a:rPr lang="en-US" sz="2400" dirty="0" smtClean="0"/>
              <a:t> principal é </a:t>
            </a:r>
            <a:r>
              <a:rPr lang="en-US" sz="2400" dirty="0" err="1" smtClean="0"/>
              <a:t>analisar</a:t>
            </a:r>
            <a:r>
              <a:rPr lang="en-US" sz="2400" dirty="0" smtClean="0"/>
              <a:t> a </a:t>
            </a:r>
            <a:r>
              <a:rPr lang="en-US" sz="2400" dirty="0" err="1" smtClean="0"/>
              <a:t>existência</a:t>
            </a:r>
            <a:r>
              <a:rPr lang="en-US" sz="2400" dirty="0" smtClean="0"/>
              <a:t> de um </a:t>
            </a:r>
            <a:r>
              <a:rPr lang="en-US" sz="2400" dirty="0" err="1" smtClean="0"/>
              <a:t>efeito</a:t>
            </a:r>
            <a:r>
              <a:rPr lang="en-US" sz="2400" dirty="0" smtClean="0"/>
              <a:t> </a:t>
            </a:r>
            <a:r>
              <a:rPr lang="en-US" sz="2400" dirty="0" err="1" smtClean="0"/>
              <a:t>teto</a:t>
            </a:r>
            <a:r>
              <a:rPr lang="en-US" sz="2400" dirty="0" smtClean="0"/>
              <a:t> de </a:t>
            </a:r>
            <a:r>
              <a:rPr lang="en-US" sz="2400" dirty="0" err="1" smtClean="0"/>
              <a:t>vidro</a:t>
            </a:r>
            <a:r>
              <a:rPr lang="en-US" sz="2400" dirty="0" smtClean="0"/>
              <a:t> </a:t>
            </a:r>
            <a:r>
              <a:rPr lang="en-US" sz="2400" dirty="0" err="1" smtClean="0"/>
              <a:t>heterogêneo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A </a:t>
            </a:r>
            <a:r>
              <a:rPr lang="en-US" sz="2400" dirty="0" err="1" smtClean="0"/>
              <a:t>partir</a:t>
            </a:r>
            <a:r>
              <a:rPr lang="en-US" sz="2400" dirty="0" smtClean="0"/>
              <a:t> de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decomposição</a:t>
            </a:r>
            <a:r>
              <a:rPr lang="en-US" sz="2400" dirty="0" smtClean="0"/>
              <a:t> </a:t>
            </a:r>
            <a:r>
              <a:rPr lang="en-US" sz="2400" dirty="0" err="1" smtClean="0"/>
              <a:t>generalizada</a:t>
            </a:r>
            <a:r>
              <a:rPr lang="en-US" sz="2400" dirty="0" smtClean="0"/>
              <a:t> do </a:t>
            </a:r>
            <a:r>
              <a:rPr lang="en-US" sz="2400" dirty="0" err="1" smtClean="0"/>
              <a:t>diferencial</a:t>
            </a:r>
            <a:r>
              <a:rPr lang="en-US" sz="2400" dirty="0" smtClean="0"/>
              <a:t> </a:t>
            </a:r>
            <a:r>
              <a:rPr lang="en-US" sz="2400" dirty="0" err="1" smtClean="0"/>
              <a:t>salarial</a:t>
            </a:r>
            <a:r>
              <a:rPr lang="en-US" sz="2400" dirty="0" smtClean="0"/>
              <a:t>, </a:t>
            </a:r>
            <a:r>
              <a:rPr lang="en-US" sz="2400" dirty="0" err="1" smtClean="0"/>
              <a:t>conforme</a:t>
            </a:r>
            <a:r>
              <a:rPr lang="en-US" sz="2400" dirty="0" smtClean="0"/>
              <a:t> </a:t>
            </a:r>
            <a:r>
              <a:rPr lang="en-US" sz="2400" dirty="0" err="1" smtClean="0"/>
              <a:t>Melly</a:t>
            </a:r>
            <a:r>
              <a:rPr lang="en-US" sz="2400" dirty="0" smtClean="0"/>
              <a:t> (2005), </a:t>
            </a:r>
            <a:r>
              <a:rPr lang="en-US" sz="2400" dirty="0" err="1" smtClean="0"/>
              <a:t>analisamos</a:t>
            </a:r>
            <a:r>
              <a:rPr lang="en-US" sz="2400" dirty="0" smtClean="0"/>
              <a:t> </a:t>
            </a:r>
            <a:r>
              <a:rPr lang="en-US" sz="2400" dirty="0" err="1" smtClean="0"/>
              <a:t>três</a:t>
            </a:r>
            <a:r>
              <a:rPr lang="en-US" sz="2400" dirty="0" smtClean="0"/>
              <a:t> </a:t>
            </a:r>
            <a:r>
              <a:rPr lang="en-US" sz="2400" dirty="0" err="1" smtClean="0"/>
              <a:t>componentes</a:t>
            </a:r>
            <a:r>
              <a:rPr lang="en-US" sz="2400" dirty="0" smtClean="0"/>
              <a:t> </a:t>
            </a:r>
            <a:r>
              <a:rPr lang="en-US" sz="2400" dirty="0" err="1" smtClean="0"/>
              <a:t>capazes</a:t>
            </a:r>
            <a:r>
              <a:rPr lang="en-US" sz="2400" dirty="0" smtClean="0"/>
              <a:t> de </a:t>
            </a:r>
            <a:r>
              <a:rPr lang="en-US" sz="2400" dirty="0" err="1" smtClean="0"/>
              <a:t>explicar</a:t>
            </a:r>
            <a:r>
              <a:rPr lang="en-US" sz="2400" dirty="0" smtClean="0"/>
              <a:t>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salariais:mudanças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parâmetros</a:t>
            </a:r>
            <a:r>
              <a:rPr lang="en-US" sz="2400" dirty="0" smtClean="0"/>
              <a:t> </a:t>
            </a:r>
            <a:r>
              <a:rPr lang="en-US" sz="2400" dirty="0" err="1" smtClean="0"/>
              <a:t>estruturais</a:t>
            </a:r>
            <a:r>
              <a:rPr lang="en-US" sz="2400" dirty="0" smtClean="0"/>
              <a:t>,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distribuição</a:t>
            </a:r>
            <a:r>
              <a:rPr lang="en-US" sz="2400" dirty="0" smtClean="0"/>
              <a:t> das </a:t>
            </a:r>
            <a:r>
              <a:rPr lang="en-US" sz="2400" dirty="0" err="1" smtClean="0"/>
              <a:t>covariadas</a:t>
            </a:r>
            <a:r>
              <a:rPr lang="en-US" sz="2400" dirty="0" smtClean="0"/>
              <a:t> e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resíduos</a:t>
            </a:r>
            <a:r>
              <a:rPr lang="en-US" sz="2400" dirty="0" smtClean="0"/>
              <a:t>.</a:t>
            </a:r>
            <a:endParaRPr lang="pt-BR" sz="24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2136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Metodologia</a:t>
            </a:r>
            <a:r>
              <a:rPr lang="en-US" dirty="0" smtClean="0"/>
              <a:t> </a:t>
            </a:r>
            <a:r>
              <a:rPr lang="en-US" dirty="0" err="1" smtClean="0"/>
              <a:t>empírica</a:t>
            </a:r>
            <a:endParaRPr lang="en-U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379470" cy="1609344"/>
          </a:xfrm>
        </p:spPr>
        <p:txBody>
          <a:bodyPr/>
          <a:lstStyle/>
          <a:p>
            <a:r>
              <a:rPr lang="pt-BR" dirty="0" smtClean="0"/>
              <a:t>Metodologia empírica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b="1" dirty="0" smtClean="0"/>
              <a:t>Base de </a:t>
            </a:r>
            <a:r>
              <a:rPr lang="en-US" sz="2200" b="1" dirty="0" smtClean="0"/>
              <a:t>dados</a:t>
            </a:r>
          </a:p>
          <a:p>
            <a:endParaRPr lang="en-US" sz="2200" b="1" dirty="0" smtClean="0"/>
          </a:p>
          <a:p>
            <a:r>
              <a:rPr lang="en-US" sz="2200" dirty="0" err="1" smtClean="0"/>
              <a:t>Pesquisa</a:t>
            </a:r>
            <a:r>
              <a:rPr lang="en-US" sz="2200" dirty="0" smtClean="0"/>
              <a:t> </a:t>
            </a:r>
            <a:r>
              <a:rPr lang="en-US" sz="2200" dirty="0" err="1" smtClean="0"/>
              <a:t>Nacional</a:t>
            </a:r>
            <a:r>
              <a:rPr lang="en-US" sz="2200" dirty="0" smtClean="0"/>
              <a:t> </a:t>
            </a:r>
            <a:r>
              <a:rPr lang="en-US" sz="2200" dirty="0" err="1" smtClean="0"/>
              <a:t>por</a:t>
            </a:r>
            <a:r>
              <a:rPr lang="en-US" sz="2200" dirty="0" smtClean="0"/>
              <a:t> </a:t>
            </a:r>
            <a:r>
              <a:rPr lang="en-US" sz="2200" dirty="0" err="1" smtClean="0"/>
              <a:t>Amostra</a:t>
            </a:r>
            <a:r>
              <a:rPr lang="en-US" sz="2200" dirty="0" smtClean="0"/>
              <a:t> de </a:t>
            </a:r>
            <a:r>
              <a:rPr lang="en-US" sz="2200" dirty="0" err="1" smtClean="0"/>
              <a:t>Domicílios</a:t>
            </a:r>
            <a:r>
              <a:rPr lang="en-US" sz="2200" dirty="0" smtClean="0"/>
              <a:t> dos </a:t>
            </a:r>
            <a:r>
              <a:rPr lang="en-US" sz="2200" dirty="0" err="1" smtClean="0"/>
              <a:t>anos</a:t>
            </a:r>
            <a:r>
              <a:rPr lang="en-US" sz="2200" dirty="0" smtClean="0"/>
              <a:t> de 2005 e 2015.</a:t>
            </a:r>
          </a:p>
          <a:p>
            <a:r>
              <a:rPr lang="en-US" sz="2200" dirty="0" err="1" smtClean="0"/>
              <a:t>Trabalhadores</a:t>
            </a:r>
            <a:r>
              <a:rPr lang="en-US" sz="2200" dirty="0" smtClean="0"/>
              <a:t> </a:t>
            </a:r>
            <a:r>
              <a:rPr lang="en-US" sz="2200" dirty="0" err="1" smtClean="0"/>
              <a:t>ocupados</a:t>
            </a:r>
            <a:r>
              <a:rPr lang="en-US" sz="2200" dirty="0" smtClean="0"/>
              <a:t> (18 a 55 </a:t>
            </a:r>
            <a:r>
              <a:rPr lang="en-US" sz="2200" dirty="0" err="1" smtClean="0"/>
              <a:t>anos</a:t>
            </a:r>
            <a:r>
              <a:rPr lang="en-US" sz="2200" dirty="0" smtClean="0"/>
              <a:t> de </a:t>
            </a:r>
            <a:r>
              <a:rPr lang="en-US" sz="2200" dirty="0" err="1" smtClean="0"/>
              <a:t>idade</a:t>
            </a:r>
            <a:r>
              <a:rPr lang="en-US" sz="2200" dirty="0" smtClean="0"/>
              <a:t>).</a:t>
            </a:r>
          </a:p>
          <a:p>
            <a:r>
              <a:rPr lang="en-US" sz="2200" dirty="0" err="1" smtClean="0"/>
              <a:t>Variáveis</a:t>
            </a:r>
            <a:r>
              <a:rPr lang="en-US" sz="2200" dirty="0" smtClean="0"/>
              <a:t> </a:t>
            </a:r>
            <a:r>
              <a:rPr lang="en-US" sz="2200" dirty="0" err="1" smtClean="0"/>
              <a:t>utilizadas</a:t>
            </a:r>
            <a:r>
              <a:rPr lang="en-US" sz="2200" dirty="0" smtClean="0"/>
              <a:t>: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Salário</a:t>
            </a:r>
            <a:r>
              <a:rPr lang="en-US" dirty="0" smtClean="0"/>
              <a:t> </a:t>
            </a:r>
            <a:r>
              <a:rPr lang="en-US" dirty="0" err="1" smtClean="0"/>
              <a:t>hora</a:t>
            </a:r>
            <a:r>
              <a:rPr lang="en-US" dirty="0" smtClean="0"/>
              <a:t> do </a:t>
            </a:r>
            <a:r>
              <a:rPr lang="en-US" dirty="0" err="1" smtClean="0"/>
              <a:t>trabalho</a:t>
            </a:r>
            <a:r>
              <a:rPr lang="en-US" dirty="0" smtClean="0"/>
              <a:t> principal</a:t>
            </a:r>
          </a:p>
          <a:p>
            <a:pPr lvl="1"/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individuais</a:t>
            </a:r>
            <a:r>
              <a:rPr lang="en-US" dirty="0" smtClean="0"/>
              <a:t> (X)</a:t>
            </a:r>
          </a:p>
          <a:p>
            <a:pPr lvl="1"/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inserção</a:t>
            </a:r>
            <a:r>
              <a:rPr lang="en-US" dirty="0" smtClean="0"/>
              <a:t> no </a:t>
            </a:r>
            <a:r>
              <a:rPr lang="en-US" dirty="0" err="1" smtClean="0"/>
              <a:t>mercado</a:t>
            </a:r>
            <a:r>
              <a:rPr lang="en-US" dirty="0" smtClean="0"/>
              <a:t> de </a:t>
            </a:r>
            <a:r>
              <a:rPr lang="en-US" dirty="0" err="1" smtClean="0"/>
              <a:t>trabalho</a:t>
            </a:r>
            <a:r>
              <a:rPr lang="en-US" dirty="0" smtClean="0"/>
              <a:t> (S)</a:t>
            </a:r>
          </a:p>
          <a:p>
            <a:pPr lvl="1"/>
            <a:r>
              <a:rPr lang="en-US" dirty="0" err="1" smtClean="0"/>
              <a:t>Interações</a:t>
            </a:r>
            <a:r>
              <a:rPr lang="en-US" dirty="0" smtClean="0"/>
              <a:t>: </a:t>
            </a:r>
            <a:r>
              <a:rPr lang="en-US" dirty="0" err="1" smtClean="0"/>
              <a:t>faixas</a:t>
            </a:r>
            <a:r>
              <a:rPr lang="en-US" dirty="0" smtClean="0"/>
              <a:t> de </a:t>
            </a:r>
            <a:r>
              <a:rPr lang="en-US" dirty="0" err="1" smtClean="0"/>
              <a:t>idade</a:t>
            </a:r>
            <a:r>
              <a:rPr lang="en-US" dirty="0" smtClean="0"/>
              <a:t> e </a:t>
            </a:r>
            <a:r>
              <a:rPr lang="en-US" dirty="0" err="1" smtClean="0"/>
              <a:t>escolaridade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946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 empírica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500" y="1814513"/>
            <a:ext cx="10556748" cy="43576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 </a:t>
            </a:r>
            <a:r>
              <a:rPr lang="en-US" dirty="0" err="1" smtClean="0"/>
              <a:t>seguinte</a:t>
            </a:r>
            <a:r>
              <a:rPr lang="en-US" dirty="0" smtClean="0"/>
              <a:t> </a:t>
            </a:r>
            <a:r>
              <a:rPr lang="en-US" dirty="0" err="1" smtClean="0"/>
              <a:t>equação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estimada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homens</a:t>
            </a:r>
            <a:r>
              <a:rPr lang="en-US" dirty="0" smtClean="0"/>
              <a:t> e </a:t>
            </a:r>
            <a:r>
              <a:rPr lang="en-US" dirty="0" err="1" smtClean="0"/>
              <a:t>mulheres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anos</a:t>
            </a:r>
            <a:r>
              <a:rPr lang="en-US" dirty="0" smtClean="0"/>
              <a:t> de 2005 e 2015. </a:t>
            </a:r>
          </a:p>
          <a:p>
            <a:pPr>
              <a:lnSpc>
                <a:spcPct val="100000"/>
              </a:lnSpc>
            </a:pPr>
            <a:endParaRPr lang="en-US" b="1" dirty="0" smtClean="0"/>
          </a:p>
          <a:p>
            <a:pPr>
              <a:lnSpc>
                <a:spcPct val="100000"/>
              </a:lnSpc>
            </a:pPr>
            <a:endParaRPr lang="en-US" b="1" dirty="0" smtClean="0"/>
          </a:p>
          <a:p>
            <a:pPr>
              <a:lnSpc>
                <a:spcPct val="100000"/>
              </a:lnSpc>
            </a:pPr>
            <a:endParaRPr lang="en-US" b="1" dirty="0" smtClean="0"/>
          </a:p>
          <a:p>
            <a:pPr>
              <a:lnSpc>
                <a:spcPct val="100000"/>
              </a:lnSpc>
            </a:pPr>
            <a:endParaRPr lang="en-US" b="1" dirty="0" smtClean="0"/>
          </a:p>
          <a:p>
            <a:pPr>
              <a:lnSpc>
                <a:spcPct val="100000"/>
              </a:lnSpc>
            </a:pPr>
            <a:r>
              <a:rPr lang="en-US" b="1" dirty="0" smtClean="0"/>
              <a:t>A </a:t>
            </a:r>
            <a:r>
              <a:rPr lang="en-US" b="1" dirty="0" err="1" smtClean="0"/>
              <a:t>partir</a:t>
            </a:r>
            <a:r>
              <a:rPr lang="en-US" b="1" dirty="0" smtClean="0"/>
              <a:t> do </a:t>
            </a:r>
            <a:r>
              <a:rPr lang="en-US" b="1" dirty="0" err="1" smtClean="0"/>
              <a:t>comando</a:t>
            </a:r>
            <a:r>
              <a:rPr lang="en-US" b="1" dirty="0" smtClean="0"/>
              <a:t> </a:t>
            </a:r>
            <a:r>
              <a:rPr lang="en-US" b="1" dirty="0" err="1" smtClean="0"/>
              <a:t>rqdeco</a:t>
            </a:r>
            <a:r>
              <a:rPr lang="en-US" dirty="0" smtClean="0"/>
              <a:t> </a:t>
            </a:r>
            <a:r>
              <a:rPr lang="en-US" dirty="0" smtClean="0"/>
              <a:t>do </a:t>
            </a:r>
            <a:r>
              <a:rPr lang="en-US" dirty="0" err="1" smtClean="0"/>
              <a:t>Stata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computar</a:t>
            </a:r>
            <a:r>
              <a:rPr lang="en-US" dirty="0" smtClean="0"/>
              <a:t> a </a:t>
            </a:r>
            <a:r>
              <a:rPr lang="en-US" dirty="0" err="1" smtClean="0"/>
              <a:t>decomposição</a:t>
            </a:r>
            <a:r>
              <a:rPr lang="en-US" dirty="0" smtClean="0"/>
              <a:t> das </a:t>
            </a:r>
            <a:r>
              <a:rPr lang="en-US" dirty="0" err="1" smtClean="0"/>
              <a:t>diferenças</a:t>
            </a:r>
            <a:r>
              <a:rPr lang="en-US" dirty="0" smtClean="0"/>
              <a:t> entre </a:t>
            </a:r>
            <a:r>
              <a:rPr lang="en-US" dirty="0" err="1" smtClean="0"/>
              <a:t>homens</a:t>
            </a:r>
            <a:r>
              <a:rPr lang="en-US" dirty="0" smtClean="0"/>
              <a:t> e </a:t>
            </a:r>
            <a:r>
              <a:rPr lang="en-US" dirty="0" err="1" smtClean="0"/>
              <a:t>mulheres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regressões</a:t>
            </a:r>
            <a:r>
              <a:rPr lang="en-US" dirty="0" smtClean="0"/>
              <a:t> </a:t>
            </a:r>
            <a:r>
              <a:rPr lang="en-US" dirty="0" err="1" smtClean="0"/>
              <a:t>quantílicas</a:t>
            </a:r>
            <a:r>
              <a:rPr lang="en-US" dirty="0" smtClean="0"/>
              <a:t>.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seja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generalização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decomposição</a:t>
            </a:r>
            <a:r>
              <a:rPr lang="en-US" dirty="0" smtClean="0"/>
              <a:t> Oaxaca/Blinder </a:t>
            </a:r>
            <a:r>
              <a:rPr lang="en-US" dirty="0" err="1" smtClean="0"/>
              <a:t>pois</a:t>
            </a:r>
            <a:r>
              <a:rPr lang="en-US" dirty="0" smtClean="0"/>
              <a:t> </a:t>
            </a:r>
            <a:r>
              <a:rPr lang="en-US" dirty="0" err="1" smtClean="0"/>
              <a:t>decompõe</a:t>
            </a:r>
            <a:r>
              <a:rPr lang="en-US" dirty="0" smtClean="0"/>
              <a:t> as </a:t>
            </a:r>
            <a:r>
              <a:rPr lang="en-US" dirty="0" err="1" smtClean="0"/>
              <a:t>diferenças</a:t>
            </a:r>
            <a:r>
              <a:rPr lang="en-US" dirty="0" smtClean="0"/>
              <a:t> </a:t>
            </a:r>
            <a:r>
              <a:rPr lang="en-US" dirty="0" err="1" smtClean="0"/>
              <a:t>observadas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partes</a:t>
            </a:r>
            <a:r>
              <a:rPr lang="en-US" dirty="0" smtClean="0"/>
              <a:t>: </a:t>
            </a:r>
            <a:r>
              <a:rPr lang="en-US" dirty="0" err="1" smtClean="0"/>
              <a:t>explicada</a:t>
            </a:r>
            <a:r>
              <a:rPr lang="en-US" dirty="0" smtClean="0"/>
              <a:t> </a:t>
            </a:r>
            <a:r>
              <a:rPr lang="en-US" dirty="0" err="1" smtClean="0"/>
              <a:t>pelas</a:t>
            </a:r>
            <a:r>
              <a:rPr lang="en-US" dirty="0" smtClean="0"/>
              <a:t> </a:t>
            </a:r>
            <a:r>
              <a:rPr lang="en-US" dirty="0" err="1" smtClean="0"/>
              <a:t>diferenças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(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 smtClean="0"/>
              <a:t>composição</a:t>
            </a:r>
            <a:r>
              <a:rPr lang="en-US" dirty="0" smtClean="0"/>
              <a:t>) e </a:t>
            </a:r>
            <a:r>
              <a:rPr lang="en-US" dirty="0" err="1" smtClean="0"/>
              <a:t>diferenças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coeficientes</a:t>
            </a:r>
            <a:r>
              <a:rPr lang="en-US" dirty="0" smtClean="0"/>
              <a:t> (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 smtClean="0"/>
              <a:t>estrutura</a:t>
            </a:r>
            <a:r>
              <a:rPr lang="en-US" dirty="0" smtClean="0"/>
              <a:t>).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413000" y="3198813"/>
          <a:ext cx="6150323" cy="601662"/>
        </p:xfrm>
        <a:graphic>
          <a:graphicData uri="http://schemas.openxmlformats.org/presentationml/2006/ole">
            <p:oleObj spid="_x0000_s10242" name="Equação" r:id="rId3" imgW="23367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Resultados</a:t>
            </a:r>
            <a:endParaRPr lang="en-U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0858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lipse 5"/>
          <p:cNvSpPr/>
          <p:nvPr/>
        </p:nvSpPr>
        <p:spPr>
          <a:xfrm>
            <a:off x="842962" y="2800350"/>
            <a:ext cx="1957388" cy="267176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9109714" y="3190797"/>
            <a:ext cx="1160890" cy="218005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1114425" y="1928813"/>
            <a:ext cx="9958388" cy="4514850"/>
          </a:xfrm>
        </p:spPr>
        <p:txBody>
          <a:bodyPr>
            <a:normAutofit/>
          </a:bodyPr>
          <a:lstStyle/>
          <a:p>
            <a:r>
              <a:rPr lang="pt-BR" sz="2400" dirty="0" smtClean="0"/>
              <a:t>Para todos </a:t>
            </a:r>
            <a:r>
              <a:rPr lang="pt-BR" sz="2400" dirty="0" err="1" smtClean="0"/>
              <a:t>percentis</a:t>
            </a:r>
            <a:r>
              <a:rPr lang="pt-BR" sz="2400" dirty="0" smtClean="0"/>
              <a:t>, homens ganham mais do que as mulheres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Para os </a:t>
            </a:r>
            <a:r>
              <a:rPr lang="pt-BR" sz="2400" dirty="0" err="1" smtClean="0"/>
              <a:t>percentis</a:t>
            </a:r>
            <a:r>
              <a:rPr lang="pt-BR" sz="2400" dirty="0" smtClean="0"/>
              <a:t> mais baixos, as diferenças foram reduzidas de 2005 para 2015 e são as maiores.</a:t>
            </a:r>
          </a:p>
          <a:p>
            <a:endParaRPr lang="pt-BR" sz="2400" dirty="0" smtClean="0"/>
          </a:p>
          <a:p>
            <a:r>
              <a:rPr lang="pt-BR" sz="2400" dirty="0" smtClean="0"/>
              <a:t>No </a:t>
            </a:r>
            <a:r>
              <a:rPr lang="pt-BR" sz="2400" dirty="0" smtClean="0"/>
              <a:t>extremo superior, as diferenças também eram maiores em 2005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Diferenças explicadas pelo efeito estrutura e não composição.</a:t>
            </a:r>
            <a:endParaRPr lang="pt-B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20" y="85713"/>
            <a:ext cx="9829800" cy="654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- indústria 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742950" y="1892808"/>
            <a:ext cx="10385298" cy="40507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 smtClean="0"/>
              <a:t>Homens</a:t>
            </a:r>
            <a:r>
              <a:rPr lang="en-US" sz="2400" dirty="0" smtClean="0"/>
              <a:t> </a:t>
            </a:r>
            <a:r>
              <a:rPr lang="en-US" sz="2400" dirty="0" err="1" smtClean="0"/>
              <a:t>ganham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mulheres</a:t>
            </a:r>
            <a:r>
              <a:rPr lang="en-US" sz="2400" dirty="0" smtClean="0"/>
              <a:t>, </a:t>
            </a:r>
            <a:r>
              <a:rPr lang="en-US" sz="2400" dirty="0" err="1" smtClean="0"/>
              <a:t>mas</a:t>
            </a:r>
            <a:r>
              <a:rPr lang="en-US" sz="2400" dirty="0" smtClean="0"/>
              <a:t>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maiores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percentis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baixos</a:t>
            </a:r>
            <a:r>
              <a:rPr lang="en-US" sz="24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De 2005 </a:t>
            </a:r>
            <a:r>
              <a:rPr lang="en-US" sz="2400" dirty="0" err="1" smtClean="0"/>
              <a:t>para</a:t>
            </a:r>
            <a:r>
              <a:rPr lang="en-US" sz="2400" dirty="0" smtClean="0"/>
              <a:t> 2015,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percentis</a:t>
            </a:r>
            <a:r>
              <a:rPr lang="en-US" sz="2400" dirty="0" smtClean="0"/>
              <a:t> </a:t>
            </a:r>
            <a:r>
              <a:rPr lang="en-US" sz="2400" dirty="0" err="1" smtClean="0"/>
              <a:t>extremos</a:t>
            </a:r>
            <a:r>
              <a:rPr lang="en-US" sz="2400" dirty="0" smtClean="0"/>
              <a:t> </a:t>
            </a:r>
            <a:r>
              <a:rPr lang="en-US" sz="2400" dirty="0" err="1" smtClean="0"/>
              <a:t>diminuiram</a:t>
            </a:r>
            <a:r>
              <a:rPr lang="en-US" sz="24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percentis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altos, a </a:t>
            </a:r>
            <a:r>
              <a:rPr lang="en-US" sz="2400" dirty="0" err="1" smtClean="0"/>
              <a:t>diferença</a:t>
            </a:r>
            <a:r>
              <a:rPr lang="en-US" sz="2400" dirty="0" smtClean="0"/>
              <a:t> é </a:t>
            </a:r>
            <a:r>
              <a:rPr lang="en-US" sz="2400" dirty="0" err="1" smtClean="0"/>
              <a:t>menor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2015.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Grande parte das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é </a:t>
            </a:r>
            <a:r>
              <a:rPr lang="en-US" sz="2400" dirty="0" err="1" smtClean="0"/>
              <a:t>explicada</a:t>
            </a:r>
            <a:r>
              <a:rPr lang="en-US" sz="2400" dirty="0" smtClean="0"/>
              <a:t> </a:t>
            </a:r>
            <a:r>
              <a:rPr lang="en-US" sz="2400" dirty="0" err="1" smtClean="0"/>
              <a:t>pelo</a:t>
            </a:r>
            <a:r>
              <a:rPr lang="en-US" sz="2400" dirty="0" smtClean="0"/>
              <a:t> </a:t>
            </a:r>
            <a:r>
              <a:rPr lang="en-US" sz="2400" dirty="0" err="1" smtClean="0"/>
              <a:t>efeito</a:t>
            </a:r>
            <a:r>
              <a:rPr lang="en-US" sz="2400" dirty="0" smtClean="0"/>
              <a:t> </a:t>
            </a:r>
            <a:r>
              <a:rPr lang="en-US" sz="2400" dirty="0" err="1" smtClean="0"/>
              <a:t>estrutura</a:t>
            </a:r>
            <a:r>
              <a:rPr lang="en-US" sz="24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err="1" smtClean="0"/>
              <a:t>Efeito</a:t>
            </a:r>
            <a:r>
              <a:rPr lang="en-US" sz="2400" dirty="0" smtClean="0"/>
              <a:t> </a:t>
            </a:r>
            <a:r>
              <a:rPr lang="en-US" sz="2400" dirty="0" err="1" smtClean="0"/>
              <a:t>composição</a:t>
            </a:r>
            <a:r>
              <a:rPr lang="en-US" sz="2400" dirty="0" smtClean="0"/>
              <a:t> </a:t>
            </a:r>
            <a:r>
              <a:rPr lang="en-US" sz="2400" dirty="0" err="1" smtClean="0"/>
              <a:t>passa</a:t>
            </a:r>
            <a:r>
              <a:rPr lang="en-US" sz="2400" dirty="0" smtClean="0"/>
              <a:t> a </a:t>
            </a:r>
            <a:r>
              <a:rPr lang="en-US" sz="2400" dirty="0" err="1" smtClean="0"/>
              <a:t>explicar</a:t>
            </a:r>
            <a:r>
              <a:rPr lang="en-US" sz="2400" dirty="0" smtClean="0"/>
              <a:t> um </a:t>
            </a:r>
            <a:r>
              <a:rPr lang="en-US" sz="2400" dirty="0" err="1" smtClean="0"/>
              <a:t>pouco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percentis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altos.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Estrutura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apresentação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7" y="2121407"/>
            <a:ext cx="10517315" cy="3922205"/>
          </a:xfrm>
        </p:spPr>
        <p:txBody>
          <a:bodyPr>
            <a:noAutofit/>
          </a:bodyPr>
          <a:lstStyle/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Justificativa</a:t>
            </a:r>
            <a:r>
              <a:rPr lang="en-US" sz="2400" dirty="0" smtClean="0"/>
              <a:t> e </a:t>
            </a:r>
            <a:r>
              <a:rPr lang="en-US" sz="2400" dirty="0" err="1" smtClean="0"/>
              <a:t>revisão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literatura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Objetivos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Metodologia</a:t>
            </a:r>
            <a:r>
              <a:rPr lang="en-US" sz="2400" dirty="0" smtClean="0"/>
              <a:t> </a:t>
            </a:r>
            <a:r>
              <a:rPr lang="en-US" sz="2400" dirty="0" err="1" smtClean="0"/>
              <a:t>empírica</a:t>
            </a:r>
            <a:endParaRPr lang="en-US" sz="2400" dirty="0" smtClean="0"/>
          </a:p>
          <a:p>
            <a:pPr algn="just"/>
            <a:r>
              <a:rPr lang="en-US" sz="2400" dirty="0" smtClean="0"/>
              <a:t>Base de dados</a:t>
            </a:r>
          </a:p>
          <a:p>
            <a:pPr algn="just"/>
            <a:r>
              <a:rPr lang="en-US" sz="2400" dirty="0" err="1" smtClean="0"/>
              <a:t>Resultados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Considerações</a:t>
            </a:r>
            <a:r>
              <a:rPr lang="en-US" sz="2400" dirty="0" smtClean="0"/>
              <a:t> </a:t>
            </a:r>
            <a:r>
              <a:rPr lang="en-US" sz="2400" dirty="0" err="1" smtClean="0"/>
              <a:t>finais</a:t>
            </a:r>
            <a:r>
              <a:rPr lang="en-US" sz="2400" dirty="0" smtClean="0"/>
              <a:t> e </a:t>
            </a:r>
            <a:r>
              <a:rPr lang="en-US" sz="2400" dirty="0" err="1" smtClean="0"/>
              <a:t>extensões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1938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400" y="114277"/>
            <a:ext cx="9358313" cy="668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– Administração Pública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Homens</a:t>
            </a:r>
            <a:r>
              <a:rPr lang="en-US" dirty="0" smtClean="0"/>
              <a:t> </a:t>
            </a:r>
            <a:r>
              <a:rPr lang="en-US" dirty="0" err="1" smtClean="0"/>
              <a:t>ganham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mulheres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as </a:t>
            </a:r>
            <a:r>
              <a:rPr lang="en-US" dirty="0" err="1" smtClean="0"/>
              <a:t>diferenças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menores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indústria</a:t>
            </a:r>
            <a:r>
              <a:rPr lang="en-US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Destaca</a:t>
            </a:r>
            <a:r>
              <a:rPr lang="en-US" dirty="0" smtClean="0"/>
              <a:t>-se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percentis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baixos</a:t>
            </a:r>
            <a:r>
              <a:rPr lang="en-US" dirty="0" smtClean="0"/>
              <a:t>, as </a:t>
            </a:r>
            <a:r>
              <a:rPr lang="en-US" dirty="0" err="1" smtClean="0"/>
              <a:t>diferenças</a:t>
            </a:r>
            <a:r>
              <a:rPr lang="en-US" dirty="0" smtClean="0"/>
              <a:t> </a:t>
            </a:r>
            <a:r>
              <a:rPr lang="en-US" dirty="0" err="1" smtClean="0"/>
              <a:t>eram</a:t>
            </a:r>
            <a:r>
              <a:rPr lang="en-US" dirty="0" smtClean="0"/>
              <a:t> </a:t>
            </a:r>
            <a:r>
              <a:rPr lang="en-US" dirty="0" err="1" smtClean="0"/>
              <a:t>bem</a:t>
            </a:r>
            <a:r>
              <a:rPr lang="en-US" dirty="0" smtClean="0"/>
              <a:t> </a:t>
            </a:r>
            <a:r>
              <a:rPr lang="en-US" dirty="0" err="1" smtClean="0"/>
              <a:t>pequenas</a:t>
            </a:r>
            <a:r>
              <a:rPr lang="en-US" dirty="0" smtClean="0"/>
              <a:t> e </a:t>
            </a:r>
            <a:r>
              <a:rPr lang="en-US" dirty="0" err="1" smtClean="0"/>
              <a:t>em</a:t>
            </a:r>
            <a:r>
              <a:rPr lang="en-US" dirty="0" smtClean="0"/>
              <a:t> 2005 </a:t>
            </a:r>
            <a:r>
              <a:rPr lang="en-US" dirty="0" err="1" smtClean="0"/>
              <a:t>houve</a:t>
            </a:r>
            <a:r>
              <a:rPr lang="en-US" dirty="0" smtClean="0"/>
              <a:t> um </a:t>
            </a:r>
            <a:r>
              <a:rPr lang="en-US" dirty="0" err="1" smtClean="0"/>
              <a:t>diferencial</a:t>
            </a:r>
            <a:r>
              <a:rPr lang="en-US" dirty="0" smtClean="0"/>
              <a:t> a favor da</a:t>
            </a:r>
            <a:r>
              <a:rPr lang="en-US" dirty="0" smtClean="0"/>
              <a:t>s </a:t>
            </a:r>
            <a:r>
              <a:rPr lang="en-US" dirty="0" err="1" smtClean="0"/>
              <a:t>mulheres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De 2005 </a:t>
            </a:r>
            <a:r>
              <a:rPr lang="en-US" dirty="0" err="1" smtClean="0"/>
              <a:t>para</a:t>
            </a:r>
            <a:r>
              <a:rPr lang="en-US" dirty="0" smtClean="0"/>
              <a:t> 2015, as </a:t>
            </a:r>
            <a:r>
              <a:rPr lang="en-US" dirty="0" err="1" smtClean="0"/>
              <a:t>diferenças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percentis</a:t>
            </a:r>
            <a:r>
              <a:rPr lang="en-US" dirty="0" smtClean="0"/>
              <a:t> </a:t>
            </a:r>
            <a:r>
              <a:rPr lang="en-US" dirty="0" err="1" smtClean="0"/>
              <a:t>aumentaram</a:t>
            </a:r>
            <a:r>
              <a:rPr lang="en-US" dirty="0" smtClean="0"/>
              <a:t>, com </a:t>
            </a:r>
            <a:r>
              <a:rPr lang="en-US" dirty="0" err="1" smtClean="0"/>
              <a:t>exceção</a:t>
            </a:r>
            <a:r>
              <a:rPr lang="en-US" dirty="0" smtClean="0"/>
              <a:t> dos </a:t>
            </a:r>
            <a:r>
              <a:rPr lang="en-US" dirty="0" err="1" smtClean="0"/>
              <a:t>percentis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altos.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Grande parte das </a:t>
            </a:r>
            <a:r>
              <a:rPr lang="en-US" dirty="0" err="1" smtClean="0"/>
              <a:t>diferenças</a:t>
            </a:r>
            <a:r>
              <a:rPr lang="en-US" dirty="0" smtClean="0"/>
              <a:t> é </a:t>
            </a:r>
            <a:r>
              <a:rPr lang="en-US" dirty="0" err="1" smtClean="0"/>
              <a:t>explicada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 smtClean="0"/>
              <a:t>estrutura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 smtClean="0"/>
              <a:t>composição</a:t>
            </a:r>
            <a:r>
              <a:rPr lang="en-US" dirty="0" smtClean="0"/>
              <a:t> </a:t>
            </a:r>
            <a:r>
              <a:rPr lang="en-US" dirty="0" err="1" smtClean="0"/>
              <a:t>passa</a:t>
            </a:r>
            <a:r>
              <a:rPr lang="en-US" dirty="0" smtClean="0"/>
              <a:t> a </a:t>
            </a:r>
            <a:r>
              <a:rPr lang="en-US" dirty="0" err="1" smtClean="0"/>
              <a:t>explicar</a:t>
            </a:r>
            <a:r>
              <a:rPr lang="en-US" dirty="0" smtClean="0"/>
              <a:t> um </a:t>
            </a:r>
            <a:r>
              <a:rPr lang="en-US" dirty="0" err="1" smtClean="0"/>
              <a:t>pouco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as </a:t>
            </a:r>
            <a:r>
              <a:rPr lang="en-US" dirty="0" err="1" smtClean="0"/>
              <a:t>diferenças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percentis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altos.</a:t>
            </a: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4" y="46491"/>
            <a:ext cx="9472612" cy="676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– Comércio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3653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Para </a:t>
            </a:r>
            <a:r>
              <a:rPr lang="en-US" sz="2400" dirty="0" err="1" smtClean="0"/>
              <a:t>os</a:t>
            </a:r>
            <a:r>
              <a:rPr lang="en-US" sz="2400" dirty="0" smtClean="0"/>
              <a:t> </a:t>
            </a:r>
            <a:r>
              <a:rPr lang="en-US" sz="2400" dirty="0" err="1" smtClean="0"/>
              <a:t>percentis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baixos</a:t>
            </a:r>
            <a:r>
              <a:rPr lang="en-US" sz="2400" dirty="0" smtClean="0"/>
              <a:t> e </a:t>
            </a:r>
            <a:r>
              <a:rPr lang="en-US" sz="2400" dirty="0" err="1" smtClean="0"/>
              <a:t>mais</a:t>
            </a:r>
            <a:r>
              <a:rPr lang="en-US" sz="2400" dirty="0" smtClean="0"/>
              <a:t> altos,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maiores</a:t>
            </a:r>
            <a:r>
              <a:rPr lang="en-US" sz="2400" dirty="0" smtClean="0"/>
              <a:t> entre </a:t>
            </a:r>
            <a:r>
              <a:rPr lang="en-US" sz="2400" dirty="0" err="1" smtClean="0"/>
              <a:t>homens</a:t>
            </a:r>
            <a:r>
              <a:rPr lang="en-US" sz="2400" dirty="0" smtClean="0"/>
              <a:t> e </a:t>
            </a:r>
            <a:r>
              <a:rPr lang="en-US" sz="2400" dirty="0" err="1" smtClean="0"/>
              <a:t>mulheres</a:t>
            </a:r>
            <a:r>
              <a:rPr lang="en-US" sz="24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De 2005 </a:t>
            </a:r>
            <a:r>
              <a:rPr lang="en-US" sz="2400" dirty="0" err="1" smtClean="0"/>
              <a:t>para</a:t>
            </a:r>
            <a:r>
              <a:rPr lang="en-US" sz="2400" dirty="0" smtClean="0"/>
              <a:t> 2015,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percentis</a:t>
            </a:r>
            <a:r>
              <a:rPr lang="en-US" sz="2400" dirty="0" smtClean="0"/>
              <a:t> </a:t>
            </a:r>
            <a:r>
              <a:rPr lang="en-US" sz="2400" dirty="0" err="1" smtClean="0"/>
              <a:t>aumentaram</a:t>
            </a:r>
            <a:r>
              <a:rPr lang="en-US" sz="2400" dirty="0" smtClean="0"/>
              <a:t>, </a:t>
            </a:r>
            <a:r>
              <a:rPr lang="en-US" sz="2400" dirty="0" err="1" smtClean="0"/>
              <a:t>sobretudo</a:t>
            </a:r>
            <a:r>
              <a:rPr lang="en-US" sz="2400" dirty="0" smtClean="0"/>
              <a:t> a </a:t>
            </a:r>
            <a:r>
              <a:rPr lang="en-US" sz="2400" dirty="0" err="1" smtClean="0"/>
              <a:t>partir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mediana</a:t>
            </a:r>
            <a:r>
              <a:rPr lang="en-US" sz="24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Grande parte das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é </a:t>
            </a:r>
            <a:r>
              <a:rPr lang="en-US" sz="2400" dirty="0" err="1" smtClean="0"/>
              <a:t>explicada</a:t>
            </a:r>
            <a:r>
              <a:rPr lang="en-US" sz="2400" dirty="0" smtClean="0"/>
              <a:t> </a:t>
            </a:r>
            <a:r>
              <a:rPr lang="en-US" sz="2400" dirty="0" err="1" smtClean="0"/>
              <a:t>pelo</a:t>
            </a:r>
            <a:r>
              <a:rPr lang="en-US" sz="2400" dirty="0" smtClean="0"/>
              <a:t> </a:t>
            </a:r>
            <a:r>
              <a:rPr lang="en-US" sz="2400" dirty="0" err="1" smtClean="0"/>
              <a:t>efeito</a:t>
            </a:r>
            <a:r>
              <a:rPr lang="en-US" sz="2400" dirty="0" smtClean="0"/>
              <a:t> </a:t>
            </a:r>
            <a:r>
              <a:rPr lang="en-US" sz="2400" dirty="0" err="1" smtClean="0"/>
              <a:t>estrutura</a:t>
            </a:r>
            <a:r>
              <a:rPr lang="en-US" sz="24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err="1" smtClean="0"/>
              <a:t>Efeito</a:t>
            </a:r>
            <a:r>
              <a:rPr lang="en-US" sz="2400" dirty="0" smtClean="0"/>
              <a:t> </a:t>
            </a:r>
            <a:r>
              <a:rPr lang="en-US" sz="2400" dirty="0" err="1" smtClean="0"/>
              <a:t>composição</a:t>
            </a:r>
            <a:r>
              <a:rPr lang="en-US" sz="2400" dirty="0" smtClean="0"/>
              <a:t> </a:t>
            </a:r>
            <a:r>
              <a:rPr lang="en-US" sz="2400" dirty="0" err="1" smtClean="0"/>
              <a:t>passa</a:t>
            </a:r>
            <a:r>
              <a:rPr lang="en-US" sz="2400" dirty="0" smtClean="0"/>
              <a:t> a </a:t>
            </a:r>
            <a:r>
              <a:rPr lang="en-US" sz="2400" dirty="0" err="1" smtClean="0"/>
              <a:t>explicar</a:t>
            </a:r>
            <a:r>
              <a:rPr lang="en-US" sz="2400" dirty="0" smtClean="0"/>
              <a:t> um </a:t>
            </a:r>
            <a:r>
              <a:rPr lang="en-US" sz="2400" dirty="0" err="1" smtClean="0"/>
              <a:t>pouco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percentis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 altos.</a:t>
            </a:r>
          </a:p>
          <a:p>
            <a:pPr>
              <a:lnSpc>
                <a:spcPct val="120000"/>
              </a:lnSpc>
            </a:pPr>
            <a:r>
              <a:rPr lang="en-US" sz="2400" dirty="0" err="1" smtClean="0"/>
              <a:t>Neste</a:t>
            </a:r>
            <a:r>
              <a:rPr lang="en-US" sz="2400" dirty="0" smtClean="0"/>
              <a:t> </a:t>
            </a:r>
            <a:r>
              <a:rPr lang="en-US" sz="2400" dirty="0" err="1" smtClean="0"/>
              <a:t>setor</a:t>
            </a:r>
            <a:r>
              <a:rPr lang="en-US" sz="2400" dirty="0" smtClean="0"/>
              <a:t>, o </a:t>
            </a:r>
            <a:r>
              <a:rPr lang="en-US" sz="2400" dirty="0" err="1" smtClean="0"/>
              <a:t>teto</a:t>
            </a:r>
            <a:r>
              <a:rPr lang="en-US" sz="2400" dirty="0" smtClean="0"/>
              <a:t> de </a:t>
            </a:r>
            <a:r>
              <a:rPr lang="en-US" sz="2400" dirty="0" err="1" smtClean="0"/>
              <a:t>vidro</a:t>
            </a:r>
            <a:r>
              <a:rPr lang="en-US" sz="2400" dirty="0" smtClean="0"/>
              <a:t> </a:t>
            </a:r>
            <a:r>
              <a:rPr lang="en-US" sz="2400" dirty="0" err="1" smtClean="0"/>
              <a:t>parece</a:t>
            </a:r>
            <a:r>
              <a:rPr lang="en-US" sz="2400" dirty="0" smtClean="0"/>
              <a:t> </a:t>
            </a:r>
            <a:r>
              <a:rPr lang="en-US" sz="2400" dirty="0" err="1" smtClean="0"/>
              <a:t>existir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8738" y="357189"/>
            <a:ext cx="9064623" cy="647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– Educação, Saúde, Serviços Sociais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As diferenças entre homens e mulheres são bem acentuadas (quase igual das diferenças na indústria), sobretudo nos </a:t>
            </a:r>
            <a:r>
              <a:rPr lang="pt-BR" sz="2400" dirty="0" err="1" smtClean="0"/>
              <a:t>percentis</a:t>
            </a:r>
            <a:r>
              <a:rPr lang="pt-BR" sz="2400" dirty="0" smtClean="0"/>
              <a:t> mais elevados.</a:t>
            </a:r>
          </a:p>
          <a:p>
            <a:r>
              <a:rPr lang="pt-BR" sz="2400" dirty="0" smtClean="0"/>
              <a:t>As diferenças nos </a:t>
            </a:r>
            <a:r>
              <a:rPr lang="pt-BR" sz="2400" dirty="0" err="1" smtClean="0"/>
              <a:t>percentis</a:t>
            </a:r>
            <a:r>
              <a:rPr lang="pt-BR" sz="2400" dirty="0" smtClean="0"/>
              <a:t> mais elevados foram reduzidas de 2005 para 2015.</a:t>
            </a:r>
          </a:p>
          <a:p>
            <a:r>
              <a:rPr lang="pt-BR" sz="2400" dirty="0" smtClean="0"/>
              <a:t>O efeito composição é pequeno, explicando apenas uma pequena parte das diferenças nos </a:t>
            </a:r>
            <a:r>
              <a:rPr lang="pt-BR" sz="2400" dirty="0" err="1" smtClean="0"/>
              <a:t>percentis</a:t>
            </a:r>
            <a:r>
              <a:rPr lang="pt-BR" sz="2400" dirty="0" smtClean="0"/>
              <a:t> mais altos.</a:t>
            </a:r>
          </a:p>
          <a:p>
            <a:r>
              <a:rPr lang="pt-BR" sz="2400" dirty="0" smtClean="0"/>
              <a:t>O efeito estrutura domina.</a:t>
            </a:r>
          </a:p>
          <a:p>
            <a:r>
              <a:rPr lang="pt-BR" sz="2400" dirty="0" smtClean="0"/>
              <a:t>Indicativos de existência do teto de vidro.</a:t>
            </a:r>
            <a:endParaRPr lang="pt-BR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538" y="185301"/>
            <a:ext cx="8815387" cy="629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7" y="0"/>
            <a:ext cx="9043988" cy="645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" y="285750"/>
            <a:ext cx="4800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7050" y="257175"/>
            <a:ext cx="4800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06737" y="3429000"/>
            <a:ext cx="4800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– Grupos ocupacionais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Para dirigentes, homens ganham mais que mulheres. Há indicativos de teto de vidro, mas que foi reduzido no ano de 2015. O efeito composição explica um pouco mais as diferenças nos extremos superiores.</a:t>
            </a:r>
          </a:p>
          <a:p>
            <a:r>
              <a:rPr lang="pt-BR" sz="2400" dirty="0" smtClean="0"/>
              <a:t>O mesmo comportamento é observado para profissionais de serviços técnicos e para profissionais de Ciências/Artes.</a:t>
            </a:r>
          </a:p>
          <a:p>
            <a:r>
              <a:rPr lang="pt-BR" sz="2400" dirty="0" smtClean="0"/>
              <a:t>O efeito estrutura sempre é mais forte.</a:t>
            </a:r>
          </a:p>
          <a:p>
            <a:r>
              <a:rPr lang="pt-BR" sz="2400" dirty="0" smtClean="0"/>
              <a:t>Para os profissionais de Ciências/Artes, o efeito composição explica um pouco mais da diferenças salarial nos </a:t>
            </a:r>
            <a:r>
              <a:rPr lang="pt-BR" sz="2400" dirty="0" err="1" smtClean="0"/>
              <a:t>percentis</a:t>
            </a:r>
            <a:r>
              <a:rPr lang="pt-BR" sz="2400" dirty="0" smtClean="0"/>
              <a:t> mais altos.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Justificativa</a:t>
            </a:r>
            <a:endParaRPr lang="en-U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8611"/>
            <a:ext cx="5680076" cy="4057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0222" y="1557338"/>
            <a:ext cx="626078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6" y="371022"/>
            <a:ext cx="5621337" cy="401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4250" y="1114426"/>
            <a:ext cx="5662930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– Posição na ocupação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Para os trabalhadores domésticos, as diferenças entre homens e mulheres concentram-se nos </a:t>
            </a:r>
            <a:r>
              <a:rPr lang="pt-BR" sz="2400" dirty="0" err="1" smtClean="0"/>
              <a:t>percentis</a:t>
            </a:r>
            <a:r>
              <a:rPr lang="pt-BR" sz="2400" dirty="0" smtClean="0"/>
              <a:t> mais baixos. De 2005 para 2015, estas diferenças diminuíram.</a:t>
            </a:r>
          </a:p>
          <a:p>
            <a:r>
              <a:rPr lang="pt-BR" sz="2400" dirty="0" smtClean="0"/>
              <a:t>No caso dos trabalhadores por conta própria, as diferenças são maiores para os </a:t>
            </a:r>
            <a:r>
              <a:rPr lang="pt-BR" sz="2400" dirty="0" err="1" smtClean="0"/>
              <a:t>percentis</a:t>
            </a:r>
            <a:r>
              <a:rPr lang="pt-BR" sz="2400" dirty="0" smtClean="0"/>
              <a:t> mais baixos. De 2005 para 2015, as diferenças aumentaram.</a:t>
            </a:r>
          </a:p>
          <a:p>
            <a:r>
              <a:rPr lang="pt-BR" sz="2400" dirty="0" smtClean="0"/>
              <a:t>Para empregados com carteira e funcionários públicos, as diferenças foram reduzidas de 2005 para 2015, entre homens e mulheres. Para os funcionários públicos, há indícios de existência de teto de vidro.</a:t>
            </a:r>
            <a:endParaRPr lang="pt-BR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Considerações</a:t>
            </a:r>
            <a:r>
              <a:rPr lang="en-US" dirty="0" smtClean="0"/>
              <a:t> </a:t>
            </a:r>
            <a:r>
              <a:rPr lang="en-US" dirty="0" err="1" smtClean="0"/>
              <a:t>finais</a:t>
            </a:r>
            <a:r>
              <a:rPr lang="en-US" dirty="0" smtClean="0"/>
              <a:t> e </a:t>
            </a:r>
            <a:r>
              <a:rPr lang="en-US" dirty="0" err="1" smtClean="0"/>
              <a:t>extensões</a:t>
            </a:r>
            <a:endParaRPr lang="en-U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Considerações</a:t>
            </a:r>
            <a:r>
              <a:rPr lang="en-US" dirty="0" smtClean="0"/>
              <a:t> </a:t>
            </a:r>
            <a:r>
              <a:rPr lang="en-US" dirty="0" err="1" smtClean="0"/>
              <a:t>finais</a:t>
            </a:r>
            <a:r>
              <a:rPr lang="en-US" dirty="0" smtClean="0"/>
              <a:t> e </a:t>
            </a:r>
            <a:r>
              <a:rPr lang="en-US" dirty="0" err="1" smtClean="0"/>
              <a:t>extensões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63" y="1843088"/>
            <a:ext cx="10628185" cy="450056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</a:pPr>
            <a:r>
              <a:rPr lang="en-US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 err="1" smtClean="0"/>
              <a:t>análise</a:t>
            </a:r>
            <a:r>
              <a:rPr lang="en-US" sz="2400" dirty="0" smtClean="0"/>
              <a:t> das </a:t>
            </a:r>
            <a:r>
              <a:rPr lang="en-US" sz="2400" dirty="0" err="1" smtClean="0"/>
              <a:t>distribuições</a:t>
            </a:r>
            <a:r>
              <a:rPr lang="en-US" sz="2400" dirty="0" smtClean="0"/>
              <a:t> e dos </a:t>
            </a:r>
            <a:r>
              <a:rPr lang="en-US" sz="2400" dirty="0" err="1" smtClean="0"/>
              <a:t>efeitos</a:t>
            </a:r>
            <a:r>
              <a:rPr lang="en-US" sz="2400" dirty="0" smtClean="0"/>
              <a:t> </a:t>
            </a:r>
            <a:r>
              <a:rPr lang="en-US" sz="2400" dirty="0" err="1" smtClean="0"/>
              <a:t>composição</a:t>
            </a:r>
            <a:r>
              <a:rPr lang="en-US" sz="2400" dirty="0" smtClean="0"/>
              <a:t>/</a:t>
            </a:r>
            <a:r>
              <a:rPr lang="en-US" sz="2400" dirty="0" err="1" smtClean="0"/>
              <a:t>estrutura</a:t>
            </a:r>
            <a:r>
              <a:rPr lang="en-US" sz="2400" dirty="0" smtClean="0"/>
              <a:t> dos </a:t>
            </a:r>
            <a:r>
              <a:rPr lang="en-US" sz="2400" dirty="0" err="1" smtClean="0"/>
              <a:t>salários</a:t>
            </a:r>
            <a:r>
              <a:rPr lang="en-US" sz="2400" dirty="0" smtClean="0"/>
              <a:t> de </a:t>
            </a:r>
            <a:r>
              <a:rPr lang="en-US" sz="2400" dirty="0" err="1" smtClean="0"/>
              <a:t>homens</a:t>
            </a:r>
            <a:r>
              <a:rPr lang="en-US" sz="2400" dirty="0" smtClean="0"/>
              <a:t> e </a:t>
            </a:r>
            <a:r>
              <a:rPr lang="en-US" sz="2400" dirty="0" err="1" smtClean="0"/>
              <a:t>mulheres</a:t>
            </a:r>
            <a:r>
              <a:rPr lang="en-US" sz="2400" dirty="0" smtClean="0"/>
              <a:t> </a:t>
            </a:r>
            <a:r>
              <a:rPr lang="en-US" sz="2400" dirty="0" err="1" smtClean="0"/>
              <a:t>mostrou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:</a:t>
            </a:r>
          </a:p>
          <a:p>
            <a:pPr marL="514350" indent="-514350" algn="just">
              <a:lnSpc>
                <a:spcPct val="120000"/>
              </a:lnSpc>
              <a:buAutoNum type="arabicParenR"/>
            </a:pPr>
            <a:r>
              <a:rPr lang="en-US" sz="2400" dirty="0" smtClean="0"/>
              <a:t>Parte do </a:t>
            </a:r>
            <a:r>
              <a:rPr lang="en-US" sz="2400" dirty="0" err="1" smtClean="0"/>
              <a:t>diferencial</a:t>
            </a:r>
            <a:r>
              <a:rPr lang="en-US" sz="2400" dirty="0" smtClean="0"/>
              <a:t> de </a:t>
            </a:r>
            <a:r>
              <a:rPr lang="en-US" sz="2400" dirty="0" err="1" smtClean="0"/>
              <a:t>rendimento</a:t>
            </a:r>
            <a:r>
              <a:rPr lang="en-US" sz="2400" dirty="0" smtClean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 é </a:t>
            </a:r>
            <a:r>
              <a:rPr lang="en-US" sz="2400" dirty="0" err="1" smtClean="0"/>
              <a:t>explicado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diferença</a:t>
            </a:r>
            <a:r>
              <a:rPr lang="en-US" sz="2400" dirty="0" err="1" smtClean="0"/>
              <a:t>s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termos</a:t>
            </a:r>
            <a:r>
              <a:rPr lang="en-US" sz="2400" dirty="0" smtClean="0"/>
              <a:t> de </a:t>
            </a:r>
            <a:r>
              <a:rPr lang="en-US" sz="2400" dirty="0" err="1" smtClean="0"/>
              <a:t>características</a:t>
            </a:r>
            <a:r>
              <a:rPr lang="en-US" sz="2400" dirty="0" smtClean="0"/>
              <a:t> </a:t>
            </a:r>
            <a:r>
              <a:rPr lang="en-US" sz="2400" dirty="0" err="1" smtClean="0"/>
              <a:t>produtivas</a:t>
            </a:r>
            <a:r>
              <a:rPr lang="en-US" sz="2400" dirty="0" smtClean="0"/>
              <a:t>.</a:t>
            </a:r>
          </a:p>
          <a:p>
            <a:pPr marL="514350" indent="-514350" algn="just">
              <a:lnSpc>
                <a:spcPct val="120000"/>
              </a:lnSpc>
              <a:buAutoNum type="arabicParenR"/>
            </a:pPr>
            <a:r>
              <a:rPr lang="en-US" sz="2400" dirty="0" err="1" smtClean="0"/>
              <a:t>Há</a:t>
            </a:r>
            <a:r>
              <a:rPr lang="en-US" sz="2400" dirty="0" smtClean="0"/>
              <a:t> </a:t>
            </a:r>
            <a:r>
              <a:rPr lang="en-US" sz="2400" dirty="0" err="1" smtClean="0"/>
              <a:t>indicativos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salariais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longo</a:t>
            </a:r>
            <a:r>
              <a:rPr lang="en-US" sz="2400" dirty="0" smtClean="0"/>
              <a:t> das </a:t>
            </a:r>
            <a:r>
              <a:rPr lang="en-US" sz="2400" dirty="0" err="1" smtClean="0"/>
              <a:t>distribuições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heterogêneas</a:t>
            </a:r>
            <a:r>
              <a:rPr lang="en-US" sz="2400" dirty="0" smtClean="0"/>
              <a:t> entre </a:t>
            </a:r>
            <a:r>
              <a:rPr lang="en-US" sz="2400" dirty="0" err="1" smtClean="0"/>
              <a:t>setores</a:t>
            </a:r>
            <a:r>
              <a:rPr lang="en-US" sz="2400" dirty="0" smtClean="0"/>
              <a:t>, </a:t>
            </a:r>
            <a:r>
              <a:rPr lang="en-US" sz="2400" dirty="0" err="1" smtClean="0"/>
              <a:t>grupos</a:t>
            </a:r>
            <a:r>
              <a:rPr lang="en-US" sz="2400" dirty="0" smtClean="0"/>
              <a:t> </a:t>
            </a:r>
            <a:r>
              <a:rPr lang="en-US" sz="2400" dirty="0" err="1" smtClean="0"/>
              <a:t>ocupacionais</a:t>
            </a:r>
            <a:r>
              <a:rPr lang="en-US" sz="2400" dirty="0" smtClean="0"/>
              <a:t> e </a:t>
            </a:r>
            <a:r>
              <a:rPr lang="en-US" sz="2400" dirty="0" err="1" smtClean="0"/>
              <a:t>posição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ocupação</a:t>
            </a:r>
            <a:r>
              <a:rPr lang="en-US" sz="2400" dirty="0" smtClean="0"/>
              <a:t>.</a:t>
            </a:r>
          </a:p>
          <a:p>
            <a:pPr marL="514350" indent="-514350" algn="just">
              <a:lnSpc>
                <a:spcPct val="120000"/>
              </a:lnSpc>
              <a:buAutoNum type="arabicParenR"/>
            </a:pPr>
            <a:r>
              <a:rPr lang="en-US" sz="2400" dirty="0" smtClean="0"/>
              <a:t>Para </a:t>
            </a:r>
            <a:r>
              <a:rPr lang="en-US" sz="2400" dirty="0" err="1" smtClean="0"/>
              <a:t>alguns</a:t>
            </a:r>
            <a:r>
              <a:rPr lang="en-US" sz="2400" dirty="0" smtClean="0"/>
              <a:t> </a:t>
            </a:r>
            <a:r>
              <a:rPr lang="en-US" sz="2400" dirty="0" err="1" smtClean="0"/>
              <a:t>setores</a:t>
            </a:r>
            <a:r>
              <a:rPr lang="en-US" sz="2400" dirty="0" smtClean="0"/>
              <a:t>, </a:t>
            </a:r>
            <a:r>
              <a:rPr lang="en-US" sz="2400" dirty="0" err="1" smtClean="0"/>
              <a:t>como</a:t>
            </a:r>
            <a:r>
              <a:rPr lang="en-US" sz="2400" dirty="0" smtClean="0"/>
              <a:t> </a:t>
            </a:r>
            <a:r>
              <a:rPr lang="en-US" sz="2400" dirty="0" err="1" smtClean="0"/>
              <a:t>serviços</a:t>
            </a:r>
            <a:r>
              <a:rPr lang="en-US" sz="2400" dirty="0" smtClean="0"/>
              <a:t> </a:t>
            </a:r>
            <a:r>
              <a:rPr lang="en-US" sz="2400" dirty="0" err="1" smtClean="0"/>
              <a:t>sociais</a:t>
            </a:r>
            <a:r>
              <a:rPr lang="en-US" sz="2400" dirty="0" smtClean="0"/>
              <a:t> e </a:t>
            </a:r>
            <a:r>
              <a:rPr lang="en-US" sz="2400" dirty="0" err="1" smtClean="0"/>
              <a:t>comércio</a:t>
            </a:r>
            <a:r>
              <a:rPr lang="en-US" sz="2400" dirty="0" smtClean="0"/>
              <a:t>, o </a:t>
            </a:r>
            <a:r>
              <a:rPr lang="en-US" sz="2400" dirty="0" err="1" smtClean="0"/>
              <a:t>fenômeno</a:t>
            </a:r>
            <a:r>
              <a:rPr lang="en-US" sz="2400" dirty="0" smtClean="0"/>
              <a:t> do </a:t>
            </a:r>
            <a:r>
              <a:rPr lang="en-US" sz="2400" dirty="0" err="1" smtClean="0"/>
              <a:t>teto</a:t>
            </a:r>
            <a:r>
              <a:rPr lang="en-US" sz="2400" dirty="0" smtClean="0"/>
              <a:t> de </a:t>
            </a:r>
            <a:r>
              <a:rPr lang="en-US" sz="2400" dirty="0" err="1" smtClean="0"/>
              <a:t>vidro</a:t>
            </a:r>
            <a:r>
              <a:rPr lang="en-US" sz="2400" dirty="0" smtClean="0"/>
              <a:t> </a:t>
            </a:r>
            <a:r>
              <a:rPr lang="en-US" sz="2400" dirty="0" err="1" smtClean="0"/>
              <a:t>parece</a:t>
            </a:r>
            <a:r>
              <a:rPr lang="en-US" sz="2400" dirty="0" smtClean="0"/>
              <a:t> </a:t>
            </a:r>
            <a:r>
              <a:rPr lang="en-US" sz="2400" dirty="0" err="1" smtClean="0"/>
              <a:t>existir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333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Considerações</a:t>
            </a:r>
            <a:r>
              <a:rPr lang="en-US" dirty="0" smtClean="0"/>
              <a:t> </a:t>
            </a:r>
            <a:r>
              <a:rPr lang="en-US" dirty="0" err="1" smtClean="0"/>
              <a:t>finais</a:t>
            </a:r>
            <a:r>
              <a:rPr lang="en-US" dirty="0" smtClean="0"/>
              <a:t> e </a:t>
            </a:r>
            <a:r>
              <a:rPr lang="en-US" dirty="0" err="1" smtClean="0"/>
              <a:t>extensões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63" y="1843088"/>
            <a:ext cx="10628185" cy="4500562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20000"/>
              </a:lnSpc>
              <a:buNone/>
            </a:pPr>
            <a:r>
              <a:rPr lang="en-US" sz="2400" dirty="0" smtClean="0"/>
              <a:t>4) Para </a:t>
            </a:r>
            <a:r>
              <a:rPr lang="en-US" sz="2400" dirty="0" err="1" smtClean="0"/>
              <a:t>grupos</a:t>
            </a:r>
            <a:r>
              <a:rPr lang="en-US" sz="2400" dirty="0" smtClean="0"/>
              <a:t> </a:t>
            </a:r>
            <a:r>
              <a:rPr lang="en-US" sz="2400" dirty="0" err="1" smtClean="0"/>
              <a:t>ocupacionais</a:t>
            </a:r>
            <a:r>
              <a:rPr lang="en-US" sz="2400" dirty="0" smtClean="0"/>
              <a:t> e </a:t>
            </a:r>
            <a:r>
              <a:rPr lang="en-US" sz="2400" dirty="0" err="1" smtClean="0"/>
              <a:t>posição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ocupação</a:t>
            </a:r>
            <a:r>
              <a:rPr lang="en-US" sz="2400" dirty="0" smtClean="0"/>
              <a:t>, </a:t>
            </a:r>
            <a:r>
              <a:rPr lang="en-US" sz="2400" dirty="0" err="1" smtClean="0"/>
              <a:t>destacam</a:t>
            </a:r>
            <a:r>
              <a:rPr lang="en-US" sz="2400" dirty="0" smtClean="0"/>
              <a:t>-se </a:t>
            </a:r>
            <a:r>
              <a:rPr lang="en-US" sz="2400" dirty="0" err="1" smtClean="0"/>
              <a:t>funcionários</a:t>
            </a:r>
            <a:r>
              <a:rPr lang="en-US" sz="2400" dirty="0" smtClean="0"/>
              <a:t> </a:t>
            </a:r>
            <a:r>
              <a:rPr lang="en-US" sz="2400" dirty="0" err="1" smtClean="0"/>
              <a:t>públicos</a:t>
            </a:r>
            <a:r>
              <a:rPr lang="en-US" sz="2400" dirty="0" smtClean="0"/>
              <a:t>, </a:t>
            </a:r>
            <a:r>
              <a:rPr lang="en-US" sz="2400" dirty="0" err="1" smtClean="0"/>
              <a:t>técnicos</a:t>
            </a:r>
            <a:r>
              <a:rPr lang="en-US" sz="2400" dirty="0" smtClean="0"/>
              <a:t> de </a:t>
            </a:r>
            <a:r>
              <a:rPr lang="en-US" sz="2400" dirty="0" err="1" smtClean="0"/>
              <a:t>nível</a:t>
            </a:r>
            <a:r>
              <a:rPr lang="en-US" sz="2400" dirty="0" smtClean="0"/>
              <a:t> </a:t>
            </a:r>
            <a:r>
              <a:rPr lang="en-US" sz="2400" dirty="0" err="1" smtClean="0"/>
              <a:t>médio</a:t>
            </a:r>
            <a:r>
              <a:rPr lang="en-US" sz="2400" dirty="0" smtClean="0"/>
              <a:t>, </a:t>
            </a:r>
            <a:r>
              <a:rPr lang="en-US" sz="2400" dirty="0" err="1" smtClean="0"/>
              <a:t>prof</a:t>
            </a:r>
            <a:r>
              <a:rPr lang="en-US" sz="2400" dirty="0" smtClean="0"/>
              <a:t>. de </a:t>
            </a:r>
            <a:r>
              <a:rPr lang="en-US" sz="2400" dirty="0" err="1" smtClean="0"/>
              <a:t>Ciências</a:t>
            </a:r>
            <a:r>
              <a:rPr lang="en-US" sz="2400" dirty="0" smtClean="0"/>
              <a:t> e </a:t>
            </a:r>
            <a:r>
              <a:rPr lang="en-US" sz="2400" dirty="0" err="1" smtClean="0"/>
              <a:t>Artes</a:t>
            </a:r>
            <a:r>
              <a:rPr lang="en-US" sz="2400" dirty="0" smtClean="0"/>
              <a:t> e </a:t>
            </a:r>
            <a:r>
              <a:rPr lang="en-US" sz="2400" dirty="0" err="1" smtClean="0"/>
              <a:t>dirigentes</a:t>
            </a:r>
            <a:r>
              <a:rPr lang="en-US" sz="2400" dirty="0" smtClean="0"/>
              <a:t>. </a:t>
            </a:r>
            <a:r>
              <a:rPr lang="en-US" sz="2400" dirty="0" err="1" smtClean="0"/>
              <a:t>Nestes</a:t>
            </a:r>
            <a:r>
              <a:rPr lang="en-US" sz="2400" dirty="0" smtClean="0"/>
              <a:t> </a:t>
            </a:r>
            <a:r>
              <a:rPr lang="en-US" sz="2400" dirty="0" err="1" smtClean="0"/>
              <a:t>há</a:t>
            </a:r>
            <a:r>
              <a:rPr lang="en-US" sz="2400" dirty="0" smtClean="0"/>
              <a:t> </a:t>
            </a:r>
            <a:r>
              <a:rPr lang="en-US" sz="2400" dirty="0" err="1" smtClean="0"/>
              <a:t>indícios</a:t>
            </a:r>
            <a:r>
              <a:rPr lang="en-US" sz="2400" dirty="0" smtClean="0"/>
              <a:t> de </a:t>
            </a:r>
            <a:r>
              <a:rPr lang="en-US" sz="2400" dirty="0" err="1" smtClean="0"/>
              <a:t>existência</a:t>
            </a:r>
            <a:r>
              <a:rPr lang="en-US" sz="2400" dirty="0" smtClean="0"/>
              <a:t> de </a:t>
            </a:r>
            <a:r>
              <a:rPr lang="en-US" sz="2400" dirty="0" err="1" smtClean="0"/>
              <a:t>teto</a:t>
            </a:r>
            <a:r>
              <a:rPr lang="en-US" sz="2400" dirty="0" smtClean="0"/>
              <a:t> de </a:t>
            </a:r>
            <a:r>
              <a:rPr lang="en-US" sz="2400" dirty="0" err="1" smtClean="0"/>
              <a:t>vidro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0" indent="0" algn="just">
              <a:lnSpc>
                <a:spcPct val="120000"/>
              </a:lnSpc>
            </a:pPr>
            <a:r>
              <a:rPr lang="en-US" sz="2400" dirty="0" smtClean="0"/>
              <a:t> </a:t>
            </a:r>
            <a:r>
              <a:rPr lang="en-US" sz="2400" b="1" dirty="0" err="1" smtClean="0"/>
              <a:t>Extensões</a:t>
            </a:r>
            <a:r>
              <a:rPr lang="en-US" sz="2400" dirty="0" smtClean="0"/>
              <a:t>: </a:t>
            </a:r>
            <a:r>
              <a:rPr lang="en-US" sz="2400" dirty="0" err="1" smtClean="0"/>
              <a:t>inclusão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correção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seleção</a:t>
            </a:r>
            <a:r>
              <a:rPr lang="en-US" sz="2400" dirty="0" smtClean="0"/>
              <a:t> </a:t>
            </a:r>
            <a:r>
              <a:rPr lang="en-US" sz="2400" dirty="0" err="1" smtClean="0"/>
              <a:t>amostral</a:t>
            </a:r>
            <a:r>
              <a:rPr lang="en-US" sz="2400" dirty="0" smtClean="0"/>
              <a:t> e  </a:t>
            </a:r>
            <a:r>
              <a:rPr lang="en-US" sz="2400" dirty="0" err="1" smtClean="0"/>
              <a:t>decomposição</a:t>
            </a:r>
            <a:r>
              <a:rPr lang="en-US" sz="2400" dirty="0" smtClean="0"/>
              <a:t> </a:t>
            </a:r>
            <a:r>
              <a:rPr lang="en-US" sz="2400" dirty="0" err="1" smtClean="0"/>
              <a:t>detalhada</a:t>
            </a:r>
            <a:r>
              <a:rPr lang="en-US" sz="2400" dirty="0" smtClean="0"/>
              <a:t>: </a:t>
            </a:r>
            <a:r>
              <a:rPr lang="en-US" sz="2400" dirty="0" err="1" smtClean="0"/>
              <a:t>identificar</a:t>
            </a:r>
            <a:r>
              <a:rPr lang="en-US" sz="2400" dirty="0" smtClean="0"/>
              <a:t> </a:t>
            </a:r>
            <a:r>
              <a:rPr lang="en-US" sz="2400" dirty="0" err="1" smtClean="0"/>
              <a:t>quais</a:t>
            </a:r>
            <a:r>
              <a:rPr lang="en-US" sz="2400" dirty="0" smtClean="0"/>
              <a:t> </a:t>
            </a:r>
            <a:r>
              <a:rPr lang="en-US" sz="2400" dirty="0" err="1" smtClean="0"/>
              <a:t>fatores</a:t>
            </a:r>
            <a:r>
              <a:rPr lang="en-US" sz="2400" dirty="0" smtClean="0"/>
              <a:t> </a:t>
            </a:r>
            <a:r>
              <a:rPr lang="en-US" sz="2400" dirty="0" err="1" smtClean="0"/>
              <a:t>afetam</a:t>
            </a:r>
            <a:r>
              <a:rPr lang="en-US" sz="2400" dirty="0" smtClean="0"/>
              <a:t> </a:t>
            </a:r>
            <a:r>
              <a:rPr lang="en-US" sz="2400" dirty="0" err="1" smtClean="0"/>
              <a:t>mais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5333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Obrigado!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Danielle </a:t>
            </a:r>
            <a:r>
              <a:rPr lang="en-US" dirty="0" err="1" smtClean="0"/>
              <a:t>Carusi</a:t>
            </a:r>
            <a:r>
              <a:rPr lang="en-US" dirty="0" smtClean="0"/>
              <a:t> (</a:t>
            </a:r>
            <a:r>
              <a:rPr lang="en-US" dirty="0" err="1" smtClean="0"/>
              <a:t>Economia</a:t>
            </a:r>
            <a:r>
              <a:rPr lang="en-US" dirty="0" smtClean="0"/>
              <a:t> – UFF) – </a:t>
            </a:r>
            <a:r>
              <a:rPr lang="en-US" b="0" dirty="0" smtClean="0">
                <a:hlinkClick r:id="rId2"/>
              </a:rPr>
              <a:t>dani_carusi@hotmail.com</a:t>
            </a:r>
            <a:r>
              <a:rPr lang="en-US" b="0" dirty="0" smtClean="0"/>
              <a:t> </a:t>
            </a:r>
          </a:p>
          <a:p>
            <a:r>
              <a:rPr lang="pt-BR" dirty="0" err="1" smtClean="0"/>
              <a:t>J.</a:t>
            </a:r>
            <a:r>
              <a:rPr lang="pt-BR" dirty="0" smtClean="0"/>
              <a:t>Alexei </a:t>
            </a:r>
            <a:r>
              <a:rPr lang="pt-BR" dirty="0" err="1" smtClean="0"/>
              <a:t>Luizar-Obregon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Economia</a:t>
            </a:r>
            <a:r>
              <a:rPr lang="en-US" dirty="0" smtClean="0"/>
              <a:t> – UFF) – </a:t>
            </a:r>
            <a:r>
              <a:rPr lang="pt-BR" b="0" dirty="0" smtClean="0">
                <a:hlinkClick r:id="rId3"/>
              </a:rPr>
              <a:t>jesus_alexei@id.uff.br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913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7" y="2121407"/>
            <a:ext cx="10517315" cy="3922205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Crescente</a:t>
            </a:r>
            <a:r>
              <a:rPr lang="en-US" sz="2400" dirty="0" smtClean="0"/>
              <a:t> </a:t>
            </a:r>
            <a:r>
              <a:rPr lang="en-US" sz="2400" dirty="0" err="1" smtClean="0"/>
              <a:t>participação</a:t>
            </a:r>
            <a:r>
              <a:rPr lang="en-US" sz="2400" dirty="0" smtClean="0"/>
              <a:t> </a:t>
            </a:r>
            <a:r>
              <a:rPr lang="en-US" sz="2400" dirty="0" err="1" smtClean="0"/>
              <a:t>feminina</a:t>
            </a:r>
            <a:r>
              <a:rPr lang="en-US" sz="2400" dirty="0" smtClean="0"/>
              <a:t> no </a:t>
            </a:r>
            <a:r>
              <a:rPr lang="en-US" sz="2400" dirty="0" err="1" smtClean="0"/>
              <a:t>mercado</a:t>
            </a:r>
            <a:r>
              <a:rPr lang="en-US" sz="2400" dirty="0" smtClean="0"/>
              <a:t> de </a:t>
            </a:r>
            <a:r>
              <a:rPr lang="en-US" sz="2400" dirty="0" err="1" smtClean="0"/>
              <a:t>trabalho</a:t>
            </a:r>
            <a:r>
              <a:rPr lang="en-US" sz="2400" dirty="0" smtClean="0"/>
              <a:t>: </a:t>
            </a:r>
            <a:r>
              <a:rPr lang="en-US" sz="2400" dirty="0" err="1" smtClean="0"/>
              <a:t>Brasil</a:t>
            </a:r>
            <a:r>
              <a:rPr lang="en-US" sz="2400" dirty="0" smtClean="0"/>
              <a:t> e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outros</a:t>
            </a:r>
            <a:r>
              <a:rPr lang="en-US" sz="2400" dirty="0" smtClean="0"/>
              <a:t> </a:t>
            </a:r>
            <a:r>
              <a:rPr lang="en-US" sz="2400" dirty="0" err="1" smtClean="0"/>
              <a:t>países</a:t>
            </a:r>
            <a:r>
              <a:rPr lang="en-US" sz="2400" dirty="0" smtClean="0"/>
              <a:t> (</a:t>
            </a:r>
            <a:r>
              <a:rPr lang="en-US" sz="2400" dirty="0" err="1" smtClean="0"/>
              <a:t>anos</a:t>
            </a:r>
            <a:r>
              <a:rPr lang="en-US" sz="2400" dirty="0" smtClean="0"/>
              <a:t> 80 </a:t>
            </a:r>
            <a:r>
              <a:rPr lang="en-US" sz="2400" dirty="0" err="1" smtClean="0"/>
              <a:t>aos</a:t>
            </a:r>
            <a:r>
              <a:rPr lang="en-US" sz="2400" dirty="0" smtClean="0"/>
              <a:t> </a:t>
            </a:r>
            <a:r>
              <a:rPr lang="en-US" sz="2400" dirty="0" err="1" smtClean="0"/>
              <a:t>dias</a:t>
            </a:r>
            <a:r>
              <a:rPr lang="en-US" sz="2400" dirty="0" smtClean="0"/>
              <a:t> </a:t>
            </a:r>
            <a:r>
              <a:rPr lang="en-US" sz="2400" dirty="0" err="1" smtClean="0"/>
              <a:t>atuais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Trabalho</a:t>
            </a:r>
            <a:r>
              <a:rPr lang="en-US" sz="2400" dirty="0" smtClean="0"/>
              <a:t> </a:t>
            </a:r>
            <a:r>
              <a:rPr lang="en-US" sz="2400" dirty="0" err="1" smtClean="0"/>
              <a:t>doméstico</a:t>
            </a:r>
            <a:r>
              <a:rPr lang="en-US" sz="2400" dirty="0" smtClean="0"/>
              <a:t>: </a:t>
            </a:r>
            <a:r>
              <a:rPr lang="en-US" sz="2400" dirty="0" err="1" smtClean="0"/>
              <a:t>serviços</a:t>
            </a:r>
            <a:r>
              <a:rPr lang="en-US" sz="2400" dirty="0" smtClean="0"/>
              <a:t> “</a:t>
            </a:r>
            <a:r>
              <a:rPr lang="en-US" sz="2400" dirty="0" err="1" smtClean="0"/>
              <a:t>invisíveis</a:t>
            </a:r>
            <a:r>
              <a:rPr lang="en-US" sz="2400" dirty="0" smtClean="0"/>
              <a:t>”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Diferencial</a:t>
            </a:r>
            <a:r>
              <a:rPr lang="en-US" sz="2400" dirty="0" smtClean="0"/>
              <a:t> de </a:t>
            </a:r>
            <a:r>
              <a:rPr lang="en-US" sz="2400" dirty="0" err="1" smtClean="0"/>
              <a:t>rendimento</a:t>
            </a:r>
            <a:r>
              <a:rPr lang="en-US" sz="2400" dirty="0" smtClean="0"/>
              <a:t> do </a:t>
            </a:r>
            <a:r>
              <a:rPr lang="en-US" sz="2400" dirty="0" err="1" smtClean="0"/>
              <a:t>trabalho</a:t>
            </a:r>
            <a:r>
              <a:rPr lang="en-US" sz="2400" dirty="0" smtClean="0"/>
              <a:t> entre </a:t>
            </a:r>
            <a:r>
              <a:rPr lang="en-US" sz="2400" dirty="0" err="1" smtClean="0"/>
              <a:t>homens</a:t>
            </a:r>
            <a:r>
              <a:rPr lang="en-US" sz="2400" dirty="0" smtClean="0"/>
              <a:t> e </a:t>
            </a:r>
            <a:r>
              <a:rPr lang="en-US" sz="2400" dirty="0" err="1" smtClean="0"/>
              <a:t>mulheres</a:t>
            </a:r>
            <a:r>
              <a:rPr lang="en-US" sz="2400" dirty="0" smtClean="0"/>
              <a:t>.</a:t>
            </a:r>
            <a:endParaRPr lang="en-US" sz="2400" b="1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95469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2610" y="6243638"/>
            <a:ext cx="10058400" cy="385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/>
              <a:t>Fonte: elaboração própria a partir dos microdados da PNAD (IBGE), 1992/2015.</a:t>
            </a:r>
            <a:endParaRPr lang="pt-BR" sz="1800" dirty="0"/>
          </a:p>
        </p:txBody>
      </p:sp>
      <p:graphicFrame>
        <p:nvGraphicFramePr>
          <p:cNvPr id="4" name="Gráfico 3"/>
          <p:cNvGraphicFramePr/>
          <p:nvPr/>
        </p:nvGraphicFramePr>
        <p:xfrm>
          <a:off x="2200275" y="373592"/>
          <a:ext cx="8398404" cy="5627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2610" y="6243638"/>
            <a:ext cx="10058400" cy="385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/>
              <a:t>Fonte: elaboração própria a partir dos microdados da PNAD (IBGE), 1992/2015.</a:t>
            </a:r>
            <a:endParaRPr lang="pt-BR" sz="1800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871538" y="171450"/>
          <a:ext cx="9872661" cy="580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771665" y="228584"/>
          <a:ext cx="8086723" cy="6217920"/>
        </p:xfrm>
        <a:graphic>
          <a:graphicData uri="http://schemas.openxmlformats.org/drawingml/2006/table">
            <a:tbl>
              <a:tblPr/>
              <a:tblGrid>
                <a:gridCol w="2436520"/>
                <a:gridCol w="1512323"/>
                <a:gridCol w="1806384"/>
                <a:gridCol w="2331496"/>
              </a:tblGrid>
              <a:tr h="3156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Estatísticas descritivas - Salário/hora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143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Brasil - 2005/2015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1437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Homens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Mulheres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Diferencial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Média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4.7468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3.7485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Percentil25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1.4535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1.1628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Mediana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2.3784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2.0349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Percentil75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4.4297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3.6628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Percentil90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9.3023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7.7519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Percentil99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39.8671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29.0698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37"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Homens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Mulheres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Diferencial (%)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Média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15.3076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13.2891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Percentil25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4.5814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4.1649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Mediana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6.9767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Percentil75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11.6279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10.3359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5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Percentil90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23.2558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20.3488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37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Percentil99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127.907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116.2791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Seta para baixo 8"/>
          <p:cNvSpPr/>
          <p:nvPr/>
        </p:nvSpPr>
        <p:spPr>
          <a:xfrm>
            <a:off x="10115550" y="2143125"/>
            <a:ext cx="371475" cy="1100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 flipH="1" flipV="1">
            <a:off x="9958388" y="4957763"/>
            <a:ext cx="357187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12610" y="6457958"/>
            <a:ext cx="10058400" cy="38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Fonte: elaboração própria a partir dos microdados da PNAD (IBGE), 2005 e 2015.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500" y="1828800"/>
            <a:ext cx="10987087" cy="440055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1) </a:t>
            </a:r>
            <a:r>
              <a:rPr lang="en-US" sz="2400" dirty="0" err="1" smtClean="0"/>
              <a:t>Relação</a:t>
            </a:r>
            <a:r>
              <a:rPr lang="en-US" sz="2400" dirty="0" smtClean="0"/>
              <a:t> entre </a:t>
            </a:r>
            <a:r>
              <a:rPr lang="en-US" sz="2400" dirty="0" err="1" smtClean="0"/>
              <a:t>diferenciais</a:t>
            </a:r>
            <a:r>
              <a:rPr lang="en-US" sz="2400" dirty="0" smtClean="0"/>
              <a:t> de </a:t>
            </a:r>
            <a:r>
              <a:rPr lang="en-US" sz="2400" dirty="0" err="1" smtClean="0"/>
              <a:t>rendimentos</a:t>
            </a:r>
            <a:r>
              <a:rPr lang="en-US" sz="2400" dirty="0" smtClean="0"/>
              <a:t> entre </a:t>
            </a:r>
            <a:r>
              <a:rPr lang="en-US" sz="2400" dirty="0" err="1" smtClean="0"/>
              <a:t>homens</a:t>
            </a:r>
            <a:r>
              <a:rPr lang="en-US" sz="2400" dirty="0" smtClean="0"/>
              <a:t> e </a:t>
            </a:r>
            <a:r>
              <a:rPr lang="en-US" sz="2400" dirty="0" err="1" smtClean="0"/>
              <a:t>mulheres</a:t>
            </a:r>
            <a:r>
              <a:rPr lang="en-US" sz="2400" dirty="0" smtClean="0"/>
              <a:t> e a </a:t>
            </a:r>
            <a:r>
              <a:rPr lang="en-US" sz="2400" dirty="0" err="1" smtClean="0"/>
              <a:t>discriminação</a:t>
            </a:r>
            <a:r>
              <a:rPr lang="en-US" sz="2400" dirty="0" smtClean="0"/>
              <a:t> no </a:t>
            </a:r>
            <a:r>
              <a:rPr lang="en-US" sz="2400" dirty="0" err="1" smtClean="0"/>
              <a:t>mercado</a:t>
            </a:r>
            <a:r>
              <a:rPr lang="en-US" sz="2400" dirty="0" smtClean="0"/>
              <a:t> de </a:t>
            </a:r>
            <a:r>
              <a:rPr lang="en-US" sz="2400" dirty="0" err="1" smtClean="0"/>
              <a:t>trabalho</a:t>
            </a:r>
            <a:r>
              <a:rPr lang="en-US" sz="2400" dirty="0" smtClean="0"/>
              <a:t>:</a:t>
            </a:r>
          </a:p>
          <a:p>
            <a:pPr lvl="1"/>
            <a:endParaRPr lang="en-US" sz="2400" dirty="0" smtClean="0"/>
          </a:p>
          <a:p>
            <a:pPr lvl="1">
              <a:lnSpc>
                <a:spcPct val="100000"/>
              </a:lnSpc>
            </a:pPr>
            <a:r>
              <a:rPr lang="en-US" sz="2400" dirty="0" err="1" smtClean="0"/>
              <a:t>Loureiro</a:t>
            </a:r>
            <a:r>
              <a:rPr lang="en-US" sz="2400" dirty="0" smtClean="0"/>
              <a:t> (2003); </a:t>
            </a:r>
            <a:r>
              <a:rPr lang="en-US" sz="2400" dirty="0" err="1" smtClean="0"/>
              <a:t>Corseuil</a:t>
            </a:r>
            <a:r>
              <a:rPr lang="en-US" sz="2400" dirty="0" smtClean="0"/>
              <a:t> (2002); </a:t>
            </a:r>
            <a:r>
              <a:rPr lang="en-US" sz="2400" dirty="0" err="1" smtClean="0"/>
              <a:t>Bartalotti</a:t>
            </a:r>
            <a:r>
              <a:rPr lang="en-US" sz="2400" dirty="0" smtClean="0"/>
              <a:t> e </a:t>
            </a:r>
            <a:r>
              <a:rPr lang="en-US" sz="2400" dirty="0" err="1" smtClean="0"/>
              <a:t>Leme</a:t>
            </a:r>
            <a:r>
              <a:rPr lang="en-US" sz="2400" dirty="0" smtClean="0"/>
              <a:t> (2007); Santos e </a:t>
            </a:r>
            <a:r>
              <a:rPr lang="en-US" sz="2400" dirty="0" err="1" smtClean="0"/>
              <a:t>Ribeiro</a:t>
            </a:r>
            <a:r>
              <a:rPr lang="en-US" sz="2400" dirty="0" smtClean="0"/>
              <a:t> (2006), etc.</a:t>
            </a:r>
          </a:p>
          <a:p>
            <a:pPr lvl="1">
              <a:lnSpc>
                <a:spcPct val="100000"/>
              </a:lnSpc>
            </a:pPr>
            <a:r>
              <a:rPr lang="en-US" sz="2400" dirty="0" err="1" smtClean="0"/>
              <a:t>Trabalhadores</a:t>
            </a:r>
            <a:r>
              <a:rPr lang="en-US" sz="2400" dirty="0" smtClean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remunerados</a:t>
            </a:r>
            <a:r>
              <a:rPr lang="en-US" sz="2400" dirty="0" smtClean="0"/>
              <a:t> de </a:t>
            </a:r>
            <a:r>
              <a:rPr lang="en-US" sz="2400" dirty="0" err="1" smtClean="0"/>
              <a:t>acordo</a:t>
            </a:r>
            <a:r>
              <a:rPr lang="en-US" sz="2400" dirty="0" smtClean="0"/>
              <a:t> com </a:t>
            </a:r>
            <a:r>
              <a:rPr lang="en-US" sz="2400" dirty="0" err="1" smtClean="0"/>
              <a:t>sua</a:t>
            </a:r>
            <a:r>
              <a:rPr lang="en-US" sz="2400" dirty="0" smtClean="0"/>
              <a:t> </a:t>
            </a:r>
            <a:r>
              <a:rPr lang="en-US" sz="2400" dirty="0" err="1" smtClean="0"/>
              <a:t>produtividade</a:t>
            </a:r>
            <a:r>
              <a:rPr lang="en-US" sz="2400" dirty="0" smtClean="0"/>
              <a:t>.</a:t>
            </a:r>
          </a:p>
          <a:p>
            <a:pPr lvl="1">
              <a:lnSpc>
                <a:spcPct val="100000"/>
              </a:lnSpc>
            </a:pPr>
            <a:r>
              <a:rPr lang="en-US" sz="2400" dirty="0" err="1" smtClean="0"/>
              <a:t>Estimação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parcela</a:t>
            </a:r>
            <a:r>
              <a:rPr lang="en-US" sz="2400" dirty="0" smtClean="0"/>
              <a:t> do </a:t>
            </a:r>
            <a:r>
              <a:rPr lang="en-US" sz="2400" dirty="0" err="1" smtClean="0"/>
              <a:t>diferencial</a:t>
            </a:r>
            <a:r>
              <a:rPr lang="en-US" sz="2400" dirty="0" smtClean="0"/>
              <a:t> </a:t>
            </a:r>
            <a:r>
              <a:rPr lang="en-US" sz="2400" dirty="0" err="1" smtClean="0"/>
              <a:t>salarial</a:t>
            </a:r>
            <a:r>
              <a:rPr lang="en-US" sz="2400" dirty="0" smtClean="0"/>
              <a:t> </a:t>
            </a:r>
            <a:r>
              <a:rPr lang="en-US" sz="2400" dirty="0" err="1" smtClean="0"/>
              <a:t>atribuída</a:t>
            </a:r>
            <a:r>
              <a:rPr lang="en-US" sz="2400" dirty="0" smtClean="0"/>
              <a:t> a </a:t>
            </a:r>
            <a:r>
              <a:rPr lang="en-US" sz="2400" dirty="0" err="1" smtClean="0"/>
              <a:t>discriminação</a:t>
            </a:r>
            <a:r>
              <a:rPr lang="en-US" sz="2400" dirty="0" smtClean="0"/>
              <a:t> (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relacionada</a:t>
            </a:r>
            <a:r>
              <a:rPr lang="en-US" sz="2400" dirty="0" smtClean="0"/>
              <a:t> com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</a:t>
            </a:r>
            <a:r>
              <a:rPr lang="en-US" sz="2400" dirty="0" err="1" smtClean="0"/>
              <a:t>nas</a:t>
            </a:r>
            <a:r>
              <a:rPr lang="en-US" sz="2400" dirty="0" smtClean="0"/>
              <a:t> </a:t>
            </a:r>
            <a:r>
              <a:rPr lang="en-US" sz="2400" dirty="0" err="1" smtClean="0"/>
              <a:t>características</a:t>
            </a:r>
            <a:r>
              <a:rPr lang="en-US" sz="2400" dirty="0" smtClean="0"/>
              <a:t> </a:t>
            </a:r>
            <a:r>
              <a:rPr lang="en-US" sz="2400" dirty="0" err="1" smtClean="0"/>
              <a:t>produtivas</a:t>
            </a:r>
            <a:r>
              <a:rPr lang="en-US" sz="2400" dirty="0" smtClean="0"/>
              <a:t> dos </a:t>
            </a:r>
            <a:r>
              <a:rPr lang="en-US" sz="2400" dirty="0" err="1" smtClean="0"/>
              <a:t>trabalhadores</a:t>
            </a:r>
            <a:r>
              <a:rPr lang="en-US" sz="2400" dirty="0" smtClean="0"/>
              <a:t>).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95469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7225" y="1714500"/>
            <a:ext cx="10815637" cy="4572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2400" b="1" dirty="0" smtClean="0"/>
              <a:t>2) </a:t>
            </a:r>
            <a:r>
              <a:rPr lang="en-US" sz="2400" b="1" dirty="0" err="1" smtClean="0"/>
              <a:t>Fenômeno</a:t>
            </a:r>
            <a:r>
              <a:rPr lang="en-US" sz="2400" b="1" dirty="0" smtClean="0"/>
              <a:t> do “</a:t>
            </a:r>
            <a:r>
              <a:rPr lang="en-US" sz="2400" b="1" dirty="0" err="1" smtClean="0"/>
              <a:t>teto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vidro</a:t>
            </a:r>
            <a:r>
              <a:rPr lang="en-US" sz="2400" b="1" dirty="0" smtClean="0"/>
              <a:t>”: </a:t>
            </a:r>
          </a:p>
          <a:p>
            <a:pPr>
              <a:lnSpc>
                <a:spcPct val="120000"/>
              </a:lnSpc>
            </a:pPr>
            <a:r>
              <a:rPr lang="en-US" sz="2400" dirty="0" err="1" smtClean="0"/>
              <a:t>Existe</a:t>
            </a:r>
            <a:r>
              <a:rPr lang="en-US" sz="2400" dirty="0" smtClean="0"/>
              <a:t> um </a:t>
            </a:r>
            <a:r>
              <a:rPr lang="en-US" sz="2400" dirty="0" err="1" smtClean="0"/>
              <a:t>limite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carreira</a:t>
            </a:r>
            <a:r>
              <a:rPr lang="en-US" sz="2400" dirty="0" smtClean="0"/>
              <a:t> das </a:t>
            </a:r>
            <a:r>
              <a:rPr lang="en-US" sz="2400" dirty="0" err="1" smtClean="0"/>
              <a:t>mulheres</a:t>
            </a:r>
            <a:r>
              <a:rPr lang="en-US" sz="2400" dirty="0" smtClean="0"/>
              <a:t>, </a:t>
            </a:r>
            <a:r>
              <a:rPr lang="en-US" sz="2400" dirty="0" err="1" smtClean="0"/>
              <a:t>impedindo</a:t>
            </a:r>
            <a:r>
              <a:rPr lang="en-US" sz="2400" dirty="0" smtClean="0"/>
              <a:t>-as de </a:t>
            </a:r>
            <a:r>
              <a:rPr lang="en-US" sz="2400" dirty="0" err="1" smtClean="0"/>
              <a:t>ascenderem</a:t>
            </a:r>
            <a:r>
              <a:rPr lang="en-US" sz="2400" dirty="0" smtClean="0"/>
              <a:t> </a:t>
            </a:r>
            <a:r>
              <a:rPr lang="en-US" sz="2400" dirty="0" err="1" smtClean="0"/>
              <a:t>profissionalmente</a:t>
            </a:r>
            <a:r>
              <a:rPr lang="en-US" sz="24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Este </a:t>
            </a:r>
            <a:r>
              <a:rPr lang="en-US" sz="2400" dirty="0" err="1" smtClean="0"/>
              <a:t>fenômeno</a:t>
            </a:r>
            <a:r>
              <a:rPr lang="en-US" sz="2400" dirty="0" smtClean="0"/>
              <a:t> </a:t>
            </a:r>
            <a:r>
              <a:rPr lang="en-US" sz="2400" dirty="0" err="1" smtClean="0"/>
              <a:t>ocorre</a:t>
            </a:r>
            <a:r>
              <a:rPr lang="en-US" sz="2400" dirty="0" smtClean="0"/>
              <a:t> </a:t>
            </a:r>
            <a:r>
              <a:rPr lang="en-US" sz="2400" dirty="0" err="1" smtClean="0"/>
              <a:t>quando</a:t>
            </a:r>
            <a:r>
              <a:rPr lang="en-US" sz="2400" dirty="0" smtClean="0"/>
              <a:t> as </a:t>
            </a:r>
            <a:r>
              <a:rPr lang="en-US" sz="2400" dirty="0" err="1" smtClean="0"/>
              <a:t>diferenças</a:t>
            </a:r>
            <a:r>
              <a:rPr lang="en-US" sz="2400" dirty="0" smtClean="0"/>
              <a:t> se </a:t>
            </a:r>
            <a:r>
              <a:rPr lang="en-US" sz="2400" dirty="0" err="1" smtClean="0"/>
              <a:t>acentuam</a:t>
            </a:r>
            <a:r>
              <a:rPr lang="en-US" sz="2400" dirty="0" smtClean="0"/>
              <a:t> </a:t>
            </a:r>
            <a:r>
              <a:rPr lang="en-US" sz="2400" dirty="0" err="1" smtClean="0"/>
              <a:t>ao</a:t>
            </a:r>
            <a:r>
              <a:rPr lang="en-US" sz="2400" dirty="0" smtClean="0"/>
              <a:t> </a:t>
            </a:r>
            <a:r>
              <a:rPr lang="en-US" sz="2400" dirty="0" err="1" smtClean="0"/>
              <a:t>longo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distribuição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renda</a:t>
            </a:r>
            <a:r>
              <a:rPr lang="en-US" sz="24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No </a:t>
            </a:r>
            <a:r>
              <a:rPr lang="en-US" sz="2400" dirty="0" err="1" smtClean="0"/>
              <a:t>Brasil</a:t>
            </a:r>
            <a:r>
              <a:rPr lang="en-US" sz="2400" dirty="0" smtClean="0"/>
              <a:t>, Santos e </a:t>
            </a:r>
            <a:r>
              <a:rPr lang="en-US" sz="2400" dirty="0" err="1" smtClean="0"/>
              <a:t>Ribeiro</a:t>
            </a:r>
            <a:r>
              <a:rPr lang="en-US" sz="2400" dirty="0" smtClean="0"/>
              <a:t> (2006) </a:t>
            </a:r>
            <a:r>
              <a:rPr lang="en-US" sz="2400" dirty="0" err="1" smtClean="0"/>
              <a:t>analisam</a:t>
            </a:r>
            <a:r>
              <a:rPr lang="en-US" sz="2400" dirty="0" smtClean="0"/>
              <a:t> </a:t>
            </a:r>
            <a:r>
              <a:rPr lang="en-US" sz="2400" dirty="0" err="1" smtClean="0"/>
              <a:t>este</a:t>
            </a:r>
            <a:r>
              <a:rPr lang="en-US" sz="2400" dirty="0" smtClean="0"/>
              <a:t> </a:t>
            </a:r>
            <a:r>
              <a:rPr lang="en-US" sz="2400" dirty="0" err="1" smtClean="0"/>
              <a:t>fenômeno</a:t>
            </a:r>
            <a:r>
              <a:rPr lang="en-US" sz="2400" dirty="0" smtClean="0"/>
              <a:t>: </a:t>
            </a:r>
            <a:r>
              <a:rPr lang="en-US" sz="2400" dirty="0" err="1" smtClean="0"/>
              <a:t>mostram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existem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diferenciais</a:t>
            </a:r>
            <a:r>
              <a:rPr lang="en-US" sz="2400" dirty="0" smtClean="0"/>
              <a:t>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explicados</a:t>
            </a:r>
            <a:r>
              <a:rPr lang="en-US" sz="2400" dirty="0" smtClean="0"/>
              <a:t> </a:t>
            </a:r>
            <a:r>
              <a:rPr lang="en-US" sz="2400" dirty="0" err="1" smtClean="0"/>
              <a:t>pelos</a:t>
            </a:r>
            <a:r>
              <a:rPr lang="en-US" sz="2400" dirty="0" smtClean="0"/>
              <a:t> </a:t>
            </a:r>
            <a:r>
              <a:rPr lang="en-US" sz="2400" dirty="0" err="1" smtClean="0"/>
              <a:t>atributos</a:t>
            </a:r>
            <a:r>
              <a:rPr lang="en-US" sz="2400" dirty="0" smtClean="0"/>
              <a:t> </a:t>
            </a:r>
            <a:r>
              <a:rPr lang="en-US" sz="2400" dirty="0" err="1" smtClean="0"/>
              <a:t>produtivos</a:t>
            </a:r>
            <a:r>
              <a:rPr lang="en-US" sz="2400" dirty="0" smtClean="0"/>
              <a:t> e </a:t>
            </a:r>
            <a:r>
              <a:rPr lang="en-US" sz="2400" dirty="0" err="1" smtClean="0"/>
              <a:t>que</a:t>
            </a:r>
            <a:r>
              <a:rPr lang="en-US" sz="2400" dirty="0" smtClean="0"/>
              <a:t> as </a:t>
            </a:r>
            <a:r>
              <a:rPr lang="en-US" sz="2400" dirty="0" err="1" smtClean="0"/>
              <a:t>mulheres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prejudicadas</a:t>
            </a:r>
            <a:r>
              <a:rPr lang="en-US" sz="2400" dirty="0" smtClean="0"/>
              <a:t> </a:t>
            </a:r>
            <a:r>
              <a:rPr lang="en-US" sz="2400" dirty="0" err="1" smtClean="0"/>
              <a:t>nos</a:t>
            </a:r>
            <a:r>
              <a:rPr lang="en-US" sz="2400" dirty="0" smtClean="0"/>
              <a:t> </a:t>
            </a:r>
            <a:r>
              <a:rPr lang="en-US" sz="2400" dirty="0" err="1" smtClean="0"/>
              <a:t>extratos</a:t>
            </a:r>
            <a:r>
              <a:rPr lang="en-US" sz="2400" dirty="0" smtClean="0"/>
              <a:t> </a:t>
            </a:r>
            <a:r>
              <a:rPr lang="en-US" sz="2400" dirty="0" err="1" smtClean="0"/>
              <a:t>superiores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distribuição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rendimentos</a:t>
            </a:r>
            <a:r>
              <a:rPr lang="en-US" sz="2400" dirty="0" smtClean="0"/>
              <a:t>. </a:t>
            </a:r>
            <a:r>
              <a:rPr lang="en-US" sz="2400" dirty="0" err="1" smtClean="0"/>
              <a:t>Usam</a:t>
            </a:r>
            <a:r>
              <a:rPr lang="en-US" sz="2400" dirty="0" smtClean="0"/>
              <a:t> dados </a:t>
            </a:r>
            <a:r>
              <a:rPr lang="en-US" sz="2400" dirty="0" err="1" smtClean="0"/>
              <a:t>da</a:t>
            </a:r>
            <a:r>
              <a:rPr lang="en-US" sz="2400" dirty="0" smtClean="0"/>
              <a:t> PNAD de 1999.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95469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Tipo de Madeir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8E89CD47-BF55-4DDE-B823-2283AA7E7695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</TotalTime>
  <Words>1544</Words>
  <Application>Microsoft Office PowerPoint</Application>
  <PresentationFormat>Personalizar</PresentationFormat>
  <Paragraphs>190</Paragraphs>
  <Slides>36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9" baseType="lpstr">
      <vt:lpstr>Personalizar design</vt:lpstr>
      <vt:lpstr>Tipo de Madeira</vt:lpstr>
      <vt:lpstr>Microsoft Equation 3.0</vt:lpstr>
      <vt:lpstr>Decomposing wage differential by sectors and occupations: what explains a glass ceiling effect in Brazil by gender? </vt:lpstr>
      <vt:lpstr>Estrutura da apresentação</vt:lpstr>
      <vt:lpstr>Justificativa</vt:lpstr>
      <vt:lpstr>Justificativa</vt:lpstr>
      <vt:lpstr>Slide 5</vt:lpstr>
      <vt:lpstr>Slide 6</vt:lpstr>
      <vt:lpstr>Slide 7</vt:lpstr>
      <vt:lpstr>Justificativa</vt:lpstr>
      <vt:lpstr>Justificativa</vt:lpstr>
      <vt:lpstr>Objetivos</vt:lpstr>
      <vt:lpstr>Objetivos</vt:lpstr>
      <vt:lpstr>Metodologia empírica</vt:lpstr>
      <vt:lpstr>Metodologia empírica</vt:lpstr>
      <vt:lpstr>Metodologia empírica</vt:lpstr>
      <vt:lpstr>Resultados</vt:lpstr>
      <vt:lpstr>Slide 16</vt:lpstr>
      <vt:lpstr>Resultados</vt:lpstr>
      <vt:lpstr>Slide 18</vt:lpstr>
      <vt:lpstr>Resultados - indústria </vt:lpstr>
      <vt:lpstr>Slide 20</vt:lpstr>
      <vt:lpstr>Resultados – Administração Pública</vt:lpstr>
      <vt:lpstr>Slide 22</vt:lpstr>
      <vt:lpstr>Resultados – Comércio</vt:lpstr>
      <vt:lpstr>Slide 24</vt:lpstr>
      <vt:lpstr>Resultados – Educação, Saúde, Serviços Sociais</vt:lpstr>
      <vt:lpstr>Slide 26</vt:lpstr>
      <vt:lpstr>Slide 27</vt:lpstr>
      <vt:lpstr>Slide 28</vt:lpstr>
      <vt:lpstr>Resultados – Grupos ocupacionais</vt:lpstr>
      <vt:lpstr>Slide 30</vt:lpstr>
      <vt:lpstr>Slide 31</vt:lpstr>
      <vt:lpstr>Resultados – Posição na ocupação</vt:lpstr>
      <vt:lpstr>Considerações finais e extensões</vt:lpstr>
      <vt:lpstr>Considerações finais e extensões</vt:lpstr>
      <vt:lpstr>Considerações finais e extensões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Arquiteto de Família</dc:title>
  <dc:creator>Ariana Britto</dc:creator>
  <cp:lastModifiedBy>DCM</cp:lastModifiedBy>
  <cp:revision>277</cp:revision>
  <dcterms:created xsi:type="dcterms:W3CDTF">2015-05-15T02:31:09Z</dcterms:created>
  <dcterms:modified xsi:type="dcterms:W3CDTF">2017-12-08T03:34:44Z</dcterms:modified>
</cp:coreProperties>
</file>