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5"/>
  </p:notesMasterIdLst>
  <p:sldIdLst>
    <p:sldId id="256" r:id="rId2"/>
    <p:sldId id="257" r:id="rId3"/>
    <p:sldId id="313" r:id="rId4"/>
    <p:sldId id="310" r:id="rId5"/>
    <p:sldId id="311" r:id="rId6"/>
    <p:sldId id="314" r:id="rId7"/>
    <p:sldId id="260" r:id="rId8"/>
    <p:sldId id="299" r:id="rId9"/>
    <p:sldId id="301" r:id="rId10"/>
    <p:sldId id="261" r:id="rId11"/>
    <p:sldId id="296" r:id="rId12"/>
    <p:sldId id="263" r:id="rId13"/>
    <p:sldId id="31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3" autoAdjust="0"/>
    <p:restoredTop sz="94737" autoAdjust="0"/>
  </p:normalViewPr>
  <p:slideViewPr>
    <p:cSldViewPr>
      <p:cViewPr varScale="1">
        <p:scale>
          <a:sx n="73" d="100"/>
          <a:sy n="73" d="100"/>
        </p:scale>
        <p:origin x="117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53CBC-6EAC-4B01-A0A5-77FD9B7AF717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2E6D0-E411-4D6D-8293-ECB7A40DE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1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E6D0-E411-4D6D-8293-ECB7A40DED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E6D0-E411-4D6D-8293-ECB7A40DED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5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E6D0-E411-4D6D-8293-ECB7A40DED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7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E6D0-E411-4D6D-8293-ECB7A40DED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3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7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9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8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3021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0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83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19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31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5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6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7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4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0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8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1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57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8001000" cy="28956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Application of the MIMIC model to detect and predict differential item functioning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8001000" cy="2133600"/>
          </a:xfrm>
        </p:spPr>
        <p:txBody>
          <a:bodyPr>
            <a:noAutofit/>
          </a:bodyPr>
          <a:lstStyle/>
          <a:p>
            <a:pPr algn="ctr"/>
            <a:r>
              <a:rPr lang="en-US" sz="4000" cap="none" dirty="0" smtClean="0">
                <a:solidFill>
                  <a:schemeClr val="tx1"/>
                </a:solidFill>
              </a:rPr>
              <a:t>Kevin Krost, M.A.</a:t>
            </a:r>
          </a:p>
          <a:p>
            <a:pPr algn="ctr"/>
            <a:r>
              <a:rPr lang="en-US" sz="4000" cap="none" dirty="0" smtClean="0">
                <a:solidFill>
                  <a:schemeClr val="tx1"/>
                </a:solidFill>
              </a:rPr>
              <a:t>Josh Cohen, Ph.D.</a:t>
            </a:r>
          </a:p>
          <a:p>
            <a:pPr algn="ctr"/>
            <a:r>
              <a:rPr lang="en-US" sz="2400" cap="none" dirty="0" smtClean="0">
                <a:solidFill>
                  <a:schemeClr val="tx1"/>
                </a:solidFill>
              </a:rPr>
              <a:t>Virginia Tech, Educational Research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29824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Predictive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95401"/>
            <a:ext cx="6711654" cy="49530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Interested in items exhibiting largest DIF based on effect size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Enter all covariates to predict item and mediate DIF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 smtClean="0"/>
              <a:t>Based on results, drop non-significant covariates to create more parsimonious model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 smtClean="0"/>
              <a:t>Drop all non-significant variables or one at a time?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169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4239690" cy="690282"/>
          </a:xfrm>
        </p:spPr>
        <p:txBody>
          <a:bodyPr/>
          <a:lstStyle/>
          <a:p>
            <a:r>
              <a:rPr lang="en-US" dirty="0" smtClean="0"/>
              <a:t>Judgment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447801"/>
            <a:ext cx="8202090" cy="48006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Within items, interested in largest absolute drop in effect size from model to model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 smtClean="0"/>
              <a:t>Most interested when grouping variable becomes non-significant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After most parsimonious models obtained, interested in covariates significantly predicting item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 smtClean="0"/>
              <a:t>Again, interested in full mediation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506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4038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Judgment Time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599"/>
            <a:ext cx="8001000" cy="44196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Depends on your interest as a researcher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 smtClean="0"/>
              <a:t>Substantive, focused on relationship of covariates and mediation of DIF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 smtClean="0"/>
              <a:t>Professional/test developer, </a:t>
            </a:r>
            <a:r>
              <a:rPr lang="en-US" sz="3000" dirty="0" smtClean="0"/>
              <a:t>interested in determining if DIF indicates item bias or simply spurious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 smtClean="0"/>
              <a:t>Both, depending on research interests</a:t>
            </a:r>
          </a:p>
          <a:p>
            <a:pPr marL="457207" lvl="1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740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981200"/>
            <a:ext cx="5811010" cy="914399"/>
          </a:xfrm>
        </p:spPr>
        <p:txBody>
          <a:bodyPr>
            <a:noAutofit/>
          </a:bodyPr>
          <a:lstStyle/>
          <a:p>
            <a:r>
              <a:rPr lang="en-US" sz="6000" dirty="0" smtClean="0"/>
              <a:t>Any questions?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52700" y="3429000"/>
            <a:ext cx="3906010" cy="86142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604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7200"/>
            <a:ext cx="515409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Research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905000"/>
            <a:ext cx="7897290" cy="3810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RQ1 – Is there differential item functioning between gender on this assessment?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RQ2 – What attitudinal factors predict or mediate differential item functioning and/or gender differences among mathematics?</a:t>
            </a:r>
          </a:p>
        </p:txBody>
      </p:sp>
    </p:spTree>
    <p:extLst>
      <p:ext uri="{BB962C8B-B14F-4D97-AF65-F5344CB8AC3E}">
        <p14:creationId xmlns:p14="http://schemas.microsoft.com/office/powerpoint/2010/main" val="23429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7200"/>
            <a:ext cx="713529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Differential Item Functioning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2590800"/>
            <a:ext cx="7897290" cy="3124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Differences in probability of endorsing an item between two groups after controlling for ability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u="sng" dirty="0" smtClean="0"/>
              <a:t>Can</a:t>
            </a:r>
            <a:r>
              <a:rPr lang="en-US" sz="3000" dirty="0" smtClean="0"/>
              <a:t> indicate item bias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 smtClean="0"/>
              <a:t>Difficult to explain and determine cause</a:t>
            </a:r>
          </a:p>
        </p:txBody>
      </p:sp>
    </p:spTree>
    <p:extLst>
      <p:ext uri="{BB962C8B-B14F-4D97-AF65-F5344CB8AC3E}">
        <p14:creationId xmlns:p14="http://schemas.microsoft.com/office/powerpoint/2010/main" val="30868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3553890" cy="690282"/>
          </a:xfrm>
        </p:spPr>
        <p:txBody>
          <a:bodyPr/>
          <a:lstStyle/>
          <a:p>
            <a:r>
              <a:rPr lang="en-US" sz="4000" dirty="0" smtClean="0"/>
              <a:t>MIMIC Model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752600"/>
            <a:ext cx="8125890" cy="44958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Generalized SEM which incorporates covariates on items and latent traits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 smtClean="0"/>
              <a:t>Family and link function for items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Effect of grouping variable on latent trait indicates group differences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 smtClean="0"/>
              <a:t>Items indicate DIF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000" dirty="0" smtClean="0"/>
              <a:t>Covariates can predict item and mediate DIF</a:t>
            </a:r>
          </a:p>
        </p:txBody>
      </p:sp>
    </p:spTree>
    <p:extLst>
      <p:ext uri="{BB962C8B-B14F-4D97-AF65-F5344CB8AC3E}">
        <p14:creationId xmlns:p14="http://schemas.microsoft.com/office/powerpoint/2010/main" val="25939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3782490" cy="766482"/>
          </a:xfrm>
        </p:spPr>
        <p:txBody>
          <a:bodyPr/>
          <a:lstStyle/>
          <a:p>
            <a:r>
              <a:rPr lang="en-US" dirty="0" smtClean="0"/>
              <a:t>MIMIC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4710" y="1447801"/>
                <a:ext cx="8125890" cy="44196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3200" dirty="0" smtClean="0"/>
                  <a:t>Proven to be related to the 2-parameter normal ogive IRT model (McDonald, 1967)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3200" dirty="0" smtClean="0"/>
                  <a:t>Effect sizes based on signed area under IRT for practical significance (Raju, 1988)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US" sz="3000" dirty="0" smtClean="0"/>
                  <a:t>Signed Area = </a:t>
                </a:r>
                <a:r>
                  <a:rPr lang="en-US" sz="3400" dirty="0" smtClean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 baseline="-250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3400" dirty="0"/>
                          <m:t>β</m:t>
                        </m:r>
                        <m:r>
                          <m:rPr>
                            <m:nor/>
                          </m:rPr>
                          <a:rPr lang="en-US" sz="3400" baseline="-25000" dirty="0"/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3400" dirty="0"/>
                          <m:t>λ</m:t>
                        </m:r>
                        <m:r>
                          <m:rPr>
                            <m:nor/>
                          </m:rPr>
                          <a:rPr lang="en-US" sz="3400" baseline="-25000" dirty="0"/>
                          <m:t>i</m:t>
                        </m:r>
                      </m:den>
                    </m:f>
                  </m:oMath>
                </a14:m>
                <a:endParaRPr lang="en-US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4710" y="1447801"/>
                <a:ext cx="8125890" cy="4419600"/>
              </a:xfrm>
              <a:blipFill>
                <a:blip r:embed="rId2"/>
                <a:stretch>
                  <a:fillRect l="-1125" t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1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3782490" cy="766482"/>
          </a:xfrm>
        </p:spPr>
        <p:txBody>
          <a:bodyPr/>
          <a:lstStyle/>
          <a:p>
            <a:r>
              <a:rPr lang="en-US" dirty="0" smtClean="0"/>
              <a:t>MIMIC Model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10" y="1219200"/>
            <a:ext cx="820208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700" y="457200"/>
            <a:ext cx="4506300" cy="690282"/>
          </a:xfrm>
        </p:spPr>
        <p:txBody>
          <a:bodyPr/>
          <a:lstStyle/>
          <a:p>
            <a:r>
              <a:rPr lang="en-US" sz="4000" dirty="0" smtClean="0"/>
              <a:t>Scale Purification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700" y="1295400"/>
            <a:ext cx="7630500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Items used to measure latent trait might exhibit DIF and should be removed from scale (Wang, Shih, &amp; Yang, 2009)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smtClean="0"/>
              <a:t>Iterative procedure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smtClean="0"/>
              <a:t>Items detected as exhibiting DIF removed from scale and modeled again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Time-consuming!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67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685800"/>
            <a:ext cx="5154090" cy="685800"/>
          </a:xfrm>
        </p:spPr>
        <p:txBody>
          <a:bodyPr/>
          <a:lstStyle/>
          <a:p>
            <a:r>
              <a:rPr lang="en-US" sz="4000" dirty="0" smtClean="0"/>
              <a:t>Purified Model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10" y="1371600"/>
            <a:ext cx="820208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457200"/>
            <a:ext cx="4430100" cy="690282"/>
          </a:xfrm>
        </p:spPr>
        <p:txBody>
          <a:bodyPr/>
          <a:lstStyle/>
          <a:p>
            <a:r>
              <a:rPr lang="en-US" sz="4000" dirty="0" smtClean="0"/>
              <a:t>Predictive Model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46" t="15188" r="2604" b="10382"/>
          <a:stretch/>
        </p:blipFill>
        <p:spPr>
          <a:xfrm>
            <a:off x="381000" y="1295400"/>
            <a:ext cx="838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T_Hokies">
      <a:dk1>
        <a:sysClr val="windowText" lastClr="000000"/>
      </a:dk1>
      <a:lt1>
        <a:sysClr val="window" lastClr="FFFFFF"/>
      </a:lt1>
      <a:dk2>
        <a:srgbClr val="EE6510"/>
      </a:dk2>
      <a:lt2>
        <a:srgbClr val="C00000"/>
      </a:lt2>
      <a:accent1>
        <a:srgbClr val="C00000"/>
      </a:accent1>
      <a:accent2>
        <a:srgbClr val="EE651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C0000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4591</TotalTime>
  <Words>350</Words>
  <Application>Microsoft Office PowerPoint</Application>
  <PresentationFormat>On-screen Show (4:3)</PresentationFormat>
  <Paragraphs>50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Wingdings</vt:lpstr>
      <vt:lpstr>Wingdings 3</vt:lpstr>
      <vt:lpstr>Ion</vt:lpstr>
      <vt:lpstr>Application of the MIMIC model to detect and predict differential item functioning</vt:lpstr>
      <vt:lpstr>Research Questions</vt:lpstr>
      <vt:lpstr>Differential Item Functioning</vt:lpstr>
      <vt:lpstr>MIMIC Model</vt:lpstr>
      <vt:lpstr>MIMIC Model</vt:lpstr>
      <vt:lpstr>MIMIC Model</vt:lpstr>
      <vt:lpstr>Scale Purification</vt:lpstr>
      <vt:lpstr>Purified Model</vt:lpstr>
      <vt:lpstr>Predictive Model</vt:lpstr>
      <vt:lpstr>Predictive Model</vt:lpstr>
      <vt:lpstr>Judgment Time</vt:lpstr>
      <vt:lpstr>Judgment Time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jMetrik</dc:title>
  <dc:creator>Kevin Krost</dc:creator>
  <cp:lastModifiedBy>Kevin Krost</cp:lastModifiedBy>
  <cp:revision>210</cp:revision>
  <dcterms:created xsi:type="dcterms:W3CDTF">2006-08-16T00:00:00Z</dcterms:created>
  <dcterms:modified xsi:type="dcterms:W3CDTF">2017-07-21T22:27:33Z</dcterms:modified>
</cp:coreProperties>
</file>