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7EA03-11CD-423E-92F3-C979205EC55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2FD5-A952-421B-89C8-97C498DD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6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963D-B4BD-43E9-9DD1-A04C44BBA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MULTI-valued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08389-50C4-4FFD-B1A2-E14ACF6BAA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6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D697E-D6A1-4E4C-8B02-E1E7B3EC9B07}"/>
              </a:ext>
            </a:extLst>
          </p:cNvPr>
          <p:cNvSpPr txBox="1"/>
          <p:nvPr/>
        </p:nvSpPr>
        <p:spPr>
          <a:xfrm>
            <a:off x="1318437" y="1297172"/>
            <a:ext cx="244548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| .</a:t>
            </a:r>
          </a:p>
          <a:p>
            <a:r>
              <a:rPr lang="en-US" sz="3200" dirty="0"/>
              <a:t>0 | .</a:t>
            </a:r>
          </a:p>
          <a:p>
            <a:r>
              <a:rPr lang="en-US" sz="3200" dirty="0"/>
              <a:t>1 &amp; .</a:t>
            </a:r>
          </a:p>
          <a:p>
            <a:r>
              <a:rPr lang="en-US" sz="3200" dirty="0"/>
              <a:t>0 &amp;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3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F52E88-FDE7-478D-9C1B-F7CCD5E2C158}"/>
              </a:ext>
            </a:extLst>
          </p:cNvPr>
          <p:cNvSpPr txBox="1"/>
          <p:nvPr/>
        </p:nvSpPr>
        <p:spPr>
          <a:xfrm>
            <a:off x="1034716" y="959728"/>
            <a:ext cx="9817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a|b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-- true if either a or b is true, regardless of what the other 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F42C85-CF16-422D-813C-0AF0FE4FCC26}"/>
              </a:ext>
            </a:extLst>
          </p:cNvPr>
          <p:cNvSpPr/>
          <p:nvPr/>
        </p:nvSpPr>
        <p:spPr>
          <a:xfrm>
            <a:off x="1034716" y="3146150"/>
            <a:ext cx="9538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a&amp;b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-- false if either a or b is false, regardless of what the other is</a:t>
            </a:r>
          </a:p>
        </p:txBody>
      </p:sp>
    </p:spTree>
    <p:extLst>
      <p:ext uri="{BB962C8B-B14F-4D97-AF65-F5344CB8AC3E}">
        <p14:creationId xmlns:p14="http://schemas.microsoft.com/office/powerpoint/2010/main" val="268031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D697E-D6A1-4E4C-8B02-E1E7B3EC9B07}"/>
              </a:ext>
            </a:extLst>
          </p:cNvPr>
          <p:cNvSpPr txBox="1"/>
          <p:nvPr/>
        </p:nvSpPr>
        <p:spPr>
          <a:xfrm>
            <a:off x="1318437" y="1297172"/>
            <a:ext cx="244548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| .</a:t>
            </a:r>
          </a:p>
          <a:p>
            <a:r>
              <a:rPr lang="en-US" sz="3200" dirty="0"/>
              <a:t>0 | .</a:t>
            </a:r>
          </a:p>
          <a:p>
            <a:r>
              <a:rPr lang="en-US" sz="3200" dirty="0"/>
              <a:t>1 &amp; .</a:t>
            </a:r>
          </a:p>
          <a:p>
            <a:r>
              <a:rPr lang="en-US" sz="3200" dirty="0"/>
              <a:t>0 &amp;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8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E5B256-FF0A-474D-A39B-C83BBF259897}"/>
              </a:ext>
            </a:extLst>
          </p:cNvPr>
          <p:cNvSpPr txBox="1"/>
          <p:nvPr/>
        </p:nvSpPr>
        <p:spPr>
          <a:xfrm>
            <a:off x="1275907" y="914400"/>
            <a:ext cx="4933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Draconian:	.b</a:t>
            </a:r>
          </a:p>
          <a:p>
            <a:r>
              <a:rPr lang="en-US" sz="3200" dirty="0"/>
              <a:t>Unknown:	.u</a:t>
            </a:r>
          </a:p>
          <a:p>
            <a:r>
              <a:rPr lang="en-US" sz="3200" dirty="0"/>
              <a:t>Liberal:		.v</a:t>
            </a:r>
          </a:p>
        </p:txBody>
      </p:sp>
    </p:spTree>
    <p:extLst>
      <p:ext uri="{BB962C8B-B14F-4D97-AF65-F5344CB8AC3E}">
        <p14:creationId xmlns:p14="http://schemas.microsoft.com/office/powerpoint/2010/main" val="175600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7C003A-B294-495E-AAE3-748F87672DC3}"/>
              </a:ext>
            </a:extLst>
          </p:cNvPr>
          <p:cNvSpPr txBox="1"/>
          <p:nvPr/>
        </p:nvSpPr>
        <p:spPr>
          <a:xfrm>
            <a:off x="1041991" y="829340"/>
            <a:ext cx="54226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(1 | .u) &amp; .v = 1</a:t>
            </a:r>
          </a:p>
          <a:p>
            <a:endParaRPr lang="en-US" sz="3200" dirty="0"/>
          </a:p>
          <a:p>
            <a:r>
              <a:rPr lang="en-US" sz="3200" dirty="0"/>
              <a:t>(1 | .u) &amp; .u = .u</a:t>
            </a:r>
          </a:p>
          <a:p>
            <a:endParaRPr lang="en-US" sz="3200" dirty="0"/>
          </a:p>
          <a:p>
            <a:r>
              <a:rPr lang="en-US" sz="3200" dirty="0"/>
              <a:t>(1 | .b) &amp; .U = .b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22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B43696-B0C7-47B6-A270-923CF6761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599800"/>
              </p:ext>
            </p:extLst>
          </p:nvPr>
        </p:nvGraphicFramePr>
        <p:xfrm>
          <a:off x="552892" y="1719124"/>
          <a:ext cx="3785191" cy="363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689">
                  <a:extLst>
                    <a:ext uri="{9D8B030D-6E8A-4147-A177-3AD203B41FA5}">
                      <a16:colId xmlns:a16="http://schemas.microsoft.com/office/drawing/2014/main" val="2896824044"/>
                    </a:ext>
                  </a:extLst>
                </a:gridCol>
                <a:gridCol w="701749">
                  <a:extLst>
                    <a:ext uri="{9D8B030D-6E8A-4147-A177-3AD203B41FA5}">
                      <a16:colId xmlns:a16="http://schemas.microsoft.com/office/drawing/2014/main" val="107170524"/>
                    </a:ext>
                  </a:extLst>
                </a:gridCol>
                <a:gridCol w="574158">
                  <a:extLst>
                    <a:ext uri="{9D8B030D-6E8A-4147-A177-3AD203B41FA5}">
                      <a16:colId xmlns:a16="http://schemas.microsoft.com/office/drawing/2014/main" val="50712194"/>
                    </a:ext>
                  </a:extLst>
                </a:gridCol>
                <a:gridCol w="630865">
                  <a:extLst>
                    <a:ext uri="{9D8B030D-6E8A-4147-A177-3AD203B41FA5}">
                      <a16:colId xmlns:a16="http://schemas.microsoft.com/office/drawing/2014/main" val="1270228019"/>
                    </a:ext>
                  </a:extLst>
                </a:gridCol>
                <a:gridCol w="630865">
                  <a:extLst>
                    <a:ext uri="{9D8B030D-6E8A-4147-A177-3AD203B41FA5}">
                      <a16:colId xmlns:a16="http://schemas.microsoft.com/office/drawing/2014/main" val="88655893"/>
                    </a:ext>
                  </a:extLst>
                </a:gridCol>
                <a:gridCol w="630865">
                  <a:extLst>
                    <a:ext uri="{9D8B030D-6E8A-4147-A177-3AD203B41FA5}">
                      <a16:colId xmlns:a16="http://schemas.microsoft.com/office/drawing/2014/main" val="1219293403"/>
                    </a:ext>
                  </a:extLst>
                </a:gridCol>
              </a:tblGrid>
              <a:tr h="658317">
                <a:tc>
                  <a:txBody>
                    <a:bodyPr/>
                    <a:lstStyle/>
                    <a:p>
                      <a:r>
                        <a:rPr lang="en-US" sz="3200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132354"/>
                  </a:ext>
                </a:extLst>
              </a:tr>
              <a:tr h="59562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873055"/>
                  </a:ext>
                </a:extLst>
              </a:tr>
              <a:tr h="595620"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22089"/>
                  </a:ext>
                </a:extLst>
              </a:tr>
              <a:tr h="595620"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199654"/>
                  </a:ext>
                </a:extLst>
              </a:tr>
              <a:tr h="595620">
                <a:tc>
                  <a:txBody>
                    <a:bodyPr/>
                    <a:lstStyle/>
                    <a:p>
                      <a:r>
                        <a:rPr lang="en-US" sz="3200" dirty="0"/>
                        <a:t>.v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708153"/>
                  </a:ext>
                </a:extLst>
              </a:tr>
              <a:tr h="595620"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7420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5148AA-2C79-410F-B925-13D8800DC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022575"/>
              </p:ext>
            </p:extLst>
          </p:nvPr>
        </p:nvGraphicFramePr>
        <p:xfrm>
          <a:off x="4763386" y="1740386"/>
          <a:ext cx="3700129" cy="3615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851">
                  <a:extLst>
                    <a:ext uri="{9D8B030D-6E8A-4147-A177-3AD203B41FA5}">
                      <a16:colId xmlns:a16="http://schemas.microsoft.com/office/drawing/2014/main" val="390455220"/>
                    </a:ext>
                  </a:extLst>
                </a:gridCol>
                <a:gridCol w="598225">
                  <a:extLst>
                    <a:ext uri="{9D8B030D-6E8A-4147-A177-3AD203B41FA5}">
                      <a16:colId xmlns:a16="http://schemas.microsoft.com/office/drawing/2014/main" val="3397009382"/>
                    </a:ext>
                  </a:extLst>
                </a:gridCol>
                <a:gridCol w="586254">
                  <a:extLst>
                    <a:ext uri="{9D8B030D-6E8A-4147-A177-3AD203B41FA5}">
                      <a16:colId xmlns:a16="http://schemas.microsoft.com/office/drawing/2014/main" val="3709303533"/>
                    </a:ext>
                  </a:extLst>
                </a:gridCol>
                <a:gridCol w="595423">
                  <a:extLst>
                    <a:ext uri="{9D8B030D-6E8A-4147-A177-3AD203B41FA5}">
                      <a16:colId xmlns:a16="http://schemas.microsoft.com/office/drawing/2014/main" val="962711735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2022700040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219131021"/>
                    </a:ext>
                  </a:extLst>
                </a:gridCol>
              </a:tblGrid>
              <a:tr h="719558">
                <a:tc>
                  <a:txBody>
                    <a:bodyPr/>
                    <a:lstStyle/>
                    <a:p>
                      <a:r>
                        <a:rPr lang="en-US" sz="3200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981371"/>
                  </a:ext>
                </a:extLst>
              </a:tr>
              <a:tr h="558972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443863"/>
                  </a:ext>
                </a:extLst>
              </a:tr>
              <a:tr h="558972"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360116"/>
                  </a:ext>
                </a:extLst>
              </a:tr>
              <a:tr h="558972"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37891"/>
                  </a:ext>
                </a:extLst>
              </a:tr>
              <a:tr h="558972">
                <a:tc>
                  <a:txBody>
                    <a:bodyPr/>
                    <a:lstStyle/>
                    <a:p>
                      <a:r>
                        <a:rPr lang="en-US" sz="3200" dirty="0"/>
                        <a:t>.v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562691"/>
                  </a:ext>
                </a:extLst>
              </a:tr>
              <a:tr h="558972"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7401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AAC93F-8C74-4DA9-83C3-0A1A5F47B7C6}"/>
              </a:ext>
            </a:extLst>
          </p:cNvPr>
          <p:cNvSpPr txBox="1"/>
          <p:nvPr/>
        </p:nvSpPr>
        <p:spPr>
          <a:xfrm>
            <a:off x="1616147" y="935665"/>
            <a:ext cx="104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123B5-9284-4122-8207-DE05299BA165}"/>
              </a:ext>
            </a:extLst>
          </p:cNvPr>
          <p:cNvSpPr txBox="1"/>
          <p:nvPr/>
        </p:nvSpPr>
        <p:spPr>
          <a:xfrm>
            <a:off x="5890437" y="904044"/>
            <a:ext cx="121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93080B-13ED-4DAA-862F-40D1F20E7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41754"/>
              </p:ext>
            </p:extLst>
          </p:nvPr>
        </p:nvGraphicFramePr>
        <p:xfrm>
          <a:off x="8820770" y="1761651"/>
          <a:ext cx="1497064" cy="361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183">
                  <a:extLst>
                    <a:ext uri="{9D8B030D-6E8A-4147-A177-3AD203B41FA5}">
                      <a16:colId xmlns:a16="http://schemas.microsoft.com/office/drawing/2014/main" val="3322412037"/>
                    </a:ext>
                  </a:extLst>
                </a:gridCol>
                <a:gridCol w="888881">
                  <a:extLst>
                    <a:ext uri="{9D8B030D-6E8A-4147-A177-3AD203B41FA5}">
                      <a16:colId xmlns:a16="http://schemas.microsoft.com/office/drawing/2014/main" val="999994845"/>
                    </a:ext>
                  </a:extLst>
                </a:gridCol>
              </a:tblGrid>
              <a:tr h="602526">
                <a:tc>
                  <a:txBody>
                    <a:bodyPr/>
                    <a:lstStyle/>
                    <a:p>
                      <a:r>
                        <a:rPr lang="en-US" sz="3200" dirty="0"/>
                        <a:t>a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~a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7829526"/>
                  </a:ext>
                </a:extLst>
              </a:tr>
              <a:tr h="602526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91036771"/>
                  </a:ext>
                </a:extLst>
              </a:tr>
              <a:tr h="602526"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524271196"/>
                  </a:ext>
                </a:extLst>
              </a:tr>
              <a:tr h="602526"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225279564"/>
                  </a:ext>
                </a:extLst>
              </a:tr>
              <a:tr h="602526">
                <a:tc>
                  <a:txBody>
                    <a:bodyPr/>
                    <a:lstStyle/>
                    <a:p>
                      <a:r>
                        <a:rPr lang="en-US" sz="3200" dirty="0"/>
                        <a:t>.v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.v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183996950"/>
                  </a:ext>
                </a:extLst>
              </a:tr>
              <a:tr h="602526"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 marL="100584" marR="100584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 marL="100584" marR="100584"/>
                </a:tc>
                <a:extLst>
                  <a:ext uri="{0D108BD9-81ED-4DB2-BD59-A6C34878D82A}">
                    <a16:rowId xmlns:a16="http://schemas.microsoft.com/office/drawing/2014/main" val="165607623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63C123-9B16-4E67-AEE5-F2045A1B3B00}"/>
              </a:ext>
            </a:extLst>
          </p:cNvPr>
          <p:cNvSpPr txBox="1"/>
          <p:nvPr/>
        </p:nvSpPr>
        <p:spPr>
          <a:xfrm>
            <a:off x="9016409" y="935665"/>
            <a:ext cx="104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40855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DBA40F-6C11-446F-8E69-3D21ABFFB798}"/>
              </a:ext>
            </a:extLst>
          </p:cNvPr>
          <p:cNvSpPr txBox="1"/>
          <p:nvPr/>
        </p:nvSpPr>
        <p:spPr>
          <a:xfrm>
            <a:off x="510363" y="765544"/>
            <a:ext cx="8591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 least one child is female:</a:t>
            </a:r>
          </a:p>
          <a:p>
            <a:r>
              <a:rPr lang="en-US" sz="3200" dirty="0"/>
              <a:t>	f1 | f2 | f3 | f4 | f5 | f6 | f7 | f8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7FF16-CF36-45A6-95A7-FF28CC111FC9}"/>
              </a:ext>
            </a:extLst>
          </p:cNvPr>
          <p:cNvSpPr txBox="1"/>
          <p:nvPr/>
        </p:nvSpPr>
        <p:spPr>
          <a:xfrm>
            <a:off x="535174" y="2108790"/>
            <a:ext cx="8481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Every child is female:</a:t>
            </a:r>
          </a:p>
          <a:p>
            <a:r>
              <a:rPr lang="en-US" sz="3200" dirty="0"/>
              <a:t>	f1 &amp; f2 &amp; f3 &amp; f4 &amp; f5 &amp; f6 &amp; f7 &amp; f8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9A508-F299-46E7-A11D-832391A9EA18}"/>
              </a:ext>
            </a:extLst>
          </p:cNvPr>
          <p:cNvSpPr txBox="1"/>
          <p:nvPr/>
        </p:nvSpPr>
        <p:spPr>
          <a:xfrm>
            <a:off x="577703" y="3320901"/>
            <a:ext cx="11376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 least one child is male:</a:t>
            </a:r>
          </a:p>
          <a:p>
            <a:r>
              <a:rPr lang="en-US" sz="3200" dirty="0"/>
              <a:t>	~f1 | ~f2 | ~f3 | ~f4 | ~f5 | ~f6 | ~f7 | ~f8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11276-F9C1-470B-BB27-81041C8E64AC}"/>
              </a:ext>
            </a:extLst>
          </p:cNvPr>
          <p:cNvSpPr txBox="1"/>
          <p:nvPr/>
        </p:nvSpPr>
        <p:spPr>
          <a:xfrm>
            <a:off x="577703" y="4575541"/>
            <a:ext cx="11376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Every child is male:</a:t>
            </a:r>
          </a:p>
          <a:p>
            <a:r>
              <a:rPr lang="en-US" sz="3200" dirty="0"/>
              <a:t>	~f1 &amp; ~f2 &amp; ~f3 &amp; ~f4 &amp; ~f5 &amp; ~f6 &amp; ~f7 &amp; ~f8</a:t>
            </a:r>
          </a:p>
        </p:txBody>
      </p:sp>
    </p:spTree>
    <p:extLst>
      <p:ext uri="{BB962C8B-B14F-4D97-AF65-F5344CB8AC3E}">
        <p14:creationId xmlns:p14="http://schemas.microsoft.com/office/powerpoint/2010/main" val="197484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AEA59A-2A61-49FC-8DEE-E6E4A4DB4418}"/>
              </a:ext>
            </a:extLst>
          </p:cNvPr>
          <p:cNvSpPr txBox="1"/>
          <p:nvPr/>
        </p:nvSpPr>
        <p:spPr>
          <a:xfrm>
            <a:off x="1403498" y="999461"/>
            <a:ext cx="5209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 + .</a:t>
            </a:r>
          </a:p>
          <a:p>
            <a:r>
              <a:rPr lang="en-US" sz="3200" dirty="0"/>
              <a:t>7 + .</a:t>
            </a:r>
          </a:p>
          <a:p>
            <a:r>
              <a:rPr lang="en-US" sz="3200" dirty="0"/>
              <a:t>0 * .</a:t>
            </a:r>
          </a:p>
          <a:p>
            <a:r>
              <a:rPr lang="en-US" sz="3200" dirty="0"/>
              <a:t>12 / .</a:t>
            </a:r>
          </a:p>
          <a:p>
            <a:r>
              <a:rPr lang="en-US" sz="3200" dirty="0"/>
              <a:t>sum(4, 17, 30, 12, .)</a:t>
            </a:r>
          </a:p>
          <a:p>
            <a:r>
              <a:rPr lang="en-US" sz="3200" dirty="0"/>
              <a:t>mean(4, 17, 30, 12, .)</a:t>
            </a:r>
          </a:p>
        </p:txBody>
      </p:sp>
    </p:spTree>
    <p:extLst>
      <p:ext uri="{BB962C8B-B14F-4D97-AF65-F5344CB8AC3E}">
        <p14:creationId xmlns:p14="http://schemas.microsoft.com/office/powerpoint/2010/main" val="242815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225165-BD37-4096-8A78-8174828824AF}"/>
              </a:ext>
            </a:extLst>
          </p:cNvPr>
          <p:cNvSpPr txBox="1"/>
          <p:nvPr/>
        </p:nvSpPr>
        <p:spPr>
          <a:xfrm rot="10800000" flipH="1" flipV="1">
            <a:off x="1843410" y="1894868"/>
            <a:ext cx="68752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 + .v = 3</a:t>
            </a:r>
          </a:p>
          <a:p>
            <a:r>
              <a:rPr lang="en-US" sz="3200" dirty="0"/>
              <a:t>3 + .b = .b</a:t>
            </a:r>
          </a:p>
          <a:p>
            <a:r>
              <a:rPr lang="en-US" sz="3200" dirty="0"/>
              <a:t>Mean((4, 17, 30, 12, .u) = .u</a:t>
            </a:r>
          </a:p>
          <a:p>
            <a:r>
              <a:rPr lang="en-US" sz="3200" dirty="0"/>
              <a:t>Mean((4, 17, 30, 12, .v) = 15.75</a:t>
            </a:r>
          </a:p>
          <a:p>
            <a:r>
              <a:rPr lang="en-US" sz="3200" dirty="0"/>
              <a:t>Mean((4, 17, 30, 12, .b) = .b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72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CC8DCB-15A8-4783-99C2-ACC50DCFBCFA}"/>
              </a:ext>
            </a:extLst>
          </p:cNvPr>
          <p:cNvSpPr txBox="1"/>
          <p:nvPr/>
        </p:nvSpPr>
        <p:spPr>
          <a:xfrm flipH="1">
            <a:off x="1418108" y="1807534"/>
            <a:ext cx="4748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 * .u = 0</a:t>
            </a:r>
          </a:p>
          <a:p>
            <a:endParaRPr lang="en-US" sz="3200" dirty="0"/>
          </a:p>
          <a:p>
            <a:r>
              <a:rPr lang="en-US" sz="3200" dirty="0"/>
              <a:t>12 / .u = .b</a:t>
            </a:r>
          </a:p>
        </p:txBody>
      </p:sp>
    </p:spTree>
    <p:extLst>
      <p:ext uri="{BB962C8B-B14F-4D97-AF65-F5344CB8AC3E}">
        <p14:creationId xmlns:p14="http://schemas.microsoft.com/office/powerpoint/2010/main" val="7021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EBB427-A679-4FFF-8568-6808589C6856}"/>
              </a:ext>
            </a:extLst>
          </p:cNvPr>
          <p:cNvSpPr/>
          <p:nvPr/>
        </p:nvSpPr>
        <p:spPr>
          <a:xfrm>
            <a:off x="3080084" y="2021305"/>
            <a:ext cx="4836695" cy="189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 | b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 &amp; b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23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4786A0-3FC3-426F-AFC0-91052CAA7F97}"/>
              </a:ext>
            </a:extLst>
          </p:cNvPr>
          <p:cNvSpPr txBox="1"/>
          <p:nvPr/>
        </p:nvSpPr>
        <p:spPr>
          <a:xfrm flipH="1">
            <a:off x="1864675" y="1956391"/>
            <a:ext cx="623733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(12 + 3 + .v) * 2 = 30</a:t>
            </a:r>
          </a:p>
          <a:p>
            <a:endParaRPr lang="en-US" sz="3200" dirty="0"/>
          </a:p>
          <a:p>
            <a:r>
              <a:rPr lang="en-US" sz="3200" dirty="0"/>
              <a:t>(12 + 3 + .v) * .u = .u</a:t>
            </a:r>
          </a:p>
          <a:p>
            <a:endParaRPr lang="en-US" sz="3200" dirty="0"/>
          </a:p>
          <a:p>
            <a:r>
              <a:rPr lang="en-US" sz="3200" dirty="0"/>
              <a:t>((7 + .v) * 2 – 14)  * .u =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0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B0F7AD-0778-4B22-9380-BDAC3BCC4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787667"/>
              </p:ext>
            </p:extLst>
          </p:nvPr>
        </p:nvGraphicFramePr>
        <p:xfrm>
          <a:off x="1904410" y="1825450"/>
          <a:ext cx="1689395" cy="3445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395">
                  <a:extLst>
                    <a:ext uri="{9D8B030D-6E8A-4147-A177-3AD203B41FA5}">
                      <a16:colId xmlns:a16="http://schemas.microsoft.com/office/drawing/2014/main" val="2877891703"/>
                    </a:ext>
                  </a:extLst>
                </a:gridCol>
              </a:tblGrid>
              <a:tr h="792963"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756893"/>
                  </a:ext>
                </a:extLst>
              </a:tr>
              <a:tr h="792963"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467175"/>
                  </a:ext>
                </a:extLst>
              </a:tr>
              <a:tr h="792963">
                <a:tc>
                  <a:txBody>
                    <a:bodyPr/>
                    <a:lstStyle/>
                    <a:p>
                      <a:r>
                        <a:rPr lang="en-US" sz="3200" dirty="0"/>
                        <a:t>Normal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646643"/>
                  </a:ext>
                </a:extLst>
              </a:tr>
              <a:tr h="792963">
                <a:tc>
                  <a:txBody>
                    <a:bodyPr/>
                    <a:lstStyle/>
                    <a:p>
                      <a:r>
                        <a:rPr lang="en-US" sz="3200" dirty="0"/>
                        <a:t>.v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87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817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DFD788-7851-4A25-98E4-C49A56BEE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830683"/>
              </p:ext>
            </p:extLst>
          </p:nvPr>
        </p:nvGraphicFramePr>
        <p:xfrm>
          <a:off x="7145077" y="1378886"/>
          <a:ext cx="195639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392">
                  <a:extLst>
                    <a:ext uri="{9D8B030D-6E8A-4147-A177-3AD203B41FA5}">
                      <a16:colId xmlns:a16="http://schemas.microsoft.com/office/drawing/2014/main" val="4270071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695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164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570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All other 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29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.v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8378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00FAB9-3A33-4E3E-B982-07B93889D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12787"/>
              </p:ext>
            </p:extLst>
          </p:nvPr>
        </p:nvGraphicFramePr>
        <p:xfrm>
          <a:off x="1053805" y="1722474"/>
          <a:ext cx="1646865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865">
                  <a:extLst>
                    <a:ext uri="{9D8B030D-6E8A-4147-A177-3AD203B41FA5}">
                      <a16:colId xmlns:a16="http://schemas.microsoft.com/office/drawing/2014/main" val="1429983"/>
                    </a:ext>
                  </a:extLst>
                </a:gridCol>
              </a:tblGrid>
              <a:tr h="540134"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03650"/>
                  </a:ext>
                </a:extLst>
              </a:tr>
              <a:tr h="540134"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821824"/>
                  </a:ext>
                </a:extLst>
              </a:tr>
              <a:tr h="540134"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18393"/>
                  </a:ext>
                </a:extLst>
              </a:tr>
              <a:tr h="540134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171114"/>
                  </a:ext>
                </a:extLst>
              </a:tr>
              <a:tr h="540134">
                <a:tc>
                  <a:txBody>
                    <a:bodyPr/>
                    <a:lstStyle/>
                    <a:p>
                      <a:r>
                        <a:rPr lang="en-US" sz="3200" dirty="0"/>
                        <a:t>.v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94536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D78046-7934-4F86-A310-387AEB3D7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41667"/>
              </p:ext>
            </p:extLst>
          </p:nvPr>
        </p:nvGraphicFramePr>
        <p:xfrm>
          <a:off x="3402419" y="1722474"/>
          <a:ext cx="1552353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353">
                  <a:extLst>
                    <a:ext uri="{9D8B030D-6E8A-4147-A177-3AD203B41FA5}">
                      <a16:colId xmlns:a16="http://schemas.microsoft.com/office/drawing/2014/main" val="584351303"/>
                    </a:ext>
                  </a:extLst>
                </a:gridCol>
              </a:tblGrid>
              <a:tr h="507697">
                <a:tc>
                  <a:txBody>
                    <a:bodyPr/>
                    <a:lstStyle/>
                    <a:p>
                      <a:r>
                        <a:rPr lang="en-US" sz="3200" dirty="0"/>
                        <a:t>.b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389633"/>
                  </a:ext>
                </a:extLst>
              </a:tr>
              <a:tr h="561758">
                <a:tc>
                  <a:txBody>
                    <a:bodyPr/>
                    <a:lstStyle/>
                    <a:p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05046"/>
                  </a:ext>
                </a:extLst>
              </a:tr>
              <a:tr h="507697">
                <a:tc>
                  <a:txBody>
                    <a:bodyPr/>
                    <a:lstStyle/>
                    <a:p>
                      <a:r>
                        <a:rPr lang="en-US" sz="3200" dirty="0"/>
                        <a:t>.u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172603"/>
                  </a:ext>
                </a:extLst>
              </a:tr>
              <a:tr h="561758"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141547"/>
                  </a:ext>
                </a:extLst>
              </a:tr>
              <a:tr h="561758">
                <a:tc>
                  <a:txBody>
                    <a:bodyPr/>
                    <a:lstStyle/>
                    <a:p>
                      <a:r>
                        <a:rPr lang="en-US" sz="3200" dirty="0"/>
                        <a:t>.v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3197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1808A7-F74B-42FF-8557-05354E2B4ED3}"/>
              </a:ext>
            </a:extLst>
          </p:cNvPr>
          <p:cNvSpPr txBox="1"/>
          <p:nvPr/>
        </p:nvSpPr>
        <p:spPr>
          <a:xfrm>
            <a:off x="1275907" y="871870"/>
            <a:ext cx="82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7A284-3EBC-4379-92F4-E72963A7FF52}"/>
              </a:ext>
            </a:extLst>
          </p:cNvPr>
          <p:cNvSpPr txBox="1"/>
          <p:nvPr/>
        </p:nvSpPr>
        <p:spPr>
          <a:xfrm>
            <a:off x="3402420" y="871870"/>
            <a:ext cx="95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191B6-915C-4CB7-A317-9D2D47C42976}"/>
              </a:ext>
            </a:extLst>
          </p:cNvPr>
          <p:cNvSpPr txBox="1"/>
          <p:nvPr/>
        </p:nvSpPr>
        <p:spPr>
          <a:xfrm flipH="1">
            <a:off x="6960996" y="583962"/>
            <a:ext cx="23245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50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D549D7-045A-4F98-8F8D-8F995C220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55231"/>
              </p:ext>
            </p:extLst>
          </p:nvPr>
        </p:nvGraphicFramePr>
        <p:xfrm>
          <a:off x="2117060" y="634606"/>
          <a:ext cx="3007833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833">
                  <a:extLst>
                    <a:ext uri="{9D8B030D-6E8A-4147-A177-3AD203B41FA5}">
                      <a16:colId xmlns:a16="http://schemas.microsoft.com/office/drawing/2014/main" val="1146453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Sup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67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Sup n-1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791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952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Sup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235184"/>
                  </a:ext>
                </a:extLst>
              </a:tr>
              <a:tr h="519499">
                <a:tc>
                  <a:txBody>
                    <a:bodyPr/>
                    <a:lstStyle/>
                    <a:p>
                      <a:r>
                        <a:rPr lang="en-US" sz="3200" dirty="0"/>
                        <a:t>Sup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513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Normal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32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/>
                        <a:t>Inf</a:t>
                      </a:r>
                      <a:r>
                        <a:rPr lang="en-US" sz="3200" dirty="0"/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4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/>
                        <a:t>Inf</a:t>
                      </a:r>
                      <a:r>
                        <a:rPr lang="en-US" sz="3200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10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/>
                        <a:t>Inf</a:t>
                      </a:r>
                      <a:r>
                        <a:rPr lang="en-US" sz="3200" dirty="0"/>
                        <a:t>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933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74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536461-D0F5-4A7F-9F5D-8CB55C4818D3}"/>
              </a:ext>
            </a:extLst>
          </p:cNvPr>
          <p:cNvSpPr/>
          <p:nvPr/>
        </p:nvSpPr>
        <p:spPr>
          <a:xfrm>
            <a:off x="409074" y="2021305"/>
            <a:ext cx="11261558" cy="223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 | b -– true if a or b true or missing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 &amp; b – true if a and b true or missing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9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8A3C46-3B09-4C33-B2AD-46245ECD4258}"/>
              </a:ext>
            </a:extLst>
          </p:cNvPr>
          <p:cNvSpPr txBox="1"/>
          <p:nvPr/>
        </p:nvSpPr>
        <p:spPr>
          <a:xfrm>
            <a:off x="2045368" y="1564105"/>
            <a:ext cx="7363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assert ~mi(a)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assert ~mi(b)</a:t>
            </a:r>
          </a:p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gen byte c = a | b</a:t>
            </a:r>
          </a:p>
        </p:txBody>
      </p:sp>
    </p:spTree>
    <p:extLst>
      <p:ext uri="{BB962C8B-B14F-4D97-AF65-F5344CB8AC3E}">
        <p14:creationId xmlns:p14="http://schemas.microsoft.com/office/powerpoint/2010/main" val="255899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706F6-7519-4DC2-A2E1-EEEF864EA685}"/>
              </a:ext>
            </a:extLst>
          </p:cNvPr>
          <p:cNvSpPr txBox="1"/>
          <p:nvPr/>
        </p:nvSpPr>
        <p:spPr>
          <a:xfrm>
            <a:off x="529389" y="1467853"/>
            <a:ext cx="1092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gen byte c = a | b if ~mi(a) &amp; ~mi(b)</a:t>
            </a:r>
          </a:p>
        </p:txBody>
      </p:sp>
    </p:spTree>
    <p:extLst>
      <p:ext uri="{BB962C8B-B14F-4D97-AF65-F5344CB8AC3E}">
        <p14:creationId xmlns:p14="http://schemas.microsoft.com/office/powerpoint/2010/main" val="221696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E4E67-D27C-43A9-96BF-D6341943EFD3}"/>
              </a:ext>
            </a:extLst>
          </p:cNvPr>
          <p:cNvSpPr txBox="1"/>
          <p:nvPr/>
        </p:nvSpPr>
        <p:spPr>
          <a:xfrm>
            <a:off x="1034716" y="938463"/>
            <a:ext cx="9817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a|b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-- true if either a or b is true, regardless of what the other 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5F4B44-40CA-4F03-85D9-4D1DE79D4C3C}"/>
              </a:ext>
            </a:extLst>
          </p:cNvPr>
          <p:cNvSpPr/>
          <p:nvPr/>
        </p:nvSpPr>
        <p:spPr>
          <a:xfrm>
            <a:off x="1034716" y="3124885"/>
            <a:ext cx="9538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a&amp;b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-- false if either a or b is false, regardless of what the other is</a:t>
            </a:r>
          </a:p>
        </p:txBody>
      </p:sp>
    </p:spTree>
    <p:extLst>
      <p:ext uri="{BB962C8B-B14F-4D97-AF65-F5344CB8AC3E}">
        <p14:creationId xmlns:p14="http://schemas.microsoft.com/office/powerpoint/2010/main" val="196080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22DC0F-A3B2-4FF3-AE3C-0B99D44109F0}"/>
              </a:ext>
            </a:extLst>
          </p:cNvPr>
          <p:cNvSpPr txBox="1"/>
          <p:nvPr/>
        </p:nvSpPr>
        <p:spPr>
          <a:xfrm>
            <a:off x="850900" y="666750"/>
            <a:ext cx="842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Three-valued logic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D67288-3347-4ADB-A3E3-FF78C8D05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94170"/>
              </p:ext>
            </p:extLst>
          </p:nvPr>
        </p:nvGraphicFramePr>
        <p:xfrm>
          <a:off x="850900" y="1508760"/>
          <a:ext cx="27495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388">
                  <a:extLst>
                    <a:ext uri="{9D8B030D-6E8A-4147-A177-3AD203B41FA5}">
                      <a16:colId xmlns:a16="http://schemas.microsoft.com/office/drawing/2014/main" val="309697987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4176486720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2450552622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3779632337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r>
                        <a:rPr lang="en-US" sz="2400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7927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6959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9861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17952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17B056-F528-4226-A187-10131FF62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996029"/>
              </p:ext>
            </p:extLst>
          </p:nvPr>
        </p:nvGraphicFramePr>
        <p:xfrm>
          <a:off x="4800600" y="1508760"/>
          <a:ext cx="32385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625">
                  <a:extLst>
                    <a:ext uri="{9D8B030D-6E8A-4147-A177-3AD203B41FA5}">
                      <a16:colId xmlns:a16="http://schemas.microsoft.com/office/drawing/2014/main" val="175121662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1040626075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024684676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984251892"/>
                    </a:ext>
                  </a:extLst>
                </a:gridCol>
              </a:tblGrid>
              <a:tr h="384069">
                <a:tc>
                  <a:txBody>
                    <a:bodyPr/>
                    <a:lstStyle/>
                    <a:p>
                      <a:r>
                        <a:rPr lang="en-US" sz="2400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00339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490427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31949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42179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206B15-528D-49D5-A946-5AF7F1717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345050"/>
              </p:ext>
            </p:extLst>
          </p:nvPr>
        </p:nvGraphicFramePr>
        <p:xfrm>
          <a:off x="8775700" y="1508760"/>
          <a:ext cx="2044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3071584116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189792238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2326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313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7932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238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41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AC2A29-955D-46F8-8CC5-8D7E4EE6EBFA}"/>
              </a:ext>
            </a:extLst>
          </p:cNvPr>
          <p:cNvSpPr txBox="1"/>
          <p:nvPr/>
        </p:nvSpPr>
        <p:spPr>
          <a:xfrm>
            <a:off x="850900" y="666750"/>
            <a:ext cx="842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Three-valued logic, Liberal protocol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5D8BC8-4A56-48A2-A7D0-239CE9FA6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27775"/>
              </p:ext>
            </p:extLst>
          </p:nvPr>
        </p:nvGraphicFramePr>
        <p:xfrm>
          <a:off x="850900" y="1508760"/>
          <a:ext cx="27495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388">
                  <a:extLst>
                    <a:ext uri="{9D8B030D-6E8A-4147-A177-3AD203B41FA5}">
                      <a16:colId xmlns:a16="http://schemas.microsoft.com/office/drawing/2014/main" val="309697987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4176486720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2450552622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3779632337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r>
                        <a:rPr lang="en-US" sz="2400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7927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6959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9861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17952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5CC71D-3507-4ABF-A5B4-B98AD07E7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608390"/>
              </p:ext>
            </p:extLst>
          </p:nvPr>
        </p:nvGraphicFramePr>
        <p:xfrm>
          <a:off x="4800600" y="1508760"/>
          <a:ext cx="32385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625">
                  <a:extLst>
                    <a:ext uri="{9D8B030D-6E8A-4147-A177-3AD203B41FA5}">
                      <a16:colId xmlns:a16="http://schemas.microsoft.com/office/drawing/2014/main" val="175121662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1040626075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024684676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984251892"/>
                    </a:ext>
                  </a:extLst>
                </a:gridCol>
              </a:tblGrid>
              <a:tr h="384069">
                <a:tc>
                  <a:txBody>
                    <a:bodyPr/>
                    <a:lstStyle/>
                    <a:p>
                      <a:r>
                        <a:rPr lang="en-US" sz="2400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00339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490427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31949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42179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86BC1E-D420-4751-91E5-1323EF2BC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34112"/>
              </p:ext>
            </p:extLst>
          </p:nvPr>
        </p:nvGraphicFramePr>
        <p:xfrm>
          <a:off x="8775700" y="1508760"/>
          <a:ext cx="2044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3071584116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189792238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2326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313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7932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238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57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28EE82-A368-466A-B099-95EC55D14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476153"/>
              </p:ext>
            </p:extLst>
          </p:nvPr>
        </p:nvGraphicFramePr>
        <p:xfrm>
          <a:off x="850900" y="1508760"/>
          <a:ext cx="27495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388">
                  <a:extLst>
                    <a:ext uri="{9D8B030D-6E8A-4147-A177-3AD203B41FA5}">
                      <a16:colId xmlns:a16="http://schemas.microsoft.com/office/drawing/2014/main" val="309697987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4176486720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2450552622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3779632337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r>
                        <a:rPr lang="en-US" sz="2400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7927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6959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9861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17952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555766-CA0C-44D7-948E-5B79F1C0F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58420"/>
              </p:ext>
            </p:extLst>
          </p:nvPr>
        </p:nvGraphicFramePr>
        <p:xfrm>
          <a:off x="4800600" y="1508760"/>
          <a:ext cx="32385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625">
                  <a:extLst>
                    <a:ext uri="{9D8B030D-6E8A-4147-A177-3AD203B41FA5}">
                      <a16:colId xmlns:a16="http://schemas.microsoft.com/office/drawing/2014/main" val="175121662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1040626075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024684676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984251892"/>
                    </a:ext>
                  </a:extLst>
                </a:gridCol>
              </a:tblGrid>
              <a:tr h="384069">
                <a:tc>
                  <a:txBody>
                    <a:bodyPr/>
                    <a:lstStyle/>
                    <a:p>
                      <a:r>
                        <a:rPr lang="en-US" sz="2400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00339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490427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31949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42179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B678AD-63FE-4FF2-9C81-E482B02D8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64179"/>
              </p:ext>
            </p:extLst>
          </p:nvPr>
        </p:nvGraphicFramePr>
        <p:xfrm>
          <a:off x="8775700" y="1508760"/>
          <a:ext cx="2044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3071584116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189792238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2326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1313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7932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2388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6CB198-6890-42F4-8332-ABEB80A63424}"/>
              </a:ext>
            </a:extLst>
          </p:cNvPr>
          <p:cNvSpPr txBox="1"/>
          <p:nvPr/>
        </p:nvSpPr>
        <p:spPr>
          <a:xfrm>
            <a:off x="659513" y="637954"/>
            <a:ext cx="6783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Three-valued logic, Draconian protocol</a:t>
            </a:r>
          </a:p>
        </p:txBody>
      </p:sp>
    </p:spTree>
    <p:extLst>
      <p:ext uri="{BB962C8B-B14F-4D97-AF65-F5344CB8AC3E}">
        <p14:creationId xmlns:p14="http://schemas.microsoft.com/office/powerpoint/2010/main" val="2270391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115</TotalTime>
  <Words>706</Words>
  <Application>Microsoft Office PowerPoint</Application>
  <PresentationFormat>Widescreen</PresentationFormat>
  <Paragraphs>299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Times New Roman</vt:lpstr>
      <vt:lpstr>Mesh</vt:lpstr>
      <vt:lpstr>MULTI-valued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MULTI-valued logic</dc:title>
  <dc:creator>David</dc:creator>
  <cp:lastModifiedBy>David</cp:lastModifiedBy>
  <cp:revision>16</cp:revision>
  <dcterms:created xsi:type="dcterms:W3CDTF">2017-06-23T14:01:31Z</dcterms:created>
  <dcterms:modified xsi:type="dcterms:W3CDTF">2017-07-26T02:43:08Z</dcterms:modified>
</cp:coreProperties>
</file>