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36"/>
  </p:notesMasterIdLst>
  <p:sldIdLst>
    <p:sldId id="298" r:id="rId2"/>
    <p:sldId id="410" r:id="rId3"/>
    <p:sldId id="404" r:id="rId4"/>
    <p:sldId id="403" r:id="rId5"/>
    <p:sldId id="418" r:id="rId6"/>
    <p:sldId id="405" r:id="rId7"/>
    <p:sldId id="411" r:id="rId8"/>
    <p:sldId id="412" r:id="rId9"/>
    <p:sldId id="413" r:id="rId10"/>
    <p:sldId id="415" r:id="rId11"/>
    <p:sldId id="414" r:id="rId12"/>
    <p:sldId id="419" r:id="rId13"/>
    <p:sldId id="426" r:id="rId14"/>
    <p:sldId id="427" r:id="rId15"/>
    <p:sldId id="433" r:id="rId16"/>
    <p:sldId id="437" r:id="rId17"/>
    <p:sldId id="434" r:id="rId18"/>
    <p:sldId id="421" r:id="rId19"/>
    <p:sldId id="436" r:id="rId20"/>
    <p:sldId id="416" r:id="rId21"/>
    <p:sldId id="390" r:id="rId22"/>
    <p:sldId id="439" r:id="rId23"/>
    <p:sldId id="438" r:id="rId24"/>
    <p:sldId id="431" r:id="rId25"/>
    <p:sldId id="406" r:id="rId26"/>
    <p:sldId id="430" r:id="rId27"/>
    <p:sldId id="408" r:id="rId28"/>
    <p:sldId id="409" r:id="rId29"/>
    <p:sldId id="435" r:id="rId30"/>
    <p:sldId id="423" r:id="rId31"/>
    <p:sldId id="425" r:id="rId32"/>
    <p:sldId id="299" r:id="rId33"/>
    <p:sldId id="429" r:id="rId34"/>
    <p:sldId id="428"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92D050"/>
    <a:srgbClr val="14AE14"/>
    <a:srgbClr val="48F2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2776" autoAdjust="0"/>
    <p:restoredTop sz="94660"/>
  </p:normalViewPr>
  <p:slideViewPr>
    <p:cSldViewPr>
      <p:cViewPr>
        <p:scale>
          <a:sx n="54" d="100"/>
          <a:sy n="54" d="100"/>
        </p:scale>
        <p:origin x="-84" y="-306"/>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A417488-4AE6-4E35-A469-47E6974194EE}" type="datetimeFigureOut">
              <a:rPr lang="en-US"/>
              <a:pPr>
                <a:defRPr/>
              </a:pPr>
              <a:t>11/4/2009</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3ED67069-CEB9-4F94-80E7-46C7BD558973}" type="slidenum">
              <a:rPr lang="en-NZ"/>
              <a:pPr>
                <a:defRPr/>
              </a:pPr>
              <a:t>‹#›</a:t>
            </a:fld>
            <a:endParaRPr lang="en-N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08BC687D-7672-40F1-80A5-29DA9EEAF776}" type="slidenum">
              <a:rPr lang="en-NZ" smtClean="0"/>
              <a:pPr>
                <a:defRPr/>
              </a:pPr>
              <a:t>10</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08BC687D-7672-40F1-80A5-29DA9EEAF776}" type="slidenum">
              <a:rPr lang="en-NZ" smtClean="0"/>
              <a:pPr>
                <a:defRPr/>
              </a:pPr>
              <a:t>11</a:t>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12</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13</a:t>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14</a:t>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15</a:t>
            </a:fld>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17</a:t>
            </a:fld>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18</a:t>
            </a:fld>
            <a:endParaRPr lang="en-N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08BC687D-7672-40F1-80A5-29DA9EEAF776}" type="slidenum">
              <a:rPr lang="en-NZ" smtClean="0"/>
              <a:pPr>
                <a:defRPr/>
              </a:pPr>
              <a:t>19</a:t>
            </a:fld>
            <a:endParaRPr lang="en-N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08BC687D-7672-40F1-80A5-29DA9EEAF776}" type="slidenum">
              <a:rPr lang="en-NZ" smtClean="0"/>
              <a:pPr>
                <a:defRPr/>
              </a:pPr>
              <a:t>20</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08BC687D-7672-40F1-80A5-29DA9EEAF776}" type="slidenum">
              <a:rPr lang="en-NZ" smtClean="0"/>
              <a:pPr>
                <a:defRPr/>
              </a:pPr>
              <a:t>2</a:t>
            </a:fld>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21</a:t>
            </a:fld>
            <a:endParaRPr lang="en-N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0E1FC7ED-5B5E-4A27-9270-5FBFC602A4AE}" type="slidenum">
              <a:rPr lang="en-NZ" smtClean="0"/>
              <a:pPr/>
              <a:t>24</a:t>
            </a:fld>
            <a:endParaRPr lang="en-N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25</a:t>
            </a:fld>
            <a:endParaRPr lang="en-N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08BC687D-7672-40F1-80A5-29DA9EEAF776}" type="slidenum">
              <a:rPr lang="en-NZ" smtClean="0"/>
              <a:pPr>
                <a:defRPr/>
              </a:pPr>
              <a:t>26</a:t>
            </a:fld>
            <a:endParaRPr lang="en-N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08BC687D-7672-40F1-80A5-29DA9EEAF776}" type="slidenum">
              <a:rPr lang="en-NZ" smtClean="0"/>
              <a:pPr>
                <a:defRPr/>
              </a:pPr>
              <a:t>27</a:t>
            </a:fld>
            <a:endParaRPr lang="en-N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08BC687D-7672-40F1-80A5-29DA9EEAF776}" type="slidenum">
              <a:rPr lang="en-NZ" smtClean="0"/>
              <a:pPr>
                <a:defRPr/>
              </a:pPr>
              <a:t>28</a:t>
            </a:fld>
            <a:endParaRPr lang="en-N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29</a:t>
            </a:fld>
            <a:endParaRPr lang="en-N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30</a:t>
            </a:fld>
            <a:endParaRPr lang="en-N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31</a:t>
            </a:fld>
            <a:endParaRPr lang="en-N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32</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3</a:t>
            </a:fld>
            <a:endParaRPr lang="en-N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33</a:t>
            </a:fld>
            <a:endParaRPr lang="en-N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34</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0E1FC7ED-5B5E-4A27-9270-5FBFC602A4AE}" type="slidenum">
              <a:rPr lang="en-NZ" smtClean="0"/>
              <a:pPr/>
              <a:t>4</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5</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3ED67069-CEB9-4F94-80E7-46C7BD558973}" type="slidenum">
              <a:rPr lang="en-NZ" smtClean="0"/>
              <a:pPr>
                <a:defRPr/>
              </a:pPr>
              <a:t>6</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08BC687D-7672-40F1-80A5-29DA9EEAF776}" type="slidenum">
              <a:rPr lang="en-NZ" smtClean="0"/>
              <a:pPr>
                <a:defRPr/>
              </a:pPr>
              <a:t>7</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08BC687D-7672-40F1-80A5-29DA9EEAF776}" type="slidenum">
              <a:rPr lang="en-NZ" smtClean="0"/>
              <a:pPr>
                <a:defRPr/>
              </a:pPr>
              <a:t>8</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08BC687D-7672-40F1-80A5-29DA9EEAF776}" type="slidenum">
              <a:rPr lang="en-NZ" smtClean="0"/>
              <a:pPr>
                <a:defRPr/>
              </a:pPr>
              <a:t>9</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pPr>
              <a:defRPr/>
            </a:pPr>
            <a:fld id="{96782DF6-6E9C-4868-AED9-2DEB89C45E2D}" type="datetime1">
              <a:rPr lang="en-US" smtClean="0"/>
              <a:pPr>
                <a:defRPr/>
              </a:pPr>
              <a:t>11/4/2009</a:t>
            </a:fld>
            <a:endParaRPr lang="en-NZ"/>
          </a:p>
        </p:txBody>
      </p:sp>
      <p:sp>
        <p:nvSpPr>
          <p:cNvPr id="5" name="Footer Placeholder 4"/>
          <p:cNvSpPr>
            <a:spLocks noGrp="1"/>
          </p:cNvSpPr>
          <p:nvPr>
            <p:ph type="ftr" sz="quarter" idx="11"/>
          </p:nvPr>
        </p:nvSpPr>
        <p:spPr/>
        <p:txBody>
          <a:bodyPr/>
          <a:lstStyle/>
          <a:p>
            <a:pPr>
              <a:defRPr/>
            </a:pPr>
            <a:endParaRPr lang="en-NZ"/>
          </a:p>
        </p:txBody>
      </p:sp>
      <p:sp>
        <p:nvSpPr>
          <p:cNvPr id="6" name="Slide Number Placeholder 5"/>
          <p:cNvSpPr>
            <a:spLocks noGrp="1"/>
          </p:cNvSpPr>
          <p:nvPr>
            <p:ph type="sldNum" sz="quarter" idx="12"/>
          </p:nvPr>
        </p:nvSpPr>
        <p:spPr/>
        <p:txBody>
          <a:bodyPr/>
          <a:lstStyle/>
          <a:p>
            <a:pPr>
              <a:defRPr/>
            </a:pPr>
            <a:fld id="{D9DA8F33-B14B-466F-A74F-B65F6EDBE921}" type="slidenum">
              <a:rPr lang="en-NZ" smtClean="0"/>
              <a:pPr>
                <a:defRPr/>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pPr>
              <a:defRPr/>
            </a:pPr>
            <a:fld id="{7906F5B0-DCB0-4942-9A80-34CA4F2D230F}" type="datetime1">
              <a:rPr lang="en-US" smtClean="0"/>
              <a:pPr>
                <a:defRPr/>
              </a:pPr>
              <a:t>11/4/2009</a:t>
            </a:fld>
            <a:endParaRPr lang="en-NZ"/>
          </a:p>
        </p:txBody>
      </p:sp>
      <p:sp>
        <p:nvSpPr>
          <p:cNvPr id="5" name="Footer Placeholder 4"/>
          <p:cNvSpPr>
            <a:spLocks noGrp="1"/>
          </p:cNvSpPr>
          <p:nvPr>
            <p:ph type="ftr" sz="quarter" idx="11"/>
          </p:nvPr>
        </p:nvSpPr>
        <p:spPr/>
        <p:txBody>
          <a:bodyPr/>
          <a:lstStyle/>
          <a:p>
            <a:pPr>
              <a:defRPr/>
            </a:pPr>
            <a:endParaRPr lang="en-NZ"/>
          </a:p>
        </p:txBody>
      </p:sp>
      <p:sp>
        <p:nvSpPr>
          <p:cNvPr id="6" name="Slide Number Placeholder 5"/>
          <p:cNvSpPr>
            <a:spLocks noGrp="1"/>
          </p:cNvSpPr>
          <p:nvPr>
            <p:ph type="sldNum" sz="quarter" idx="12"/>
          </p:nvPr>
        </p:nvSpPr>
        <p:spPr/>
        <p:txBody>
          <a:bodyPr/>
          <a:lstStyle/>
          <a:p>
            <a:pPr>
              <a:defRPr/>
            </a:pPr>
            <a:fld id="{D7E1DDAC-655B-40EF-BCE8-88C104197062}" type="slidenum">
              <a:rPr lang="en-NZ" smtClean="0"/>
              <a:pPr>
                <a:defRPr/>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pPr>
              <a:defRPr/>
            </a:pPr>
            <a:fld id="{C6BFAD80-FC97-42B5-B073-5CD9D11AD8BC}" type="datetime1">
              <a:rPr lang="en-US" smtClean="0"/>
              <a:pPr>
                <a:defRPr/>
              </a:pPr>
              <a:t>11/4/2009</a:t>
            </a:fld>
            <a:endParaRPr lang="en-NZ"/>
          </a:p>
        </p:txBody>
      </p:sp>
      <p:sp>
        <p:nvSpPr>
          <p:cNvPr id="5" name="Footer Placeholder 4"/>
          <p:cNvSpPr>
            <a:spLocks noGrp="1"/>
          </p:cNvSpPr>
          <p:nvPr>
            <p:ph type="ftr" sz="quarter" idx="11"/>
          </p:nvPr>
        </p:nvSpPr>
        <p:spPr/>
        <p:txBody>
          <a:bodyPr/>
          <a:lstStyle/>
          <a:p>
            <a:pPr>
              <a:defRPr/>
            </a:pPr>
            <a:endParaRPr lang="en-NZ"/>
          </a:p>
        </p:txBody>
      </p:sp>
      <p:sp>
        <p:nvSpPr>
          <p:cNvPr id="6" name="Slide Number Placeholder 5"/>
          <p:cNvSpPr>
            <a:spLocks noGrp="1"/>
          </p:cNvSpPr>
          <p:nvPr>
            <p:ph type="sldNum" sz="quarter" idx="12"/>
          </p:nvPr>
        </p:nvSpPr>
        <p:spPr/>
        <p:txBody>
          <a:bodyPr/>
          <a:lstStyle/>
          <a:p>
            <a:pPr>
              <a:defRPr/>
            </a:pPr>
            <a:fld id="{89E3FB43-F1B1-4EF1-8A87-F07544C79F93}" type="slidenum">
              <a:rPr lang="en-NZ" smtClean="0"/>
              <a:pPr>
                <a:defRPr/>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pPr>
              <a:defRPr/>
            </a:pPr>
            <a:fld id="{09015A43-F4E6-4483-89DC-4A199908AFA0}" type="datetime1">
              <a:rPr lang="en-US" smtClean="0"/>
              <a:pPr>
                <a:defRPr/>
              </a:pPr>
              <a:t>11/4/2009</a:t>
            </a:fld>
            <a:endParaRPr lang="en-NZ"/>
          </a:p>
        </p:txBody>
      </p:sp>
      <p:sp>
        <p:nvSpPr>
          <p:cNvPr id="5" name="Footer Placeholder 4"/>
          <p:cNvSpPr>
            <a:spLocks noGrp="1"/>
          </p:cNvSpPr>
          <p:nvPr>
            <p:ph type="ftr" sz="quarter" idx="11"/>
          </p:nvPr>
        </p:nvSpPr>
        <p:spPr/>
        <p:txBody>
          <a:bodyPr/>
          <a:lstStyle/>
          <a:p>
            <a:pPr>
              <a:defRPr/>
            </a:pPr>
            <a:endParaRPr lang="en-NZ"/>
          </a:p>
        </p:txBody>
      </p:sp>
      <p:sp>
        <p:nvSpPr>
          <p:cNvPr id="6" name="Slide Number Placeholder 5"/>
          <p:cNvSpPr>
            <a:spLocks noGrp="1"/>
          </p:cNvSpPr>
          <p:nvPr>
            <p:ph type="sldNum" sz="quarter" idx="12"/>
          </p:nvPr>
        </p:nvSpPr>
        <p:spPr/>
        <p:txBody>
          <a:bodyPr/>
          <a:lstStyle/>
          <a:p>
            <a:pPr>
              <a:defRPr/>
            </a:pPr>
            <a:fld id="{5769513F-7539-4FEC-96A1-90C606761BBF}" type="slidenum">
              <a:rPr lang="en-NZ" smtClean="0"/>
              <a:pPr>
                <a:defRPr/>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7033D12-2B71-42C2-9DEF-F7161B47D7BB}" type="datetime1">
              <a:rPr lang="en-US" smtClean="0"/>
              <a:pPr>
                <a:defRPr/>
              </a:pPr>
              <a:t>11/4/2009</a:t>
            </a:fld>
            <a:endParaRPr lang="en-NZ"/>
          </a:p>
        </p:txBody>
      </p:sp>
      <p:sp>
        <p:nvSpPr>
          <p:cNvPr id="5" name="Footer Placeholder 4"/>
          <p:cNvSpPr>
            <a:spLocks noGrp="1"/>
          </p:cNvSpPr>
          <p:nvPr>
            <p:ph type="ftr" sz="quarter" idx="11"/>
          </p:nvPr>
        </p:nvSpPr>
        <p:spPr/>
        <p:txBody>
          <a:bodyPr/>
          <a:lstStyle/>
          <a:p>
            <a:pPr>
              <a:defRPr/>
            </a:pPr>
            <a:endParaRPr lang="en-NZ"/>
          </a:p>
        </p:txBody>
      </p:sp>
      <p:sp>
        <p:nvSpPr>
          <p:cNvPr id="6" name="Slide Number Placeholder 5"/>
          <p:cNvSpPr>
            <a:spLocks noGrp="1"/>
          </p:cNvSpPr>
          <p:nvPr>
            <p:ph type="sldNum" sz="quarter" idx="12"/>
          </p:nvPr>
        </p:nvSpPr>
        <p:spPr/>
        <p:txBody>
          <a:bodyPr/>
          <a:lstStyle/>
          <a:p>
            <a:pPr>
              <a:defRPr/>
            </a:pPr>
            <a:fld id="{E42CCB48-B6CD-4C11-A27C-7B3ABEA7600E}" type="slidenum">
              <a:rPr lang="en-NZ" smtClean="0"/>
              <a:pPr>
                <a:defRPr/>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pPr>
              <a:defRPr/>
            </a:pPr>
            <a:fld id="{69BD78F0-3743-4F50-A647-4D48CACB7417}" type="datetime1">
              <a:rPr lang="en-US" smtClean="0"/>
              <a:pPr>
                <a:defRPr/>
              </a:pPr>
              <a:t>11/4/2009</a:t>
            </a:fld>
            <a:endParaRPr lang="en-NZ"/>
          </a:p>
        </p:txBody>
      </p:sp>
      <p:sp>
        <p:nvSpPr>
          <p:cNvPr id="6" name="Footer Placeholder 5"/>
          <p:cNvSpPr>
            <a:spLocks noGrp="1"/>
          </p:cNvSpPr>
          <p:nvPr>
            <p:ph type="ftr" sz="quarter" idx="11"/>
          </p:nvPr>
        </p:nvSpPr>
        <p:spPr/>
        <p:txBody>
          <a:bodyPr/>
          <a:lstStyle/>
          <a:p>
            <a:pPr>
              <a:defRPr/>
            </a:pPr>
            <a:endParaRPr lang="en-NZ"/>
          </a:p>
        </p:txBody>
      </p:sp>
      <p:sp>
        <p:nvSpPr>
          <p:cNvPr id="7" name="Slide Number Placeholder 6"/>
          <p:cNvSpPr>
            <a:spLocks noGrp="1"/>
          </p:cNvSpPr>
          <p:nvPr>
            <p:ph type="sldNum" sz="quarter" idx="12"/>
          </p:nvPr>
        </p:nvSpPr>
        <p:spPr/>
        <p:txBody>
          <a:bodyPr/>
          <a:lstStyle/>
          <a:p>
            <a:pPr>
              <a:defRPr/>
            </a:pPr>
            <a:fld id="{B33171B3-DE43-4C52-A5B8-5E1913C01668}" type="slidenum">
              <a:rPr lang="en-NZ" smtClean="0"/>
              <a:pPr>
                <a:defRPr/>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pPr>
              <a:defRPr/>
            </a:pPr>
            <a:fld id="{FC816124-00F5-4198-BBC7-EA3170891F2F}" type="datetime1">
              <a:rPr lang="en-US" smtClean="0"/>
              <a:pPr>
                <a:defRPr/>
              </a:pPr>
              <a:t>11/4/2009</a:t>
            </a:fld>
            <a:endParaRPr lang="en-NZ"/>
          </a:p>
        </p:txBody>
      </p:sp>
      <p:sp>
        <p:nvSpPr>
          <p:cNvPr id="8" name="Footer Placeholder 7"/>
          <p:cNvSpPr>
            <a:spLocks noGrp="1"/>
          </p:cNvSpPr>
          <p:nvPr>
            <p:ph type="ftr" sz="quarter" idx="11"/>
          </p:nvPr>
        </p:nvSpPr>
        <p:spPr/>
        <p:txBody>
          <a:bodyPr/>
          <a:lstStyle/>
          <a:p>
            <a:pPr>
              <a:defRPr/>
            </a:pPr>
            <a:endParaRPr lang="en-NZ"/>
          </a:p>
        </p:txBody>
      </p:sp>
      <p:sp>
        <p:nvSpPr>
          <p:cNvPr id="9" name="Slide Number Placeholder 8"/>
          <p:cNvSpPr>
            <a:spLocks noGrp="1"/>
          </p:cNvSpPr>
          <p:nvPr>
            <p:ph type="sldNum" sz="quarter" idx="12"/>
          </p:nvPr>
        </p:nvSpPr>
        <p:spPr/>
        <p:txBody>
          <a:bodyPr/>
          <a:lstStyle/>
          <a:p>
            <a:pPr>
              <a:defRPr/>
            </a:pPr>
            <a:fld id="{174AEC8F-50A1-44C1-8190-8E7B2D05F321}" type="slidenum">
              <a:rPr lang="en-NZ" smtClean="0"/>
              <a:pPr>
                <a:defRPr/>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pPr>
              <a:defRPr/>
            </a:pPr>
            <a:fld id="{8C1B33C5-39B9-4C4D-8AF8-9156B39C8BE1}" type="datetime1">
              <a:rPr lang="en-US" smtClean="0"/>
              <a:pPr>
                <a:defRPr/>
              </a:pPr>
              <a:t>11/4/2009</a:t>
            </a:fld>
            <a:endParaRPr lang="en-NZ"/>
          </a:p>
        </p:txBody>
      </p:sp>
      <p:sp>
        <p:nvSpPr>
          <p:cNvPr id="4" name="Footer Placeholder 3"/>
          <p:cNvSpPr>
            <a:spLocks noGrp="1"/>
          </p:cNvSpPr>
          <p:nvPr>
            <p:ph type="ftr" sz="quarter" idx="11"/>
          </p:nvPr>
        </p:nvSpPr>
        <p:spPr/>
        <p:txBody>
          <a:bodyPr/>
          <a:lstStyle/>
          <a:p>
            <a:pPr>
              <a:defRPr/>
            </a:pPr>
            <a:endParaRPr lang="en-NZ"/>
          </a:p>
        </p:txBody>
      </p:sp>
      <p:sp>
        <p:nvSpPr>
          <p:cNvPr id="5" name="Slide Number Placeholder 4"/>
          <p:cNvSpPr>
            <a:spLocks noGrp="1"/>
          </p:cNvSpPr>
          <p:nvPr>
            <p:ph type="sldNum" sz="quarter" idx="12"/>
          </p:nvPr>
        </p:nvSpPr>
        <p:spPr/>
        <p:txBody>
          <a:bodyPr/>
          <a:lstStyle/>
          <a:p>
            <a:pPr>
              <a:defRPr/>
            </a:pPr>
            <a:fld id="{12A08E46-5578-4BD9-9E31-1BB2C0A0AFB8}" type="slidenum">
              <a:rPr lang="en-NZ" smtClean="0"/>
              <a:pPr>
                <a:defRPr/>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CE01E-D17D-4EF0-93B0-ADFB2C698605}" type="datetime1">
              <a:rPr lang="en-US" smtClean="0"/>
              <a:pPr>
                <a:defRPr/>
              </a:pPr>
              <a:t>11/4/2009</a:t>
            </a:fld>
            <a:endParaRPr lang="en-NZ"/>
          </a:p>
        </p:txBody>
      </p:sp>
      <p:sp>
        <p:nvSpPr>
          <p:cNvPr id="3" name="Footer Placeholder 2"/>
          <p:cNvSpPr>
            <a:spLocks noGrp="1"/>
          </p:cNvSpPr>
          <p:nvPr>
            <p:ph type="ftr" sz="quarter" idx="11"/>
          </p:nvPr>
        </p:nvSpPr>
        <p:spPr/>
        <p:txBody>
          <a:bodyPr/>
          <a:lstStyle/>
          <a:p>
            <a:pPr>
              <a:defRPr/>
            </a:pPr>
            <a:endParaRPr lang="en-NZ"/>
          </a:p>
        </p:txBody>
      </p:sp>
      <p:sp>
        <p:nvSpPr>
          <p:cNvPr id="4" name="Slide Number Placeholder 3"/>
          <p:cNvSpPr>
            <a:spLocks noGrp="1"/>
          </p:cNvSpPr>
          <p:nvPr>
            <p:ph type="sldNum" sz="quarter" idx="12"/>
          </p:nvPr>
        </p:nvSpPr>
        <p:spPr/>
        <p:txBody>
          <a:bodyPr/>
          <a:lstStyle/>
          <a:p>
            <a:pPr>
              <a:defRPr/>
            </a:pPr>
            <a:fld id="{C7CE362C-6533-4410-865E-99C3B22A3031}" type="slidenum">
              <a:rPr lang="en-NZ" smtClean="0"/>
              <a:pPr>
                <a:defRPr/>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0BA6F87-10C2-4F60-A300-DA2E9D3D46F3}" type="datetime1">
              <a:rPr lang="en-US" smtClean="0"/>
              <a:pPr>
                <a:defRPr/>
              </a:pPr>
              <a:t>11/4/2009</a:t>
            </a:fld>
            <a:endParaRPr lang="en-NZ"/>
          </a:p>
        </p:txBody>
      </p:sp>
      <p:sp>
        <p:nvSpPr>
          <p:cNvPr id="6" name="Footer Placeholder 5"/>
          <p:cNvSpPr>
            <a:spLocks noGrp="1"/>
          </p:cNvSpPr>
          <p:nvPr>
            <p:ph type="ftr" sz="quarter" idx="11"/>
          </p:nvPr>
        </p:nvSpPr>
        <p:spPr/>
        <p:txBody>
          <a:bodyPr/>
          <a:lstStyle/>
          <a:p>
            <a:pPr>
              <a:defRPr/>
            </a:pPr>
            <a:endParaRPr lang="en-NZ"/>
          </a:p>
        </p:txBody>
      </p:sp>
      <p:sp>
        <p:nvSpPr>
          <p:cNvPr id="7" name="Slide Number Placeholder 6"/>
          <p:cNvSpPr>
            <a:spLocks noGrp="1"/>
          </p:cNvSpPr>
          <p:nvPr>
            <p:ph type="sldNum" sz="quarter" idx="12"/>
          </p:nvPr>
        </p:nvSpPr>
        <p:spPr/>
        <p:txBody>
          <a:bodyPr/>
          <a:lstStyle/>
          <a:p>
            <a:pPr>
              <a:defRPr/>
            </a:pPr>
            <a:fld id="{547B4F43-0D0E-4C3E-88FD-9A53A4750F38}" type="slidenum">
              <a:rPr lang="en-NZ" smtClean="0"/>
              <a:pPr>
                <a:defRPr/>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047D02A-C2E4-41CC-BC14-43CDF3C3CE4A}" type="datetime1">
              <a:rPr lang="en-US" smtClean="0"/>
              <a:pPr>
                <a:defRPr/>
              </a:pPr>
              <a:t>11/4/2009</a:t>
            </a:fld>
            <a:endParaRPr lang="en-NZ"/>
          </a:p>
        </p:txBody>
      </p:sp>
      <p:sp>
        <p:nvSpPr>
          <p:cNvPr id="6" name="Footer Placeholder 5"/>
          <p:cNvSpPr>
            <a:spLocks noGrp="1"/>
          </p:cNvSpPr>
          <p:nvPr>
            <p:ph type="ftr" sz="quarter" idx="11"/>
          </p:nvPr>
        </p:nvSpPr>
        <p:spPr/>
        <p:txBody>
          <a:bodyPr/>
          <a:lstStyle/>
          <a:p>
            <a:pPr>
              <a:defRPr/>
            </a:pPr>
            <a:endParaRPr lang="en-NZ"/>
          </a:p>
        </p:txBody>
      </p:sp>
      <p:sp>
        <p:nvSpPr>
          <p:cNvPr id="7" name="Slide Number Placeholder 6"/>
          <p:cNvSpPr>
            <a:spLocks noGrp="1"/>
          </p:cNvSpPr>
          <p:nvPr>
            <p:ph type="sldNum" sz="quarter" idx="12"/>
          </p:nvPr>
        </p:nvSpPr>
        <p:spPr/>
        <p:txBody>
          <a:bodyPr/>
          <a:lstStyle/>
          <a:p>
            <a:pPr>
              <a:defRPr/>
            </a:pPr>
            <a:fld id="{F4B1E3D2-4948-4811-B573-662D9DB17649}" type="slidenum">
              <a:rPr lang="en-NZ" smtClean="0"/>
              <a:pPr>
                <a:defRPr/>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F10547F-94A7-4E3A-BD92-60861C2A8E4B}" type="datetime1">
              <a:rPr lang="en-US" smtClean="0"/>
              <a:pPr>
                <a:defRPr/>
              </a:pPr>
              <a:t>11/4/2009</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FD2BB2C-949D-4DEF-959A-01887A37298B}" type="slidenum">
              <a:rPr lang="en-NZ" smtClean="0"/>
              <a:pPr>
                <a:defRPr/>
              </a:pPr>
              <a:t>‹#›</a:t>
            </a:fld>
            <a:endParaRPr lang="en-NZ"/>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victoria.ac.nz/geo/people/philip-morrison/index.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huebler.blogspot.com/" TargetMode="External"/><Relationship Id="rId7" Type="http://schemas.openxmlformats.org/officeDocument/2006/relationships/hyperlink" Target="http://www.stata-journal.com/sj4-4.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huebler.blogspot.com/2005/11/creating-maps-with-stata.html" TargetMode="External"/><Relationship Id="rId4" Type="http://schemas.openxmlformats.org/officeDocument/2006/relationships/hyperlink" Target="http://huebler.blogspot.com/2009/06/stata-map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luc.anselin@asu.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geovista.psu.edu/geoviztoolkit/index.html" TargetMode="External"/><Relationship Id="rId4" Type="http://schemas.openxmlformats.org/officeDocument/2006/relationships/hyperlink" Target="http://geodacenter.asu.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2.wmf"/></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cpsr.umich.edu/CRIMESTAT/about.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statisphere.govt.nz/official-statistics-research.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928662" y="1714488"/>
            <a:ext cx="7122464" cy="523220"/>
          </a:xfrm>
          <a:prstGeom prst="rect">
            <a:avLst/>
          </a:prstGeom>
          <a:noFill/>
          <a:ln w="9525">
            <a:noFill/>
            <a:miter lim="800000"/>
            <a:headEnd/>
            <a:tailEnd/>
          </a:ln>
        </p:spPr>
        <p:txBody>
          <a:bodyPr wrap="none">
            <a:spAutoFit/>
          </a:bodyPr>
          <a:lstStyle/>
          <a:p>
            <a:pPr algn="ctr"/>
            <a:r>
              <a:rPr lang="en-NZ" sz="2800" dirty="0" smtClean="0"/>
              <a:t>Complementing </a:t>
            </a:r>
            <a:r>
              <a:rPr lang="en-NZ" sz="2800" dirty="0" err="1" smtClean="0"/>
              <a:t>Stata</a:t>
            </a:r>
            <a:r>
              <a:rPr lang="en-NZ" sz="2800" dirty="0" smtClean="0"/>
              <a:t> with </a:t>
            </a:r>
            <a:r>
              <a:rPr lang="en-NZ" sz="2800" dirty="0" err="1"/>
              <a:t>G</a:t>
            </a:r>
            <a:r>
              <a:rPr lang="en-NZ" sz="2800" dirty="0" err="1" smtClean="0"/>
              <a:t>eovisualisation</a:t>
            </a:r>
            <a:endParaRPr lang="en-NZ" sz="2800" dirty="0"/>
          </a:p>
        </p:txBody>
      </p:sp>
      <p:sp>
        <p:nvSpPr>
          <p:cNvPr id="2051" name="TextBox 4"/>
          <p:cNvSpPr txBox="1">
            <a:spLocks noChangeArrowheads="1"/>
          </p:cNvSpPr>
          <p:nvPr/>
        </p:nvSpPr>
        <p:spPr bwMode="auto">
          <a:xfrm>
            <a:off x="1285852" y="2357430"/>
            <a:ext cx="6506974" cy="646331"/>
          </a:xfrm>
          <a:prstGeom prst="rect">
            <a:avLst/>
          </a:prstGeom>
          <a:noFill/>
          <a:ln w="9525">
            <a:noFill/>
            <a:miter lim="800000"/>
            <a:headEnd/>
            <a:tailEnd/>
          </a:ln>
        </p:spPr>
        <p:txBody>
          <a:bodyPr wrap="none">
            <a:spAutoFit/>
          </a:bodyPr>
          <a:lstStyle/>
          <a:p>
            <a:pPr algn="ctr"/>
            <a:r>
              <a:rPr lang="en-NZ" dirty="0" smtClean="0"/>
              <a:t>2009 Australian and New Zealand </a:t>
            </a:r>
            <a:r>
              <a:rPr lang="en-NZ" dirty="0" err="1" smtClean="0"/>
              <a:t>Stata</a:t>
            </a:r>
            <a:r>
              <a:rPr lang="en-NZ" dirty="0" smtClean="0"/>
              <a:t> Users Group meeting</a:t>
            </a:r>
          </a:p>
          <a:p>
            <a:pPr algn="ctr"/>
            <a:r>
              <a:rPr lang="en-NZ" dirty="0" smtClean="0"/>
              <a:t>5 </a:t>
            </a:r>
            <a:r>
              <a:rPr lang="en-NZ" dirty="0" smtClean="0"/>
              <a:t>November 2009</a:t>
            </a:r>
            <a:endParaRPr lang="en-NZ" dirty="0"/>
          </a:p>
        </p:txBody>
      </p:sp>
      <p:sp>
        <p:nvSpPr>
          <p:cNvPr id="6" name="TextBox 5"/>
          <p:cNvSpPr txBox="1"/>
          <p:nvPr/>
        </p:nvSpPr>
        <p:spPr>
          <a:xfrm>
            <a:off x="1357290" y="3286124"/>
            <a:ext cx="6370205" cy="646331"/>
          </a:xfrm>
          <a:prstGeom prst="rect">
            <a:avLst/>
          </a:prstGeom>
          <a:noFill/>
        </p:spPr>
        <p:txBody>
          <a:bodyPr wrap="none" rtlCol="0">
            <a:spAutoFit/>
          </a:bodyPr>
          <a:lstStyle/>
          <a:p>
            <a:pPr algn="ctr"/>
            <a:r>
              <a:rPr lang="en-NZ" dirty="0" smtClean="0"/>
              <a:t>The University of Sydney, The Darlington Centre, NSW 2008</a:t>
            </a:r>
          </a:p>
          <a:p>
            <a:pPr algn="ctr"/>
            <a:r>
              <a:rPr lang="en-NZ" dirty="0" smtClean="0"/>
              <a:t>Australia </a:t>
            </a:r>
            <a:endParaRPr lang="en-NZ" dirty="0"/>
          </a:p>
        </p:txBody>
      </p:sp>
      <p:sp>
        <p:nvSpPr>
          <p:cNvPr id="7" name="Rectangle 6"/>
          <p:cNvSpPr/>
          <p:nvPr/>
        </p:nvSpPr>
        <p:spPr>
          <a:xfrm>
            <a:off x="0" y="4929198"/>
            <a:ext cx="9144000" cy="1846659"/>
          </a:xfrm>
          <a:prstGeom prst="rect">
            <a:avLst/>
          </a:prstGeom>
        </p:spPr>
        <p:txBody>
          <a:bodyPr wrap="square">
            <a:spAutoFit/>
          </a:bodyPr>
          <a:lstStyle/>
          <a:p>
            <a:pPr algn="ctr"/>
            <a:r>
              <a:rPr lang="en-NZ" dirty="0" smtClean="0"/>
              <a:t>Philip S. Morrison,</a:t>
            </a:r>
          </a:p>
          <a:p>
            <a:pPr algn="ctr"/>
            <a:r>
              <a:rPr lang="en-NZ" dirty="0" smtClean="0"/>
              <a:t>Professor of Human Geography, </a:t>
            </a:r>
          </a:p>
          <a:p>
            <a:pPr algn="ctr"/>
            <a:r>
              <a:rPr lang="en-NZ" dirty="0" smtClean="0"/>
              <a:t>School of Geography, Environment and Earth Sciences,</a:t>
            </a:r>
          </a:p>
          <a:p>
            <a:pPr algn="ctr"/>
            <a:r>
              <a:rPr lang="en-NZ" dirty="0" smtClean="0"/>
              <a:t>Victoria University of Wellington, New Zealand</a:t>
            </a:r>
          </a:p>
          <a:p>
            <a:pPr algn="ctr"/>
            <a:endParaRPr lang="en-NZ" sz="1200" dirty="0" smtClean="0"/>
          </a:p>
          <a:p>
            <a:pPr algn="ctr"/>
            <a:r>
              <a:rPr lang="en-NZ" sz="1200" dirty="0" smtClean="0">
                <a:hlinkClick r:id="rId3"/>
              </a:rPr>
              <a:t>http://www.victoria.ac.nz/geo/people/philip-morrison/index.html</a:t>
            </a:r>
            <a:endParaRPr lang="en-NZ" sz="1200" dirty="0" smtClean="0"/>
          </a:p>
          <a:p>
            <a:pPr algn="ctr"/>
            <a:endParaRPr lang="en-NZ" dirty="0"/>
          </a:p>
        </p:txBody>
      </p:sp>
      <p:sp>
        <p:nvSpPr>
          <p:cNvPr id="8" name="Date Placeholder 7"/>
          <p:cNvSpPr>
            <a:spLocks noGrp="1"/>
          </p:cNvSpPr>
          <p:nvPr>
            <p:ph type="dt" sz="half" idx="10"/>
          </p:nvPr>
        </p:nvSpPr>
        <p:spPr/>
        <p:txBody>
          <a:bodyPr/>
          <a:lstStyle/>
          <a:p>
            <a:pPr>
              <a:defRPr/>
            </a:pPr>
            <a:fld id="{4CDFE4BB-6BF5-471E-B605-A16062807BEB}" type="datetime1">
              <a:rPr lang="en-US" smtClean="0"/>
              <a:pPr>
                <a:defRPr/>
              </a:pPr>
              <a:t>11/4/2009</a:t>
            </a:fld>
            <a:endParaRPr lang="en-NZ"/>
          </a:p>
        </p:txBody>
      </p:sp>
      <p:sp>
        <p:nvSpPr>
          <p:cNvPr id="9" name="Slide Number Placeholder 8"/>
          <p:cNvSpPr>
            <a:spLocks noGrp="1"/>
          </p:cNvSpPr>
          <p:nvPr>
            <p:ph type="sldNum" sz="quarter" idx="12"/>
          </p:nvPr>
        </p:nvSpPr>
        <p:spPr/>
        <p:txBody>
          <a:bodyPr/>
          <a:lstStyle/>
          <a:p>
            <a:pPr>
              <a:defRPr/>
            </a:pPr>
            <a:fld id="{5769513F-7539-4FEC-96A1-90C606761BBF}" type="slidenum">
              <a:rPr lang="en-NZ" smtClean="0"/>
              <a:pPr>
                <a:defRPr/>
              </a:pPr>
              <a:t>1</a:t>
            </a:fld>
            <a:endParaRPr lang="en-NZ"/>
          </a:p>
        </p:txBody>
      </p:sp>
      <p:pic>
        <p:nvPicPr>
          <p:cNvPr id="10" name="Picture 6" descr="H:\TUESDAY 29th June 2009\LOGOS\VICLOGO-Landscape-Green-on-White-1.jpg"/>
          <p:cNvPicPr>
            <a:picLocks noChangeAspect="1" noChangeArrowheads="1"/>
          </p:cNvPicPr>
          <p:nvPr/>
        </p:nvPicPr>
        <p:blipFill>
          <a:blip r:embed="rId4"/>
          <a:srcRect/>
          <a:stretch>
            <a:fillRect/>
          </a:stretch>
        </p:blipFill>
        <p:spPr bwMode="auto">
          <a:xfrm>
            <a:off x="2428875" y="0"/>
            <a:ext cx="3714750" cy="124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E1AF314-C315-469B-B65A-8E2DAEB1219B}" type="slidenum">
              <a:rPr lang="en-NZ" smtClean="0"/>
              <a:pPr>
                <a:defRPr/>
              </a:pPr>
              <a:t>10</a:t>
            </a:fld>
            <a:endParaRPr lang="en-NZ"/>
          </a:p>
        </p:txBody>
      </p:sp>
      <p:pic>
        <p:nvPicPr>
          <p:cNvPr id="28675" name="Picture 2"/>
          <p:cNvPicPr>
            <a:picLocks noChangeAspect="1" noChangeArrowheads="1"/>
          </p:cNvPicPr>
          <p:nvPr/>
        </p:nvPicPr>
        <p:blipFill>
          <a:blip r:embed="rId3"/>
          <a:srcRect/>
          <a:stretch>
            <a:fillRect/>
          </a:stretch>
        </p:blipFill>
        <p:spPr bwMode="auto">
          <a:xfrm>
            <a:off x="642938" y="1143000"/>
            <a:ext cx="7215187" cy="5273675"/>
          </a:xfrm>
          <a:prstGeom prst="rect">
            <a:avLst/>
          </a:prstGeom>
          <a:noFill/>
          <a:ln w="9525">
            <a:noFill/>
            <a:miter lim="800000"/>
            <a:headEnd/>
            <a:tailEnd/>
          </a:ln>
        </p:spPr>
      </p:pic>
      <p:sp>
        <p:nvSpPr>
          <p:cNvPr id="8" name="Slide Number Placeholder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43CC6D28-3907-4032-96DD-AD1A6B8EBE4E}" type="slidenum">
              <a:rPr lang="en-NZ" sz="1200">
                <a:solidFill>
                  <a:schemeClr val="tx1">
                    <a:tint val="75000"/>
                  </a:schemeClr>
                </a:solidFill>
                <a:latin typeface="+mn-lt"/>
                <a:cs typeface="+mn-cs"/>
              </a:rPr>
              <a:pPr algn="r" fontAlgn="auto">
                <a:spcBef>
                  <a:spcPts val="0"/>
                </a:spcBef>
                <a:spcAft>
                  <a:spcPts val="0"/>
                </a:spcAft>
                <a:defRPr/>
              </a:pPr>
              <a:t>10</a:t>
            </a:fld>
            <a:endParaRPr lang="en-NZ" sz="1200">
              <a:solidFill>
                <a:schemeClr val="tx1">
                  <a:tint val="75000"/>
                </a:schemeClr>
              </a:solidFill>
              <a:latin typeface="+mn-lt"/>
              <a:cs typeface="+mn-cs"/>
            </a:endParaRPr>
          </a:p>
        </p:txBody>
      </p:sp>
      <p:cxnSp>
        <p:nvCxnSpPr>
          <p:cNvPr id="9" name="Straight Connector 8"/>
          <p:cNvCxnSpPr/>
          <p:nvPr/>
        </p:nvCxnSpPr>
        <p:spPr>
          <a:xfrm rot="16200000" flipH="1">
            <a:off x="3714750" y="1785938"/>
            <a:ext cx="4214813" cy="3214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2893219" y="2393156"/>
            <a:ext cx="3500438" cy="2714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928813" y="2928937"/>
            <a:ext cx="2928938" cy="2214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1107281" y="3536157"/>
            <a:ext cx="2214563"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57313" y="3429000"/>
            <a:ext cx="6215062"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357313" y="1285875"/>
            <a:ext cx="2857500" cy="2000250"/>
          </a:xfrm>
          <a:prstGeom prst="line">
            <a:avLst/>
          </a:prstGeom>
        </p:spPr>
        <p:style>
          <a:lnRef idx="1">
            <a:schemeClr val="accent1"/>
          </a:lnRef>
          <a:fillRef idx="0">
            <a:schemeClr val="accent1"/>
          </a:fillRef>
          <a:effectRef idx="0">
            <a:schemeClr val="accent1"/>
          </a:effectRef>
          <a:fontRef idx="minor">
            <a:schemeClr val="tx1"/>
          </a:fontRef>
        </p:style>
      </p:cxnSp>
      <p:sp>
        <p:nvSpPr>
          <p:cNvPr id="28683" name="TextBox 16"/>
          <p:cNvSpPr txBox="1">
            <a:spLocks noChangeArrowheads="1"/>
          </p:cNvSpPr>
          <p:nvPr/>
        </p:nvSpPr>
        <p:spPr bwMode="auto">
          <a:xfrm rot="-2112850">
            <a:off x="1266825" y="1758950"/>
            <a:ext cx="2611438" cy="368300"/>
          </a:xfrm>
          <a:prstGeom prst="rect">
            <a:avLst/>
          </a:prstGeom>
          <a:noFill/>
          <a:ln w="9525">
            <a:noFill/>
            <a:miter lim="800000"/>
            <a:headEnd/>
            <a:tailEnd/>
          </a:ln>
        </p:spPr>
        <p:txBody>
          <a:bodyPr>
            <a:spAutoFit/>
          </a:bodyPr>
          <a:lstStyle/>
          <a:p>
            <a:r>
              <a:rPr lang="en-NZ">
                <a:latin typeface="Calibri" pitchFamily="34" charset="0"/>
              </a:rPr>
              <a:t>Log of population density </a:t>
            </a:r>
          </a:p>
        </p:txBody>
      </p:sp>
      <p:sp>
        <p:nvSpPr>
          <p:cNvPr id="28684" name="TextBox 4"/>
          <p:cNvSpPr txBox="1">
            <a:spLocks noChangeArrowheads="1"/>
          </p:cNvSpPr>
          <p:nvPr/>
        </p:nvSpPr>
        <p:spPr bwMode="auto">
          <a:xfrm rot="-5400000">
            <a:off x="-400844" y="3186907"/>
            <a:ext cx="2600325" cy="369888"/>
          </a:xfrm>
          <a:prstGeom prst="rect">
            <a:avLst/>
          </a:prstGeom>
          <a:solidFill>
            <a:schemeClr val="bg1"/>
          </a:solidFill>
          <a:ln w="9525">
            <a:solidFill>
              <a:schemeClr val="bg1"/>
            </a:solidFill>
            <a:miter lim="800000"/>
            <a:headEnd/>
            <a:tailEnd/>
          </a:ln>
        </p:spPr>
        <p:txBody>
          <a:bodyPr wrap="none">
            <a:spAutoFit/>
          </a:bodyPr>
          <a:lstStyle/>
          <a:p>
            <a:r>
              <a:rPr lang="en-NZ">
                <a:latin typeface="Calibri" pitchFamily="34" charset="0"/>
              </a:rPr>
              <a:t>Log of the occupancy rate</a:t>
            </a:r>
          </a:p>
        </p:txBody>
      </p:sp>
      <p:sp>
        <p:nvSpPr>
          <p:cNvPr id="28685" name="TextBox 5"/>
          <p:cNvSpPr txBox="1">
            <a:spLocks noChangeArrowheads="1"/>
          </p:cNvSpPr>
          <p:nvPr/>
        </p:nvSpPr>
        <p:spPr bwMode="auto">
          <a:xfrm>
            <a:off x="3143250" y="5929313"/>
            <a:ext cx="2336800" cy="369887"/>
          </a:xfrm>
          <a:prstGeom prst="rect">
            <a:avLst/>
          </a:prstGeom>
          <a:solidFill>
            <a:schemeClr val="bg1"/>
          </a:solidFill>
          <a:ln w="9525">
            <a:noFill/>
            <a:miter lim="800000"/>
            <a:headEnd/>
            <a:tailEnd/>
          </a:ln>
        </p:spPr>
        <p:txBody>
          <a:bodyPr wrap="none">
            <a:spAutoFit/>
          </a:bodyPr>
          <a:lstStyle/>
          <a:p>
            <a:r>
              <a:rPr lang="en-NZ">
                <a:latin typeface="Calibri" pitchFamily="34" charset="0"/>
              </a:rPr>
              <a:t>Log of dwelling density</a:t>
            </a:r>
          </a:p>
        </p:txBody>
      </p:sp>
      <p:sp>
        <p:nvSpPr>
          <p:cNvPr id="28686" name="TextBox 30"/>
          <p:cNvSpPr txBox="1">
            <a:spLocks noChangeArrowheads="1"/>
          </p:cNvSpPr>
          <p:nvPr/>
        </p:nvSpPr>
        <p:spPr bwMode="auto">
          <a:xfrm>
            <a:off x="571500" y="1428750"/>
            <a:ext cx="569913" cy="369888"/>
          </a:xfrm>
          <a:prstGeom prst="rect">
            <a:avLst/>
          </a:prstGeom>
          <a:noFill/>
          <a:ln w="9525">
            <a:noFill/>
            <a:miter lim="800000"/>
            <a:headEnd/>
            <a:tailEnd/>
          </a:ln>
        </p:spPr>
        <p:txBody>
          <a:bodyPr wrap="none">
            <a:spAutoFit/>
          </a:bodyPr>
          <a:lstStyle/>
          <a:p>
            <a:r>
              <a:rPr lang="en-NZ"/>
              <a:t>P/D</a:t>
            </a:r>
          </a:p>
        </p:txBody>
      </p:sp>
      <p:sp>
        <p:nvSpPr>
          <p:cNvPr id="28687" name="TextBox 32"/>
          <p:cNvSpPr txBox="1">
            <a:spLocks noChangeArrowheads="1"/>
          </p:cNvSpPr>
          <p:nvPr/>
        </p:nvSpPr>
        <p:spPr bwMode="auto">
          <a:xfrm rot="-2120447">
            <a:off x="1857375" y="1571625"/>
            <a:ext cx="582613" cy="369888"/>
          </a:xfrm>
          <a:prstGeom prst="rect">
            <a:avLst/>
          </a:prstGeom>
          <a:noFill/>
          <a:ln w="9525">
            <a:noFill/>
            <a:miter lim="800000"/>
            <a:headEnd/>
            <a:tailEnd/>
          </a:ln>
        </p:spPr>
        <p:txBody>
          <a:bodyPr wrap="none">
            <a:spAutoFit/>
          </a:bodyPr>
          <a:lstStyle/>
          <a:p>
            <a:r>
              <a:rPr lang="en-NZ"/>
              <a:t>P/H</a:t>
            </a:r>
          </a:p>
        </p:txBody>
      </p:sp>
      <p:grpSp>
        <p:nvGrpSpPr>
          <p:cNvPr id="2" name="Group 28"/>
          <p:cNvGrpSpPr>
            <a:grpSpLocks/>
          </p:cNvGrpSpPr>
          <p:nvPr/>
        </p:nvGrpSpPr>
        <p:grpSpPr bwMode="auto">
          <a:xfrm>
            <a:off x="2286000" y="4929188"/>
            <a:ext cx="5180013" cy="338137"/>
            <a:chOff x="2428860" y="4929198"/>
            <a:chExt cx="5179473" cy="338554"/>
          </a:xfrm>
        </p:grpSpPr>
        <p:sp>
          <p:nvSpPr>
            <p:cNvPr id="28690" name="Rectangle 39"/>
            <p:cNvSpPr>
              <a:spLocks noChangeArrowheads="1"/>
            </p:cNvSpPr>
            <p:nvPr/>
          </p:nvSpPr>
          <p:spPr bwMode="auto">
            <a:xfrm>
              <a:off x="2428860" y="4929198"/>
              <a:ext cx="779381" cy="338554"/>
            </a:xfrm>
            <a:prstGeom prst="rect">
              <a:avLst/>
            </a:prstGeom>
            <a:noFill/>
            <a:ln w="9525">
              <a:noFill/>
              <a:miter lim="800000"/>
              <a:headEnd/>
              <a:tailEnd/>
            </a:ln>
          </p:spPr>
          <p:txBody>
            <a:bodyPr wrap="none">
              <a:spAutoFit/>
            </a:bodyPr>
            <a:lstStyle/>
            <a:p>
              <a:r>
                <a:rPr lang="en-NZ" sz="1600"/>
                <a:t>e</a:t>
              </a:r>
              <a:r>
                <a:rPr lang="en-NZ" sz="1600" baseline="30000"/>
                <a:t>1</a:t>
              </a:r>
              <a:r>
                <a:rPr lang="en-NZ" sz="1600"/>
                <a:t>=2.7</a:t>
              </a:r>
            </a:p>
          </p:txBody>
        </p:sp>
        <p:sp>
          <p:nvSpPr>
            <p:cNvPr id="28691" name="Rectangle 39"/>
            <p:cNvSpPr>
              <a:spLocks noChangeArrowheads="1"/>
            </p:cNvSpPr>
            <p:nvPr/>
          </p:nvSpPr>
          <p:spPr bwMode="auto">
            <a:xfrm>
              <a:off x="3786182" y="4929198"/>
              <a:ext cx="779381" cy="338554"/>
            </a:xfrm>
            <a:prstGeom prst="rect">
              <a:avLst/>
            </a:prstGeom>
            <a:noFill/>
            <a:ln w="9525">
              <a:noFill/>
              <a:miter lim="800000"/>
              <a:headEnd/>
              <a:tailEnd/>
            </a:ln>
          </p:spPr>
          <p:txBody>
            <a:bodyPr wrap="none">
              <a:spAutoFit/>
            </a:bodyPr>
            <a:lstStyle/>
            <a:p>
              <a:r>
                <a:rPr lang="en-NZ" sz="1600"/>
                <a:t>e</a:t>
              </a:r>
              <a:r>
                <a:rPr lang="en-NZ" sz="1600" baseline="30000"/>
                <a:t>2</a:t>
              </a:r>
              <a:r>
                <a:rPr lang="en-NZ" sz="1600"/>
                <a:t>=7.4</a:t>
              </a:r>
            </a:p>
          </p:txBody>
        </p:sp>
        <p:sp>
          <p:nvSpPr>
            <p:cNvPr id="28692" name="Rectangle 39"/>
            <p:cNvSpPr>
              <a:spLocks noChangeArrowheads="1"/>
            </p:cNvSpPr>
            <p:nvPr/>
          </p:nvSpPr>
          <p:spPr bwMode="auto">
            <a:xfrm>
              <a:off x="5429256" y="4929198"/>
              <a:ext cx="721672" cy="338554"/>
            </a:xfrm>
            <a:prstGeom prst="rect">
              <a:avLst/>
            </a:prstGeom>
            <a:noFill/>
            <a:ln w="9525">
              <a:noFill/>
              <a:miter lim="800000"/>
              <a:headEnd/>
              <a:tailEnd/>
            </a:ln>
          </p:spPr>
          <p:txBody>
            <a:bodyPr wrap="none">
              <a:spAutoFit/>
            </a:bodyPr>
            <a:lstStyle/>
            <a:p>
              <a:r>
                <a:rPr lang="en-NZ" sz="1600"/>
                <a:t>e</a:t>
              </a:r>
              <a:r>
                <a:rPr lang="en-NZ" sz="1600" baseline="30000"/>
                <a:t>3</a:t>
              </a:r>
              <a:r>
                <a:rPr lang="en-NZ" sz="1600"/>
                <a:t>=20</a:t>
              </a:r>
            </a:p>
          </p:txBody>
        </p:sp>
        <p:sp>
          <p:nvSpPr>
            <p:cNvPr id="28693" name="Rectangle 39"/>
            <p:cNvSpPr>
              <a:spLocks noChangeArrowheads="1"/>
            </p:cNvSpPr>
            <p:nvPr/>
          </p:nvSpPr>
          <p:spPr bwMode="auto">
            <a:xfrm>
              <a:off x="6715140" y="4929198"/>
              <a:ext cx="893193" cy="338554"/>
            </a:xfrm>
            <a:prstGeom prst="rect">
              <a:avLst/>
            </a:prstGeom>
            <a:noFill/>
            <a:ln w="9525">
              <a:noFill/>
              <a:miter lim="800000"/>
              <a:headEnd/>
              <a:tailEnd/>
            </a:ln>
          </p:spPr>
          <p:txBody>
            <a:bodyPr wrap="none">
              <a:spAutoFit/>
            </a:bodyPr>
            <a:lstStyle/>
            <a:p>
              <a:r>
                <a:rPr lang="en-NZ" sz="1600"/>
                <a:t>e</a:t>
              </a:r>
              <a:r>
                <a:rPr lang="en-NZ" sz="1600" baseline="30000"/>
                <a:t>4</a:t>
              </a:r>
              <a:r>
                <a:rPr lang="en-NZ" sz="1600"/>
                <a:t>=54.6</a:t>
              </a:r>
            </a:p>
          </p:txBody>
        </p:sp>
      </p:grpSp>
      <p:sp>
        <p:nvSpPr>
          <p:cNvPr id="28689" name="TextBox 20"/>
          <p:cNvSpPr txBox="1">
            <a:spLocks noChangeArrowheads="1"/>
          </p:cNvSpPr>
          <p:nvPr/>
        </p:nvSpPr>
        <p:spPr bwMode="auto">
          <a:xfrm>
            <a:off x="571500" y="214313"/>
            <a:ext cx="8143875" cy="646112"/>
          </a:xfrm>
          <a:prstGeom prst="rect">
            <a:avLst/>
          </a:prstGeom>
          <a:noFill/>
          <a:ln w="9525">
            <a:noFill/>
            <a:miter lim="800000"/>
            <a:headEnd/>
            <a:tailEnd/>
          </a:ln>
        </p:spPr>
        <p:txBody>
          <a:bodyPr>
            <a:spAutoFit/>
          </a:bodyPr>
          <a:lstStyle/>
          <a:p>
            <a:pPr algn="ctr"/>
            <a:r>
              <a:rPr lang="en-NZ" dirty="0"/>
              <a:t>Figure </a:t>
            </a:r>
            <a:r>
              <a:rPr lang="en-NZ" dirty="0" smtClean="0"/>
              <a:t>3. </a:t>
            </a:r>
            <a:r>
              <a:rPr lang="en-NZ" dirty="0"/>
              <a:t>The population density impact of negatively correlated changes in dwelling density and occupancy rates. Auckland, New Zealand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3399FA7-EC70-4AB2-8752-E330B0A196EC}" type="slidenum">
              <a:rPr lang="en-NZ" smtClean="0"/>
              <a:pPr>
                <a:defRPr/>
              </a:pPr>
              <a:t>11</a:t>
            </a:fld>
            <a:endParaRPr lang="en-NZ"/>
          </a:p>
        </p:txBody>
      </p:sp>
      <p:pic>
        <p:nvPicPr>
          <p:cNvPr id="27651" name="Picture 2"/>
          <p:cNvPicPr>
            <a:picLocks noChangeAspect="1" noChangeArrowheads="1"/>
          </p:cNvPicPr>
          <p:nvPr/>
        </p:nvPicPr>
        <p:blipFill>
          <a:blip r:embed="rId3"/>
          <a:srcRect/>
          <a:stretch>
            <a:fillRect/>
          </a:stretch>
        </p:blipFill>
        <p:spPr bwMode="auto">
          <a:xfrm>
            <a:off x="642938" y="1071563"/>
            <a:ext cx="7331075" cy="5357812"/>
          </a:xfrm>
          <a:prstGeom prst="rect">
            <a:avLst/>
          </a:prstGeom>
          <a:noFill/>
          <a:ln w="9525">
            <a:noFill/>
            <a:miter lim="800000"/>
            <a:headEnd/>
            <a:tailEnd/>
          </a:ln>
        </p:spPr>
      </p:pic>
      <p:grpSp>
        <p:nvGrpSpPr>
          <p:cNvPr id="2" name="Group 23"/>
          <p:cNvGrpSpPr>
            <a:grpSpLocks/>
          </p:cNvGrpSpPr>
          <p:nvPr/>
        </p:nvGrpSpPr>
        <p:grpSpPr bwMode="auto">
          <a:xfrm>
            <a:off x="571500" y="1285875"/>
            <a:ext cx="7000875" cy="5013325"/>
            <a:chOff x="571500" y="1285875"/>
            <a:chExt cx="7000853" cy="5013325"/>
          </a:xfrm>
        </p:grpSpPr>
        <p:cxnSp>
          <p:nvCxnSpPr>
            <p:cNvPr id="8" name="Straight Connector 7"/>
            <p:cNvCxnSpPr/>
            <p:nvPr/>
          </p:nvCxnSpPr>
          <p:spPr>
            <a:xfrm rot="16200000" flipH="1">
              <a:off x="3714733" y="1785943"/>
              <a:ext cx="4214813" cy="3214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893206" y="2393160"/>
              <a:ext cx="3500438" cy="2714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28804" y="2928940"/>
              <a:ext cx="2928938" cy="2214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107276" y="3536160"/>
              <a:ext cx="2214563" cy="1714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57311" y="3429000"/>
              <a:ext cx="6215042"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357311" y="1285875"/>
              <a:ext cx="2857491" cy="2000250"/>
            </a:xfrm>
            <a:prstGeom prst="line">
              <a:avLst/>
            </a:prstGeom>
          </p:spPr>
          <p:style>
            <a:lnRef idx="1">
              <a:schemeClr val="accent1"/>
            </a:lnRef>
            <a:fillRef idx="0">
              <a:schemeClr val="accent1"/>
            </a:fillRef>
            <a:effectRef idx="0">
              <a:schemeClr val="accent1"/>
            </a:effectRef>
            <a:fontRef idx="minor">
              <a:schemeClr val="tx1"/>
            </a:fontRef>
          </p:style>
        </p:cxnSp>
        <p:sp>
          <p:nvSpPr>
            <p:cNvPr id="27660" name="TextBox 16"/>
            <p:cNvSpPr txBox="1">
              <a:spLocks noChangeArrowheads="1"/>
            </p:cNvSpPr>
            <p:nvPr/>
          </p:nvSpPr>
          <p:spPr bwMode="auto">
            <a:xfrm rot="-2112850">
              <a:off x="1266825" y="1758950"/>
              <a:ext cx="2611438" cy="368300"/>
            </a:xfrm>
            <a:prstGeom prst="rect">
              <a:avLst/>
            </a:prstGeom>
            <a:noFill/>
            <a:ln w="9525">
              <a:noFill/>
              <a:miter lim="800000"/>
              <a:headEnd/>
              <a:tailEnd/>
            </a:ln>
          </p:spPr>
          <p:txBody>
            <a:bodyPr>
              <a:spAutoFit/>
            </a:bodyPr>
            <a:lstStyle/>
            <a:p>
              <a:r>
                <a:rPr lang="en-NZ">
                  <a:latin typeface="Calibri" pitchFamily="34" charset="0"/>
                </a:rPr>
                <a:t>Log of population density </a:t>
              </a:r>
            </a:p>
          </p:txBody>
        </p:sp>
        <p:sp>
          <p:nvSpPr>
            <p:cNvPr id="27661" name="TextBox 4"/>
            <p:cNvSpPr txBox="1">
              <a:spLocks noChangeArrowheads="1"/>
            </p:cNvSpPr>
            <p:nvPr/>
          </p:nvSpPr>
          <p:spPr bwMode="auto">
            <a:xfrm rot="-5400000">
              <a:off x="-400869" y="3186897"/>
              <a:ext cx="2600325" cy="369888"/>
            </a:xfrm>
            <a:prstGeom prst="rect">
              <a:avLst/>
            </a:prstGeom>
            <a:solidFill>
              <a:schemeClr val="bg1"/>
            </a:solidFill>
            <a:ln w="9525">
              <a:solidFill>
                <a:schemeClr val="bg1"/>
              </a:solidFill>
              <a:miter lim="800000"/>
              <a:headEnd/>
              <a:tailEnd/>
            </a:ln>
          </p:spPr>
          <p:txBody>
            <a:bodyPr wrap="none">
              <a:spAutoFit/>
            </a:bodyPr>
            <a:lstStyle/>
            <a:p>
              <a:r>
                <a:rPr lang="en-NZ">
                  <a:latin typeface="Calibri" pitchFamily="34" charset="0"/>
                </a:rPr>
                <a:t>Log of the occupancy rate</a:t>
              </a:r>
            </a:p>
          </p:txBody>
        </p:sp>
        <p:sp>
          <p:nvSpPr>
            <p:cNvPr id="27662" name="TextBox 5"/>
            <p:cNvSpPr txBox="1">
              <a:spLocks noChangeArrowheads="1"/>
            </p:cNvSpPr>
            <p:nvPr/>
          </p:nvSpPr>
          <p:spPr bwMode="auto">
            <a:xfrm>
              <a:off x="3143250" y="5929313"/>
              <a:ext cx="2571742" cy="369887"/>
            </a:xfrm>
            <a:prstGeom prst="rect">
              <a:avLst/>
            </a:prstGeom>
            <a:solidFill>
              <a:schemeClr val="bg1"/>
            </a:solidFill>
            <a:ln w="9525">
              <a:noFill/>
              <a:miter lim="800000"/>
              <a:headEnd/>
              <a:tailEnd/>
            </a:ln>
          </p:spPr>
          <p:txBody>
            <a:bodyPr>
              <a:spAutoFit/>
            </a:bodyPr>
            <a:lstStyle/>
            <a:p>
              <a:r>
                <a:rPr lang="en-NZ">
                  <a:latin typeface="Calibri" pitchFamily="34" charset="0"/>
                </a:rPr>
                <a:t>Log of dwelling density</a:t>
              </a:r>
            </a:p>
          </p:txBody>
        </p:sp>
        <p:sp>
          <p:nvSpPr>
            <p:cNvPr id="27663" name="TextBox 30"/>
            <p:cNvSpPr txBox="1">
              <a:spLocks noChangeArrowheads="1"/>
            </p:cNvSpPr>
            <p:nvPr/>
          </p:nvSpPr>
          <p:spPr bwMode="auto">
            <a:xfrm>
              <a:off x="571500" y="1428750"/>
              <a:ext cx="569913" cy="369888"/>
            </a:xfrm>
            <a:prstGeom prst="rect">
              <a:avLst/>
            </a:prstGeom>
            <a:noFill/>
            <a:ln w="9525">
              <a:noFill/>
              <a:miter lim="800000"/>
              <a:headEnd/>
              <a:tailEnd/>
            </a:ln>
          </p:spPr>
          <p:txBody>
            <a:bodyPr wrap="none">
              <a:spAutoFit/>
            </a:bodyPr>
            <a:lstStyle/>
            <a:p>
              <a:r>
                <a:rPr lang="en-NZ"/>
                <a:t>P/D</a:t>
              </a:r>
            </a:p>
          </p:txBody>
        </p:sp>
        <p:sp>
          <p:nvSpPr>
            <p:cNvPr id="27664" name="TextBox 32"/>
            <p:cNvSpPr txBox="1">
              <a:spLocks noChangeArrowheads="1"/>
            </p:cNvSpPr>
            <p:nvPr/>
          </p:nvSpPr>
          <p:spPr bwMode="auto">
            <a:xfrm rot="-2120447">
              <a:off x="1857375" y="1571625"/>
              <a:ext cx="582613" cy="369888"/>
            </a:xfrm>
            <a:prstGeom prst="rect">
              <a:avLst/>
            </a:prstGeom>
            <a:noFill/>
            <a:ln w="9525">
              <a:noFill/>
              <a:miter lim="800000"/>
              <a:headEnd/>
              <a:tailEnd/>
            </a:ln>
          </p:spPr>
          <p:txBody>
            <a:bodyPr wrap="none">
              <a:spAutoFit/>
            </a:bodyPr>
            <a:lstStyle/>
            <a:p>
              <a:r>
                <a:rPr lang="en-NZ"/>
                <a:t>P/H</a:t>
              </a:r>
            </a:p>
          </p:txBody>
        </p:sp>
        <p:grpSp>
          <p:nvGrpSpPr>
            <p:cNvPr id="3" name="Group 28"/>
            <p:cNvGrpSpPr>
              <a:grpSpLocks/>
            </p:cNvGrpSpPr>
            <p:nvPr/>
          </p:nvGrpSpPr>
          <p:grpSpPr bwMode="auto">
            <a:xfrm>
              <a:off x="2286000" y="4929188"/>
              <a:ext cx="5180013" cy="338137"/>
              <a:chOff x="2428860" y="4929198"/>
              <a:chExt cx="5179473" cy="338554"/>
            </a:xfrm>
          </p:grpSpPr>
          <p:sp>
            <p:nvSpPr>
              <p:cNvPr id="27666" name="Rectangle 39"/>
              <p:cNvSpPr>
                <a:spLocks noChangeArrowheads="1"/>
              </p:cNvSpPr>
              <p:nvPr/>
            </p:nvSpPr>
            <p:spPr bwMode="auto">
              <a:xfrm>
                <a:off x="2428860" y="4929198"/>
                <a:ext cx="779381" cy="338554"/>
              </a:xfrm>
              <a:prstGeom prst="rect">
                <a:avLst/>
              </a:prstGeom>
              <a:noFill/>
              <a:ln w="9525">
                <a:noFill/>
                <a:miter lim="800000"/>
                <a:headEnd/>
                <a:tailEnd/>
              </a:ln>
            </p:spPr>
            <p:txBody>
              <a:bodyPr wrap="none">
                <a:spAutoFit/>
              </a:bodyPr>
              <a:lstStyle/>
              <a:p>
                <a:r>
                  <a:rPr lang="en-NZ" sz="1600"/>
                  <a:t>e</a:t>
                </a:r>
                <a:r>
                  <a:rPr lang="en-NZ" sz="1600" baseline="30000"/>
                  <a:t>1</a:t>
                </a:r>
                <a:r>
                  <a:rPr lang="en-NZ" sz="1600"/>
                  <a:t>=2.7</a:t>
                </a:r>
              </a:p>
            </p:txBody>
          </p:sp>
          <p:sp>
            <p:nvSpPr>
              <p:cNvPr id="27667" name="Rectangle 39"/>
              <p:cNvSpPr>
                <a:spLocks noChangeArrowheads="1"/>
              </p:cNvSpPr>
              <p:nvPr/>
            </p:nvSpPr>
            <p:spPr bwMode="auto">
              <a:xfrm>
                <a:off x="3786182" y="4929198"/>
                <a:ext cx="779381" cy="338554"/>
              </a:xfrm>
              <a:prstGeom prst="rect">
                <a:avLst/>
              </a:prstGeom>
              <a:noFill/>
              <a:ln w="9525">
                <a:noFill/>
                <a:miter lim="800000"/>
                <a:headEnd/>
                <a:tailEnd/>
              </a:ln>
            </p:spPr>
            <p:txBody>
              <a:bodyPr wrap="none">
                <a:spAutoFit/>
              </a:bodyPr>
              <a:lstStyle/>
              <a:p>
                <a:r>
                  <a:rPr lang="en-NZ" sz="1600"/>
                  <a:t>e</a:t>
                </a:r>
                <a:r>
                  <a:rPr lang="en-NZ" sz="1600" baseline="30000"/>
                  <a:t>2</a:t>
                </a:r>
                <a:r>
                  <a:rPr lang="en-NZ" sz="1600"/>
                  <a:t>=7.4</a:t>
                </a:r>
              </a:p>
            </p:txBody>
          </p:sp>
          <p:sp>
            <p:nvSpPr>
              <p:cNvPr id="27668" name="Rectangle 39"/>
              <p:cNvSpPr>
                <a:spLocks noChangeArrowheads="1"/>
              </p:cNvSpPr>
              <p:nvPr/>
            </p:nvSpPr>
            <p:spPr bwMode="auto">
              <a:xfrm>
                <a:off x="5429256" y="4929198"/>
                <a:ext cx="721672" cy="338554"/>
              </a:xfrm>
              <a:prstGeom prst="rect">
                <a:avLst/>
              </a:prstGeom>
              <a:noFill/>
              <a:ln w="9525">
                <a:noFill/>
                <a:miter lim="800000"/>
                <a:headEnd/>
                <a:tailEnd/>
              </a:ln>
            </p:spPr>
            <p:txBody>
              <a:bodyPr wrap="none">
                <a:spAutoFit/>
              </a:bodyPr>
              <a:lstStyle/>
              <a:p>
                <a:r>
                  <a:rPr lang="en-NZ" sz="1600"/>
                  <a:t>e</a:t>
                </a:r>
                <a:r>
                  <a:rPr lang="en-NZ" sz="1600" baseline="30000"/>
                  <a:t>3</a:t>
                </a:r>
                <a:r>
                  <a:rPr lang="en-NZ" sz="1600"/>
                  <a:t>=20</a:t>
                </a:r>
              </a:p>
            </p:txBody>
          </p:sp>
          <p:sp>
            <p:nvSpPr>
              <p:cNvPr id="27669" name="Rectangle 39"/>
              <p:cNvSpPr>
                <a:spLocks noChangeArrowheads="1"/>
              </p:cNvSpPr>
              <p:nvPr/>
            </p:nvSpPr>
            <p:spPr bwMode="auto">
              <a:xfrm>
                <a:off x="6715140" y="4929198"/>
                <a:ext cx="893193" cy="338554"/>
              </a:xfrm>
              <a:prstGeom prst="rect">
                <a:avLst/>
              </a:prstGeom>
              <a:noFill/>
              <a:ln w="9525">
                <a:noFill/>
                <a:miter lim="800000"/>
                <a:headEnd/>
                <a:tailEnd/>
              </a:ln>
            </p:spPr>
            <p:txBody>
              <a:bodyPr wrap="none">
                <a:spAutoFit/>
              </a:bodyPr>
              <a:lstStyle/>
              <a:p>
                <a:r>
                  <a:rPr lang="en-NZ" sz="1600"/>
                  <a:t>e</a:t>
                </a:r>
                <a:r>
                  <a:rPr lang="en-NZ" sz="1600" baseline="30000"/>
                  <a:t>4</a:t>
                </a:r>
                <a:r>
                  <a:rPr lang="en-NZ" sz="1600"/>
                  <a:t>=54.6</a:t>
                </a:r>
              </a:p>
            </p:txBody>
          </p:sp>
        </p:grpSp>
      </p:grpSp>
      <p:sp>
        <p:nvSpPr>
          <p:cNvPr id="27653" name="TextBox 20"/>
          <p:cNvSpPr txBox="1">
            <a:spLocks noChangeArrowheads="1"/>
          </p:cNvSpPr>
          <p:nvPr/>
        </p:nvSpPr>
        <p:spPr bwMode="auto">
          <a:xfrm>
            <a:off x="571500" y="214313"/>
            <a:ext cx="8143875" cy="646112"/>
          </a:xfrm>
          <a:prstGeom prst="rect">
            <a:avLst/>
          </a:prstGeom>
          <a:noFill/>
          <a:ln w="9525">
            <a:noFill/>
            <a:miter lim="800000"/>
            <a:headEnd/>
            <a:tailEnd/>
          </a:ln>
        </p:spPr>
        <p:txBody>
          <a:bodyPr>
            <a:spAutoFit/>
          </a:bodyPr>
          <a:lstStyle/>
          <a:p>
            <a:pPr algn="ctr"/>
            <a:r>
              <a:rPr lang="en-NZ" dirty="0"/>
              <a:t>Figure </a:t>
            </a:r>
            <a:r>
              <a:rPr lang="en-NZ" dirty="0" smtClean="0"/>
              <a:t>4.  </a:t>
            </a:r>
            <a:r>
              <a:rPr lang="en-NZ" dirty="0"/>
              <a:t>The population density impact of positively correlated changes in dwelling density and occupancy rates. Auckland, New Zealand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CE01E-D17D-4EF0-93B0-ADFB2C698605}" type="datetime1">
              <a:rPr lang="en-US" smtClean="0"/>
              <a:pPr>
                <a:defRPr/>
              </a:pPr>
              <a:t>11/4/2009</a:t>
            </a:fld>
            <a:endParaRPr lang="en-NZ"/>
          </a:p>
        </p:txBody>
      </p:sp>
      <p:sp>
        <p:nvSpPr>
          <p:cNvPr id="3" name="Slide Number Placeholder 2"/>
          <p:cNvSpPr>
            <a:spLocks noGrp="1"/>
          </p:cNvSpPr>
          <p:nvPr>
            <p:ph type="sldNum" sz="quarter" idx="12"/>
          </p:nvPr>
        </p:nvSpPr>
        <p:spPr/>
        <p:txBody>
          <a:bodyPr/>
          <a:lstStyle/>
          <a:p>
            <a:pPr>
              <a:defRPr/>
            </a:pPr>
            <a:fld id="{C7CE362C-6533-4410-865E-99C3B22A3031}" type="slidenum">
              <a:rPr lang="en-NZ" smtClean="0"/>
              <a:pPr>
                <a:defRPr/>
              </a:pPr>
              <a:t>12</a:t>
            </a:fld>
            <a:endParaRPr lang="en-NZ" dirty="0"/>
          </a:p>
        </p:txBody>
      </p:sp>
      <p:sp>
        <p:nvSpPr>
          <p:cNvPr id="62465" name="Rectangle 1"/>
          <p:cNvSpPr>
            <a:spLocks noChangeArrowheads="1"/>
          </p:cNvSpPr>
          <p:nvPr/>
        </p:nvSpPr>
        <p:spPr bwMode="auto">
          <a:xfrm>
            <a:off x="785786" y="571480"/>
            <a:ext cx="7429552"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chemeClr val="tx1"/>
              </a:solidFill>
              <a:effectLst/>
              <a:latin typeface="Arial" pitchFamily="34" charset="0"/>
              <a:cs typeface="Arial"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hlinkClick r:id="rId3"/>
              </a:rPr>
              <a:t>International Education Statistics</a:t>
            </a:r>
            <a:r>
              <a:rPr kumimoji="0" lang="en-US" sz="22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Analysis by Friedrich </a:t>
            </a:r>
            <a:r>
              <a:rPr kumimoji="0" lang="en-US" sz="1100" b="0" i="0" u="none" strike="noStrike" cap="none" normalizeH="0" baseline="0" dirty="0" err="1" smtClean="0">
                <a:ln>
                  <a:noFill/>
                </a:ln>
                <a:solidFill>
                  <a:schemeClr val="tx1"/>
                </a:solidFill>
                <a:effectLst/>
                <a:latin typeface="Arial" pitchFamily="34" charset="0"/>
                <a:cs typeface="Arial" pitchFamily="34" charset="0"/>
              </a:rPr>
              <a:t>Huebler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Tuesday, June 30, 2009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hlinkClick r:id="rId4"/>
              </a:rPr>
              <a:t>Updated "Guide to creating maps with </a:t>
            </a:r>
            <a:r>
              <a:rPr kumimoji="0" lang="en-US" sz="1300" b="1" i="0" u="none" strike="noStrike" cap="none" normalizeH="0" baseline="0" dirty="0" err="1" smtClean="0">
                <a:ln>
                  <a:noFill/>
                </a:ln>
                <a:solidFill>
                  <a:schemeClr val="tx1"/>
                </a:solidFill>
                <a:effectLst/>
                <a:latin typeface="Arial" pitchFamily="34" charset="0"/>
                <a:cs typeface="Arial" pitchFamily="34" charset="0"/>
                <a:hlinkClick r:id="rId4"/>
              </a:rPr>
              <a:t>Stata</a:t>
            </a:r>
            <a:r>
              <a:rPr kumimoji="0" lang="en-US" sz="1300" b="1" i="0" u="none" strike="noStrike" cap="none" normalizeH="0" baseline="0" dirty="0" smtClean="0">
                <a:ln>
                  <a:noFill/>
                </a:ln>
                <a:solidFill>
                  <a:schemeClr val="tx1"/>
                </a:solidFill>
                <a:effectLst/>
                <a:latin typeface="Arial" pitchFamily="34" charset="0"/>
                <a:cs typeface="Arial" pitchFamily="34" charset="0"/>
                <a:hlinkClick r:id="rId4"/>
              </a:rPr>
              <a:t>"</a:t>
            </a:r>
            <a:r>
              <a:rPr kumimoji="0" lang="en-US" sz="13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The </a:t>
            </a:r>
            <a:r>
              <a:rPr kumimoji="0" lang="en-US" sz="1800" b="0" i="0" u="none" strike="noStrike" cap="none" normalizeH="0" baseline="0" dirty="0" smtClean="0">
                <a:ln>
                  <a:noFill/>
                </a:ln>
                <a:solidFill>
                  <a:schemeClr val="tx1"/>
                </a:solidFill>
                <a:effectLst/>
                <a:latin typeface="Arial" pitchFamily="34" charset="0"/>
                <a:cs typeface="Arial" pitchFamily="34" charset="0"/>
                <a:hlinkClick r:id="rId5"/>
              </a:rPr>
              <a:t>guide to creating maps with </a:t>
            </a:r>
            <a:r>
              <a:rPr kumimoji="0" lang="en-US" sz="1800" b="0" i="0" u="none" strike="noStrike" cap="none" normalizeH="0" baseline="0" dirty="0" err="1" smtClean="0">
                <a:ln>
                  <a:noFill/>
                </a:ln>
                <a:solidFill>
                  <a:schemeClr val="tx1"/>
                </a:solidFill>
                <a:effectLst/>
                <a:latin typeface="Arial" pitchFamily="34" charset="0"/>
                <a:cs typeface="Arial" pitchFamily="34" charset="0"/>
                <a:hlinkClick r:id="rId5"/>
              </a:rPr>
              <a:t>Stata</a:t>
            </a:r>
            <a:r>
              <a:rPr kumimoji="0" lang="en-US" sz="1800" b="0" i="0" u="none" strike="noStrike" cap="none" normalizeH="0" baseline="0" dirty="0" smtClean="0">
                <a:ln>
                  <a:noFill/>
                </a:ln>
                <a:solidFill>
                  <a:schemeClr val="tx1"/>
                </a:solidFill>
                <a:effectLst/>
                <a:latin typeface="Arial" pitchFamily="34" charset="0"/>
                <a:cs typeface="Arial" pitchFamily="34" charset="0"/>
              </a:rPr>
              <a:t> has been updated with new links to third-party software.</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Map created with </a:t>
            </a:r>
            <a:r>
              <a:rPr kumimoji="0" lang="en-US" sz="1800" b="1" i="0" u="none" strike="noStrike" cap="none" normalizeH="0" baseline="0" dirty="0" err="1" smtClean="0">
                <a:ln>
                  <a:noFill/>
                </a:ln>
                <a:solidFill>
                  <a:schemeClr val="tx1"/>
                </a:solidFill>
                <a:effectLst/>
                <a:latin typeface="Arial" pitchFamily="34" charset="0"/>
                <a:cs typeface="Arial" pitchFamily="34" charset="0"/>
              </a:rPr>
              <a:t>spmap</a:t>
            </a:r>
            <a:r>
              <a:rPr kumimoji="0" lang="en-US" sz="1800" b="1" i="0" u="none" strike="noStrike" cap="none" normalizeH="0" baseline="0" dirty="0" smtClean="0">
                <a:ln>
                  <a:noFill/>
                </a:ln>
                <a:solidFill>
                  <a:schemeClr val="tx1"/>
                </a:solidFill>
                <a:effectLst/>
                <a:latin typeface="Arial" pitchFamily="34" charset="0"/>
                <a:cs typeface="Arial" pitchFamily="34" charset="0"/>
              </a:rPr>
              <a:t> in </a:t>
            </a:r>
            <a:r>
              <a:rPr kumimoji="0" lang="en-US" sz="1800" b="1" i="0" u="none" strike="noStrike" cap="none" normalizeH="0" baseline="0" dirty="0" err="1" smtClean="0">
                <a:ln>
                  <a:noFill/>
                </a:ln>
                <a:solidFill>
                  <a:schemeClr val="tx1"/>
                </a:solidFill>
                <a:effectLst/>
                <a:latin typeface="Arial" pitchFamily="34" charset="0"/>
                <a:cs typeface="Arial" pitchFamily="34" charset="0"/>
              </a:rPr>
              <a:t>Stata</a:t>
            </a:r>
            <a:r>
              <a:rPr kumimoji="0" lang="en-US" sz="1800" b="1" i="0" u="none" strike="noStrike" cap="none" normalizeH="0" baseline="0" dirty="0" smtClean="0">
                <a:ln>
                  <a:noFill/>
                </a:ln>
                <a:solidFill>
                  <a:schemeClr val="tx1"/>
                </a:solidFill>
                <a:effectLst/>
                <a:latin typeface="Arial" pitchFamily="34" charset="0"/>
                <a:cs typeface="Arial" pitchFamily="34" charset="0"/>
              </a:rPr>
              <a:t>: length of country names</a:t>
            </a: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3000" b="0" i="0" u="none" strike="noStrike" cap="none" normalizeH="0" baseline="0" dirty="0" smtClean="0">
                <a:ln>
                  <a:noFill/>
                </a:ln>
                <a:solidFill>
                  <a:schemeClr val="tx1"/>
                </a:solidFill>
                <a:effectLst/>
                <a:latin typeface="Arial" pitchFamily="34" charset="0"/>
                <a:cs typeface="Arial" pitchFamily="34" charset="0"/>
              </a:rPr>
              <a:t/>
            </a:r>
            <a:br>
              <a:rPr kumimoji="0" lang="en-US" sz="130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2466" name="Picture 2" descr="Example map created with spmap in Stata"/>
          <p:cNvPicPr>
            <a:picLocks noChangeAspect="1" noChangeArrowheads="1"/>
          </p:cNvPicPr>
          <p:nvPr/>
        </p:nvPicPr>
        <p:blipFill>
          <a:blip r:embed="rId6"/>
          <a:srcRect/>
          <a:stretch>
            <a:fillRect/>
          </a:stretch>
        </p:blipFill>
        <p:spPr bwMode="auto">
          <a:xfrm>
            <a:off x="928662" y="3429000"/>
            <a:ext cx="7189889" cy="2786082"/>
          </a:xfrm>
          <a:prstGeom prst="rect">
            <a:avLst/>
          </a:prstGeom>
          <a:noFill/>
        </p:spPr>
      </p:pic>
      <p:sp>
        <p:nvSpPr>
          <p:cNvPr id="6" name="Rectangle 5"/>
          <p:cNvSpPr/>
          <p:nvPr/>
        </p:nvSpPr>
        <p:spPr>
          <a:xfrm>
            <a:off x="1571604" y="6357958"/>
            <a:ext cx="7858180" cy="261610"/>
          </a:xfrm>
          <a:prstGeom prst="rect">
            <a:avLst/>
          </a:prstGeom>
        </p:spPr>
        <p:txBody>
          <a:bodyPr wrap="square">
            <a:spAutoFit/>
          </a:bodyPr>
          <a:lstStyle/>
          <a:p>
            <a:r>
              <a:rPr lang="en-NZ" sz="1100" dirty="0" smtClean="0"/>
              <a:t>http://huebler.blogspot.com/2009/06/stata-maps.html</a:t>
            </a:r>
            <a:endParaRPr lang="en-NZ" sz="1100" dirty="0"/>
          </a:p>
        </p:txBody>
      </p:sp>
      <p:sp>
        <p:nvSpPr>
          <p:cNvPr id="62467" name="Rectangle 3"/>
          <p:cNvSpPr>
            <a:spLocks noChangeArrowheads="1"/>
          </p:cNvSpPr>
          <p:nvPr/>
        </p:nvSpPr>
        <p:spPr bwMode="auto">
          <a:xfrm>
            <a:off x="5572132" y="785794"/>
            <a:ext cx="3214678"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Reference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34" charset="0"/>
                <a:cs typeface="Arial" pitchFamily="34" charset="0"/>
              </a:rPr>
              <a:t>Pisati</a:t>
            </a:r>
            <a:r>
              <a:rPr kumimoji="0" lang="en-US" sz="1600" b="0" i="0" u="none" strike="noStrike" cap="none" normalizeH="0" baseline="0" dirty="0" smtClean="0">
                <a:ln>
                  <a:noFill/>
                </a:ln>
                <a:solidFill>
                  <a:schemeClr val="tx1"/>
                </a:solidFill>
                <a:effectLst/>
                <a:latin typeface="Arial" pitchFamily="34" charset="0"/>
                <a:cs typeface="Arial" pitchFamily="34" charset="0"/>
              </a:rPr>
              <a:t>, M. 2004. Simple thematic mapping. </a:t>
            </a:r>
            <a:r>
              <a:rPr kumimoji="0" lang="en-US" sz="1600" b="0" i="1" u="none" strike="noStrike" cap="none" normalizeH="0" baseline="0" dirty="0" err="1" smtClean="0">
                <a:ln>
                  <a:noFill/>
                </a:ln>
                <a:solidFill>
                  <a:schemeClr val="tx1"/>
                </a:solidFill>
                <a:effectLst/>
                <a:latin typeface="Arial" pitchFamily="34" charset="0"/>
                <a:cs typeface="Arial" pitchFamily="34" charset="0"/>
                <a:hlinkClick r:id="rId7"/>
              </a:rPr>
              <a:t>Stata</a:t>
            </a:r>
            <a:r>
              <a:rPr kumimoji="0" lang="en-US" sz="1600" b="0" i="1" u="none" strike="noStrike" cap="none" normalizeH="0" baseline="0" dirty="0" smtClean="0">
                <a:ln>
                  <a:noFill/>
                </a:ln>
                <a:solidFill>
                  <a:schemeClr val="tx1"/>
                </a:solidFill>
                <a:effectLst/>
                <a:latin typeface="Arial" pitchFamily="34" charset="0"/>
                <a:cs typeface="Arial" pitchFamily="34" charset="0"/>
                <a:hlinkClick r:id="rId7"/>
              </a:rPr>
              <a:t> Journal</a:t>
            </a:r>
            <a:r>
              <a:rPr kumimoji="0" lang="en-US" sz="1600" b="0" i="0" u="none" strike="noStrike" cap="none" normalizeH="0" baseline="0" dirty="0" smtClean="0">
                <a:ln>
                  <a:noFill/>
                </a:ln>
                <a:solidFill>
                  <a:schemeClr val="tx1"/>
                </a:solidFill>
                <a:effectLst/>
                <a:latin typeface="Arial" pitchFamily="34" charset="0"/>
                <a:cs typeface="Arial" pitchFamily="34" charset="0"/>
              </a:rPr>
              <a:t> 4: 361–378.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714348" y="214290"/>
            <a:ext cx="3283271" cy="523220"/>
          </a:xfrm>
          <a:prstGeom prst="rect">
            <a:avLst/>
          </a:prstGeom>
        </p:spPr>
        <p:txBody>
          <a:bodyPr wrap="none">
            <a:spAutoFit/>
          </a:bodyPr>
          <a:lstStyle/>
          <a:p>
            <a:r>
              <a:rPr lang="en-NZ" sz="2800" dirty="0" smtClean="0"/>
              <a:t>3. Mapping in </a:t>
            </a:r>
            <a:r>
              <a:rPr lang="en-NZ" sz="2800" dirty="0" err="1" smtClean="0"/>
              <a:t>Stata</a:t>
            </a:r>
            <a:endParaRPr lang="en-NZ"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CE01E-D17D-4EF0-93B0-ADFB2C698605}" type="datetime1">
              <a:rPr lang="en-US" smtClean="0"/>
              <a:pPr>
                <a:defRPr/>
              </a:pPr>
              <a:t>11/4/2009</a:t>
            </a:fld>
            <a:endParaRPr lang="en-NZ"/>
          </a:p>
        </p:txBody>
      </p:sp>
      <p:sp>
        <p:nvSpPr>
          <p:cNvPr id="3" name="Slide Number Placeholder 2"/>
          <p:cNvSpPr>
            <a:spLocks noGrp="1"/>
          </p:cNvSpPr>
          <p:nvPr>
            <p:ph type="sldNum" sz="quarter" idx="12"/>
          </p:nvPr>
        </p:nvSpPr>
        <p:spPr/>
        <p:txBody>
          <a:bodyPr/>
          <a:lstStyle/>
          <a:p>
            <a:pPr>
              <a:defRPr/>
            </a:pPr>
            <a:fld id="{C7CE362C-6533-4410-865E-99C3B22A3031}" type="slidenum">
              <a:rPr lang="en-NZ" smtClean="0"/>
              <a:pPr>
                <a:defRPr/>
              </a:pPr>
              <a:t>13</a:t>
            </a:fld>
            <a:endParaRPr lang="en-NZ"/>
          </a:p>
        </p:txBody>
      </p:sp>
      <p:pic>
        <p:nvPicPr>
          <p:cNvPr id="156675" name="Picture 3"/>
          <p:cNvPicPr>
            <a:picLocks noChangeAspect="1" noChangeArrowheads="1"/>
          </p:cNvPicPr>
          <p:nvPr/>
        </p:nvPicPr>
        <p:blipFill>
          <a:blip r:embed="rId3"/>
          <a:srcRect/>
          <a:stretch>
            <a:fillRect/>
          </a:stretch>
        </p:blipFill>
        <p:spPr bwMode="auto">
          <a:xfrm>
            <a:off x="214282" y="1071546"/>
            <a:ext cx="5082304" cy="4500594"/>
          </a:xfrm>
          <a:prstGeom prst="rect">
            <a:avLst/>
          </a:prstGeom>
          <a:noFill/>
          <a:ln w="9525">
            <a:noFill/>
            <a:miter lim="800000"/>
            <a:headEnd/>
            <a:tailEnd/>
          </a:ln>
          <a:effectLst/>
        </p:spPr>
      </p:pic>
      <p:pic>
        <p:nvPicPr>
          <p:cNvPr id="156676" name="Picture 4"/>
          <p:cNvPicPr>
            <a:picLocks noChangeAspect="1" noChangeArrowheads="1"/>
          </p:cNvPicPr>
          <p:nvPr/>
        </p:nvPicPr>
        <p:blipFill>
          <a:blip r:embed="rId4"/>
          <a:srcRect/>
          <a:stretch>
            <a:fillRect/>
          </a:stretch>
        </p:blipFill>
        <p:spPr bwMode="auto">
          <a:xfrm>
            <a:off x="4214810" y="1071546"/>
            <a:ext cx="5034542" cy="4572032"/>
          </a:xfrm>
          <a:prstGeom prst="rect">
            <a:avLst/>
          </a:prstGeom>
          <a:noFill/>
          <a:ln w="9525">
            <a:noFill/>
            <a:miter lim="800000"/>
            <a:headEnd/>
            <a:tailEnd/>
          </a:ln>
          <a:effectLst/>
        </p:spPr>
      </p:pic>
      <p:sp>
        <p:nvSpPr>
          <p:cNvPr id="8" name="Rectangle 7"/>
          <p:cNvSpPr/>
          <p:nvPr/>
        </p:nvSpPr>
        <p:spPr>
          <a:xfrm>
            <a:off x="285720" y="5357826"/>
            <a:ext cx="1992853" cy="369332"/>
          </a:xfrm>
          <a:prstGeom prst="rect">
            <a:avLst/>
          </a:prstGeom>
        </p:spPr>
        <p:txBody>
          <a:bodyPr wrap="none">
            <a:spAutoFit/>
          </a:bodyPr>
          <a:lstStyle/>
          <a:p>
            <a:r>
              <a:rPr lang="en-NZ" dirty="0" smtClean="0"/>
              <a:t>Auckland Region </a:t>
            </a:r>
            <a:endParaRPr lang="en-NZ" dirty="0"/>
          </a:p>
        </p:txBody>
      </p:sp>
      <p:sp>
        <p:nvSpPr>
          <p:cNvPr id="9" name="Rectangle 8"/>
          <p:cNvSpPr/>
          <p:nvPr/>
        </p:nvSpPr>
        <p:spPr>
          <a:xfrm>
            <a:off x="285720" y="500042"/>
            <a:ext cx="8016041" cy="369332"/>
          </a:xfrm>
          <a:prstGeom prst="rect">
            <a:avLst/>
          </a:prstGeom>
        </p:spPr>
        <p:txBody>
          <a:bodyPr wrap="none">
            <a:spAutoFit/>
          </a:bodyPr>
          <a:lstStyle/>
          <a:p>
            <a:r>
              <a:rPr lang="en-NZ" b="1" dirty="0" smtClean="0"/>
              <a:t>Figure 5. </a:t>
            </a:r>
            <a:r>
              <a:rPr lang="en-NZ" dirty="0" smtClean="0"/>
              <a:t>Affluent census area units in  the Auckland Region, 2001 and 2006</a:t>
            </a:r>
            <a:endParaRPr lang="en-NZ" dirty="0"/>
          </a:p>
        </p:txBody>
      </p:sp>
      <p:sp>
        <p:nvSpPr>
          <p:cNvPr id="10" name="Rectangle 9"/>
          <p:cNvSpPr/>
          <p:nvPr/>
        </p:nvSpPr>
        <p:spPr>
          <a:xfrm>
            <a:off x="357158" y="5857892"/>
            <a:ext cx="4798108" cy="276999"/>
          </a:xfrm>
          <a:prstGeom prst="rect">
            <a:avLst/>
          </a:prstGeom>
        </p:spPr>
        <p:txBody>
          <a:bodyPr wrap="none">
            <a:spAutoFit/>
          </a:bodyPr>
          <a:lstStyle/>
          <a:p>
            <a:r>
              <a:rPr lang="en-NZ" sz="1200" i="1" dirty="0" smtClean="0"/>
              <a:t>Source:</a:t>
            </a:r>
            <a:r>
              <a:rPr lang="en-NZ" sz="1200" dirty="0" smtClean="0"/>
              <a:t> Barry Martin, Magnus Consulting (personal communication)</a:t>
            </a:r>
            <a:endParaRPr lang="en-NZ"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CE01E-D17D-4EF0-93B0-ADFB2C698605}" type="datetime1">
              <a:rPr lang="en-US" smtClean="0"/>
              <a:pPr>
                <a:defRPr/>
              </a:pPr>
              <a:t>11/4/2009</a:t>
            </a:fld>
            <a:endParaRPr lang="en-NZ"/>
          </a:p>
        </p:txBody>
      </p:sp>
      <p:sp>
        <p:nvSpPr>
          <p:cNvPr id="3" name="Slide Number Placeholder 2"/>
          <p:cNvSpPr>
            <a:spLocks noGrp="1"/>
          </p:cNvSpPr>
          <p:nvPr>
            <p:ph type="sldNum" sz="quarter" idx="12"/>
          </p:nvPr>
        </p:nvSpPr>
        <p:spPr/>
        <p:txBody>
          <a:bodyPr/>
          <a:lstStyle/>
          <a:p>
            <a:pPr>
              <a:defRPr/>
            </a:pPr>
            <a:fld id="{C7CE362C-6533-4410-865E-99C3B22A3031}" type="slidenum">
              <a:rPr lang="en-NZ" smtClean="0"/>
              <a:pPr>
                <a:defRPr/>
              </a:pPr>
              <a:t>14</a:t>
            </a:fld>
            <a:endParaRPr lang="en-NZ"/>
          </a:p>
        </p:txBody>
      </p:sp>
      <p:pic>
        <p:nvPicPr>
          <p:cNvPr id="157699" name="Picture 3"/>
          <p:cNvPicPr>
            <a:picLocks noChangeAspect="1" noChangeArrowheads="1"/>
          </p:cNvPicPr>
          <p:nvPr/>
        </p:nvPicPr>
        <p:blipFill>
          <a:blip r:embed="rId3"/>
          <a:srcRect/>
          <a:stretch>
            <a:fillRect/>
          </a:stretch>
        </p:blipFill>
        <p:spPr bwMode="auto">
          <a:xfrm>
            <a:off x="285720" y="428604"/>
            <a:ext cx="4857784" cy="5242418"/>
          </a:xfrm>
          <a:prstGeom prst="rect">
            <a:avLst/>
          </a:prstGeom>
          <a:noFill/>
          <a:ln w="9525">
            <a:noFill/>
            <a:miter lim="800000"/>
            <a:headEnd/>
            <a:tailEnd/>
          </a:ln>
          <a:effectLst/>
        </p:spPr>
      </p:pic>
      <p:pic>
        <p:nvPicPr>
          <p:cNvPr id="157698" name="Picture 2"/>
          <p:cNvPicPr>
            <a:picLocks noChangeAspect="1" noChangeArrowheads="1"/>
          </p:cNvPicPr>
          <p:nvPr/>
        </p:nvPicPr>
        <p:blipFill>
          <a:blip r:embed="rId4"/>
          <a:srcRect/>
          <a:stretch>
            <a:fillRect/>
          </a:stretch>
        </p:blipFill>
        <p:spPr bwMode="auto">
          <a:xfrm>
            <a:off x="3929058" y="428603"/>
            <a:ext cx="4958935" cy="5286413"/>
          </a:xfrm>
          <a:prstGeom prst="rect">
            <a:avLst/>
          </a:prstGeom>
          <a:noFill/>
          <a:ln w="9525">
            <a:noFill/>
            <a:miter lim="800000"/>
            <a:headEnd/>
            <a:tailEnd/>
          </a:ln>
          <a:effectLst/>
        </p:spPr>
      </p:pic>
      <p:sp>
        <p:nvSpPr>
          <p:cNvPr id="8" name="Rectangle 7"/>
          <p:cNvSpPr/>
          <p:nvPr/>
        </p:nvSpPr>
        <p:spPr>
          <a:xfrm>
            <a:off x="357158" y="5857892"/>
            <a:ext cx="4798108" cy="276999"/>
          </a:xfrm>
          <a:prstGeom prst="rect">
            <a:avLst/>
          </a:prstGeom>
        </p:spPr>
        <p:txBody>
          <a:bodyPr wrap="none">
            <a:spAutoFit/>
          </a:bodyPr>
          <a:lstStyle/>
          <a:p>
            <a:r>
              <a:rPr lang="en-NZ" sz="1200" i="1" dirty="0" smtClean="0"/>
              <a:t>Source:</a:t>
            </a:r>
            <a:r>
              <a:rPr lang="en-NZ" sz="1200" dirty="0" smtClean="0"/>
              <a:t> Barry Martin, Magnus Consulting (personal communication)</a:t>
            </a:r>
            <a:endParaRPr lang="en-NZ" sz="1200" dirty="0"/>
          </a:p>
        </p:txBody>
      </p:sp>
      <p:sp>
        <p:nvSpPr>
          <p:cNvPr id="10" name="Rectangle 9"/>
          <p:cNvSpPr/>
          <p:nvPr/>
        </p:nvSpPr>
        <p:spPr>
          <a:xfrm>
            <a:off x="285720" y="500042"/>
            <a:ext cx="8016041" cy="369332"/>
          </a:xfrm>
          <a:prstGeom prst="rect">
            <a:avLst/>
          </a:prstGeom>
        </p:spPr>
        <p:txBody>
          <a:bodyPr wrap="none">
            <a:spAutoFit/>
          </a:bodyPr>
          <a:lstStyle/>
          <a:p>
            <a:r>
              <a:rPr lang="en-NZ" b="1" dirty="0" smtClean="0"/>
              <a:t>Figure 6. </a:t>
            </a:r>
            <a:r>
              <a:rPr lang="en-NZ" dirty="0" smtClean="0"/>
              <a:t>Affluent census area units in Auckland Metro area , 2001 and 2006</a:t>
            </a:r>
            <a:endParaRPr lang="en-N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CE01E-D17D-4EF0-93B0-ADFB2C698605}" type="datetime1">
              <a:rPr lang="en-US" smtClean="0"/>
              <a:pPr>
                <a:defRPr/>
              </a:pPr>
              <a:t>11/4/2009</a:t>
            </a:fld>
            <a:endParaRPr lang="en-NZ"/>
          </a:p>
        </p:txBody>
      </p:sp>
      <p:sp>
        <p:nvSpPr>
          <p:cNvPr id="3" name="Slide Number Placeholder 2"/>
          <p:cNvSpPr>
            <a:spLocks noGrp="1"/>
          </p:cNvSpPr>
          <p:nvPr>
            <p:ph type="sldNum" sz="quarter" idx="12"/>
          </p:nvPr>
        </p:nvSpPr>
        <p:spPr/>
        <p:txBody>
          <a:bodyPr/>
          <a:lstStyle/>
          <a:p>
            <a:pPr>
              <a:defRPr/>
            </a:pPr>
            <a:fld id="{C7CE362C-6533-4410-865E-99C3B22A3031}" type="slidenum">
              <a:rPr lang="en-NZ" smtClean="0"/>
              <a:pPr>
                <a:defRPr/>
              </a:pPr>
              <a:t>15</a:t>
            </a:fld>
            <a:endParaRPr lang="en-NZ"/>
          </a:p>
        </p:txBody>
      </p:sp>
      <p:sp>
        <p:nvSpPr>
          <p:cNvPr id="4" name="Rectangle 3"/>
          <p:cNvSpPr/>
          <p:nvPr/>
        </p:nvSpPr>
        <p:spPr>
          <a:xfrm>
            <a:off x="571472" y="428604"/>
            <a:ext cx="8215370" cy="369332"/>
          </a:xfrm>
          <a:prstGeom prst="rect">
            <a:avLst/>
          </a:prstGeom>
        </p:spPr>
        <p:txBody>
          <a:bodyPr wrap="square">
            <a:spAutoFit/>
          </a:bodyPr>
          <a:lstStyle/>
          <a:p>
            <a:r>
              <a:rPr lang="en-NZ" b="1" dirty="0" smtClean="0"/>
              <a:t>Figure 7. </a:t>
            </a:r>
            <a:r>
              <a:rPr lang="en-NZ" dirty="0" smtClean="0"/>
              <a:t>Employment density  in Auckland Metro area , 2001 and 2006</a:t>
            </a:r>
            <a:endParaRPr lang="en-NZ" dirty="0"/>
          </a:p>
        </p:txBody>
      </p:sp>
      <p:pic>
        <p:nvPicPr>
          <p:cNvPr id="1026" name="Picture 2"/>
          <p:cNvPicPr>
            <a:picLocks noChangeAspect="1" noChangeArrowheads="1"/>
          </p:cNvPicPr>
          <p:nvPr/>
        </p:nvPicPr>
        <p:blipFill>
          <a:blip r:embed="rId3"/>
          <a:srcRect/>
          <a:stretch>
            <a:fillRect/>
          </a:stretch>
        </p:blipFill>
        <p:spPr bwMode="auto">
          <a:xfrm>
            <a:off x="0" y="1214421"/>
            <a:ext cx="4572000" cy="446909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429124" y="1285859"/>
            <a:ext cx="4429156" cy="4300981"/>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00034" y="5715016"/>
            <a:ext cx="4133850" cy="333375"/>
          </a:xfrm>
          <a:prstGeom prst="rect">
            <a:avLst/>
          </a:prstGeom>
          <a:noFill/>
          <a:ln w="9525">
            <a:noFill/>
            <a:miter lim="800000"/>
            <a:headEnd/>
            <a:tailEnd/>
          </a:ln>
          <a:effectLst/>
        </p:spPr>
      </p:pic>
      <p:sp>
        <p:nvSpPr>
          <p:cNvPr id="8" name="TextBox 7"/>
          <p:cNvSpPr txBox="1"/>
          <p:nvPr/>
        </p:nvSpPr>
        <p:spPr>
          <a:xfrm>
            <a:off x="500034" y="6143644"/>
            <a:ext cx="6796732" cy="307777"/>
          </a:xfrm>
          <a:prstGeom prst="rect">
            <a:avLst/>
          </a:prstGeom>
          <a:noFill/>
        </p:spPr>
        <p:txBody>
          <a:bodyPr wrap="none" rtlCol="0">
            <a:spAutoFit/>
          </a:bodyPr>
          <a:lstStyle/>
          <a:p>
            <a:r>
              <a:rPr lang="en-NZ" sz="1400" i="1" dirty="0" smtClean="0"/>
              <a:t>Source: </a:t>
            </a:r>
            <a:r>
              <a:rPr lang="en-NZ" sz="1400" dirty="0" err="1" smtClean="0"/>
              <a:t>D.C.Maré</a:t>
            </a:r>
            <a:r>
              <a:rPr lang="en-NZ" sz="1400" dirty="0" smtClean="0"/>
              <a:t> Labour productivity in Auckland firms </a:t>
            </a:r>
            <a:r>
              <a:rPr lang="en-NZ" sz="1400" dirty="0" err="1" smtClean="0"/>
              <a:t>Motu</a:t>
            </a:r>
            <a:r>
              <a:rPr lang="en-NZ" sz="1400" dirty="0" smtClean="0"/>
              <a:t> Working paper 08-12 </a:t>
            </a:r>
            <a:endParaRPr lang="en-NZ"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CE01E-D17D-4EF0-93B0-ADFB2C698605}" type="datetime1">
              <a:rPr lang="en-US" smtClean="0"/>
              <a:pPr>
                <a:defRPr/>
              </a:pPr>
              <a:t>11/4/2009</a:t>
            </a:fld>
            <a:endParaRPr lang="en-NZ"/>
          </a:p>
        </p:txBody>
      </p:sp>
      <p:sp>
        <p:nvSpPr>
          <p:cNvPr id="3" name="Slide Number Placeholder 2"/>
          <p:cNvSpPr>
            <a:spLocks noGrp="1"/>
          </p:cNvSpPr>
          <p:nvPr>
            <p:ph type="sldNum" sz="quarter" idx="12"/>
          </p:nvPr>
        </p:nvSpPr>
        <p:spPr/>
        <p:txBody>
          <a:bodyPr/>
          <a:lstStyle/>
          <a:p>
            <a:pPr>
              <a:defRPr/>
            </a:pPr>
            <a:fld id="{C7CE362C-6533-4410-865E-99C3B22A3031}" type="slidenum">
              <a:rPr lang="en-NZ" smtClean="0"/>
              <a:pPr>
                <a:defRPr/>
              </a:pPr>
              <a:t>16</a:t>
            </a:fld>
            <a:endParaRPr lang="en-NZ"/>
          </a:p>
        </p:txBody>
      </p:sp>
      <p:sp>
        <p:nvSpPr>
          <p:cNvPr id="4" name="Rectangle 3"/>
          <p:cNvSpPr/>
          <p:nvPr/>
        </p:nvSpPr>
        <p:spPr>
          <a:xfrm>
            <a:off x="285720" y="214290"/>
            <a:ext cx="3522118" cy="954107"/>
          </a:xfrm>
          <a:prstGeom prst="rect">
            <a:avLst/>
          </a:prstGeom>
        </p:spPr>
        <p:txBody>
          <a:bodyPr wrap="none">
            <a:spAutoFit/>
          </a:bodyPr>
          <a:lstStyle/>
          <a:p>
            <a:r>
              <a:rPr lang="en-NZ" sz="2800" b="1" dirty="0" smtClean="0"/>
              <a:t>4. Spatial statistics </a:t>
            </a:r>
          </a:p>
          <a:p>
            <a:pPr algn="ctr"/>
            <a:r>
              <a:rPr lang="en-NZ" sz="2800" b="1" dirty="0" smtClean="0"/>
              <a:t>in </a:t>
            </a:r>
            <a:r>
              <a:rPr lang="en-NZ" sz="2800" b="1" dirty="0" err="1" smtClean="0"/>
              <a:t>Stata</a:t>
            </a:r>
            <a:r>
              <a:rPr lang="en-NZ" sz="2800" b="1" dirty="0" smtClean="0"/>
              <a:t> </a:t>
            </a:r>
            <a:endParaRPr lang="en-NZ" sz="2800" b="1" dirty="0"/>
          </a:p>
        </p:txBody>
      </p:sp>
      <p:pic>
        <p:nvPicPr>
          <p:cNvPr id="3074" name="Picture 2"/>
          <p:cNvPicPr>
            <a:picLocks noChangeAspect="1" noChangeArrowheads="1"/>
          </p:cNvPicPr>
          <p:nvPr/>
        </p:nvPicPr>
        <p:blipFill>
          <a:blip r:embed="rId2"/>
          <a:srcRect/>
          <a:stretch>
            <a:fillRect/>
          </a:stretch>
        </p:blipFill>
        <p:spPr bwMode="auto">
          <a:xfrm>
            <a:off x="3786182" y="285728"/>
            <a:ext cx="4357718" cy="6597288"/>
          </a:xfrm>
          <a:prstGeom prst="rect">
            <a:avLst/>
          </a:prstGeom>
          <a:noFill/>
          <a:ln w="9525">
            <a:noFill/>
            <a:miter lim="800000"/>
            <a:headEnd/>
            <a:tailEnd/>
          </a:ln>
          <a:effectLst/>
        </p:spPr>
      </p:pic>
      <p:sp>
        <p:nvSpPr>
          <p:cNvPr id="6" name="TextBox 5"/>
          <p:cNvSpPr txBox="1"/>
          <p:nvPr/>
        </p:nvSpPr>
        <p:spPr>
          <a:xfrm rot="16200000">
            <a:off x="5231478" y="3198176"/>
            <a:ext cx="6858016" cy="461665"/>
          </a:xfrm>
          <a:prstGeom prst="rect">
            <a:avLst/>
          </a:prstGeom>
          <a:noFill/>
        </p:spPr>
        <p:txBody>
          <a:bodyPr wrap="square" rtlCol="0">
            <a:spAutoFit/>
          </a:bodyPr>
          <a:lstStyle/>
          <a:p>
            <a:r>
              <a:rPr lang="en-NZ" sz="1200" i="1" dirty="0" smtClean="0"/>
              <a:t>Source</a:t>
            </a:r>
            <a:r>
              <a:rPr lang="en-NZ" sz="1200" dirty="0" smtClean="0"/>
              <a:t>: </a:t>
            </a:r>
            <a:r>
              <a:rPr lang="en-NZ" sz="1200" dirty="0" err="1" smtClean="0"/>
              <a:t>Soldera</a:t>
            </a:r>
            <a:r>
              <a:rPr lang="en-NZ" sz="1200" dirty="0" smtClean="0"/>
              <a:t>, P. 1998 Mapping social exclusion : the geography of unemployment. Proceedings of  the eighth conference on Labour, employment and work 1998 p 221-230</a:t>
            </a:r>
            <a:endParaRPr lang="en-NZ" sz="1200" dirty="0"/>
          </a:p>
        </p:txBody>
      </p:sp>
      <p:sp>
        <p:nvSpPr>
          <p:cNvPr id="7" name="TextBox 6"/>
          <p:cNvSpPr txBox="1"/>
          <p:nvPr/>
        </p:nvSpPr>
        <p:spPr>
          <a:xfrm>
            <a:off x="357159" y="1428736"/>
            <a:ext cx="3071834" cy="3416320"/>
          </a:xfrm>
          <a:prstGeom prst="rect">
            <a:avLst/>
          </a:prstGeom>
          <a:noFill/>
        </p:spPr>
        <p:txBody>
          <a:bodyPr wrap="square" rtlCol="0">
            <a:spAutoFit/>
          </a:bodyPr>
          <a:lstStyle/>
          <a:p>
            <a:r>
              <a:rPr lang="en-NZ" b="1" dirty="0" smtClean="0"/>
              <a:t>Spatial autocorrelation </a:t>
            </a:r>
            <a:r>
              <a:rPr lang="en-NZ" dirty="0" smtClean="0"/>
              <a:t>exists if  the sum of values at all the j sites within radius d of </a:t>
            </a:r>
            <a:r>
              <a:rPr lang="en-NZ" dirty="0" err="1" smtClean="0"/>
              <a:t>i</a:t>
            </a:r>
            <a:r>
              <a:rPr lang="en-NZ" dirty="0" smtClean="0"/>
              <a:t> is not more (or less) than one would expect by chance given all the values in the entire study area (within and beyond d). If spatial autocorrelation exists, it will be exhibited by a spatial clustering of high or low values of x</a:t>
            </a:r>
            <a:endParaRPr lang="en-N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CE01E-D17D-4EF0-93B0-ADFB2C698605}" type="datetime1">
              <a:rPr lang="en-US" smtClean="0"/>
              <a:pPr>
                <a:defRPr/>
              </a:pPr>
              <a:t>11/4/2009</a:t>
            </a:fld>
            <a:endParaRPr lang="en-NZ"/>
          </a:p>
        </p:txBody>
      </p:sp>
      <p:sp>
        <p:nvSpPr>
          <p:cNvPr id="3" name="Slide Number Placeholder 2"/>
          <p:cNvSpPr>
            <a:spLocks noGrp="1"/>
          </p:cNvSpPr>
          <p:nvPr>
            <p:ph type="sldNum" sz="quarter" idx="12"/>
          </p:nvPr>
        </p:nvSpPr>
        <p:spPr/>
        <p:txBody>
          <a:bodyPr/>
          <a:lstStyle/>
          <a:p>
            <a:pPr>
              <a:defRPr/>
            </a:pPr>
            <a:fld id="{C7CE362C-6533-4410-865E-99C3B22A3031}" type="slidenum">
              <a:rPr lang="en-NZ" smtClean="0"/>
              <a:pPr>
                <a:defRPr/>
              </a:pPr>
              <a:t>17</a:t>
            </a:fld>
            <a:endParaRPr lang="en-NZ"/>
          </a:p>
        </p:txBody>
      </p:sp>
      <p:sp>
        <p:nvSpPr>
          <p:cNvPr id="4" name="Rectangle 3"/>
          <p:cNvSpPr/>
          <p:nvPr/>
        </p:nvSpPr>
        <p:spPr>
          <a:xfrm>
            <a:off x="285720" y="285728"/>
            <a:ext cx="6138219" cy="523220"/>
          </a:xfrm>
          <a:prstGeom prst="rect">
            <a:avLst/>
          </a:prstGeom>
        </p:spPr>
        <p:txBody>
          <a:bodyPr wrap="none">
            <a:spAutoFit/>
          </a:bodyPr>
          <a:lstStyle/>
          <a:p>
            <a:r>
              <a:rPr lang="en-NZ" sz="2800" dirty="0" smtClean="0"/>
              <a:t>4. Spatial statistics in </a:t>
            </a:r>
            <a:r>
              <a:rPr lang="en-NZ" sz="2800" dirty="0" err="1" smtClean="0"/>
              <a:t>Stata</a:t>
            </a:r>
            <a:r>
              <a:rPr lang="en-NZ" sz="2800" dirty="0" smtClean="0"/>
              <a:t> continued</a:t>
            </a:r>
            <a:endParaRPr lang="en-NZ" sz="2800" dirty="0"/>
          </a:p>
        </p:txBody>
      </p:sp>
      <p:sp>
        <p:nvSpPr>
          <p:cNvPr id="5" name="Rectangle 4"/>
          <p:cNvSpPr/>
          <p:nvPr/>
        </p:nvSpPr>
        <p:spPr>
          <a:xfrm>
            <a:off x="428596" y="5715016"/>
            <a:ext cx="8286808" cy="738664"/>
          </a:xfrm>
          <a:prstGeom prst="rect">
            <a:avLst/>
          </a:prstGeom>
        </p:spPr>
        <p:txBody>
          <a:bodyPr wrap="square">
            <a:spAutoFit/>
          </a:bodyPr>
          <a:lstStyle/>
          <a:p>
            <a:r>
              <a:rPr lang="en-NZ" sz="1400" dirty="0" smtClean="0"/>
              <a:t>Source: Johnston, R.; M. </a:t>
            </a:r>
            <a:r>
              <a:rPr lang="en-NZ" sz="1400" dirty="0" err="1" smtClean="0"/>
              <a:t>Pousen</a:t>
            </a:r>
            <a:r>
              <a:rPr lang="en-NZ" sz="1400" dirty="0" smtClean="0"/>
              <a:t> and J. Forrest 2009 Evaluating changing residential segregation  in Auckland, New Zealand, using spatial statistics. Centre for Market and Public Organisation, Bristol Institute of Public Affairs, </a:t>
            </a:r>
            <a:r>
              <a:rPr lang="en-NZ" sz="1400" i="1" dirty="0" smtClean="0"/>
              <a:t>Working paper </a:t>
            </a:r>
            <a:r>
              <a:rPr lang="en-NZ" sz="1400" dirty="0" smtClean="0"/>
              <a:t>No. 09/214</a:t>
            </a:r>
            <a:endParaRPr lang="en-NZ" sz="1400" dirty="0"/>
          </a:p>
        </p:txBody>
      </p:sp>
      <p:pic>
        <p:nvPicPr>
          <p:cNvPr id="2050" name="Picture 2"/>
          <p:cNvPicPr>
            <a:picLocks noChangeAspect="1" noChangeArrowheads="1"/>
          </p:cNvPicPr>
          <p:nvPr/>
        </p:nvPicPr>
        <p:blipFill>
          <a:blip r:embed="rId3"/>
          <a:srcRect/>
          <a:stretch>
            <a:fillRect/>
          </a:stretch>
        </p:blipFill>
        <p:spPr bwMode="auto">
          <a:xfrm>
            <a:off x="3286116" y="928670"/>
            <a:ext cx="5500726" cy="4822765"/>
          </a:xfrm>
          <a:prstGeom prst="rect">
            <a:avLst/>
          </a:prstGeom>
          <a:noFill/>
          <a:ln w="9525">
            <a:noFill/>
            <a:miter lim="800000"/>
            <a:headEnd/>
            <a:tailEnd/>
          </a:ln>
          <a:effectLst/>
        </p:spPr>
      </p:pic>
      <p:sp>
        <p:nvSpPr>
          <p:cNvPr id="7" name="TextBox 6"/>
          <p:cNvSpPr txBox="1"/>
          <p:nvPr/>
        </p:nvSpPr>
        <p:spPr>
          <a:xfrm>
            <a:off x="285720" y="1428736"/>
            <a:ext cx="2857520" cy="3970318"/>
          </a:xfrm>
          <a:prstGeom prst="rect">
            <a:avLst/>
          </a:prstGeom>
          <a:noFill/>
        </p:spPr>
        <p:txBody>
          <a:bodyPr wrap="square" rtlCol="0">
            <a:spAutoFit/>
          </a:bodyPr>
          <a:lstStyle/>
          <a:p>
            <a:r>
              <a:rPr lang="en-NZ" b="1" dirty="0" smtClean="0"/>
              <a:t>Segregation ‘Hot-spots’ </a:t>
            </a:r>
            <a:r>
              <a:rPr lang="en-NZ" dirty="0" smtClean="0"/>
              <a:t>: areas of clustering significantly different across mapped space. </a:t>
            </a:r>
          </a:p>
          <a:p>
            <a:r>
              <a:rPr lang="en-NZ" dirty="0" smtClean="0"/>
              <a:t>For each </a:t>
            </a:r>
            <a:r>
              <a:rPr lang="en-NZ" dirty="0" err="1" smtClean="0"/>
              <a:t>meshblock</a:t>
            </a:r>
            <a:r>
              <a:rPr lang="en-NZ" dirty="0" smtClean="0"/>
              <a:t> the mapped value G* indicates the degree to which European have a similar share of the area population as neighbouring areas, relative to the city wide average.</a:t>
            </a:r>
          </a:p>
          <a:p>
            <a:r>
              <a:rPr lang="en-NZ" dirty="0" smtClean="0"/>
              <a:t>Source: </a:t>
            </a:r>
            <a:r>
              <a:rPr lang="en-NZ" dirty="0" err="1" smtClean="0"/>
              <a:t>ArcGIS</a:t>
            </a:r>
            <a:endParaRPr lang="en-N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9015A43-F4E6-4483-89DC-4A199908AFA0}" type="datetime1">
              <a:rPr lang="en-US" smtClean="0"/>
              <a:pPr>
                <a:defRPr/>
              </a:pPr>
              <a:t>11/4/2009</a:t>
            </a:fld>
            <a:endParaRPr lang="en-NZ"/>
          </a:p>
        </p:txBody>
      </p:sp>
      <p:sp>
        <p:nvSpPr>
          <p:cNvPr id="5" name="Slide Number Placeholder 4"/>
          <p:cNvSpPr>
            <a:spLocks noGrp="1"/>
          </p:cNvSpPr>
          <p:nvPr>
            <p:ph type="sldNum" sz="quarter" idx="12"/>
          </p:nvPr>
        </p:nvSpPr>
        <p:spPr/>
        <p:txBody>
          <a:bodyPr/>
          <a:lstStyle/>
          <a:p>
            <a:pPr>
              <a:defRPr/>
            </a:pPr>
            <a:fld id="{5769513F-7539-4FEC-96A1-90C606761BBF}" type="slidenum">
              <a:rPr lang="en-NZ" smtClean="0"/>
              <a:pPr>
                <a:defRPr/>
              </a:pPr>
              <a:t>18</a:t>
            </a:fld>
            <a:endParaRPr lang="en-NZ"/>
          </a:p>
        </p:txBody>
      </p:sp>
      <p:sp>
        <p:nvSpPr>
          <p:cNvPr id="6" name="Rectangle 5"/>
          <p:cNvSpPr/>
          <p:nvPr/>
        </p:nvSpPr>
        <p:spPr>
          <a:xfrm>
            <a:off x="428596" y="3643315"/>
            <a:ext cx="8215370" cy="3170099"/>
          </a:xfrm>
          <a:prstGeom prst="rect">
            <a:avLst/>
          </a:prstGeom>
        </p:spPr>
        <p:txBody>
          <a:bodyPr wrap="square">
            <a:spAutoFit/>
          </a:bodyPr>
          <a:lstStyle/>
          <a:p>
            <a:r>
              <a:rPr lang="en-NZ" dirty="0" smtClean="0"/>
              <a:t>The </a:t>
            </a:r>
            <a:r>
              <a:rPr lang="en-NZ" sz="2000" b="1" dirty="0" err="1" smtClean="0"/>
              <a:t>GeoDa</a:t>
            </a:r>
            <a:r>
              <a:rPr lang="en-NZ" sz="2000" b="1" dirty="0" smtClean="0"/>
              <a:t> </a:t>
            </a:r>
            <a:r>
              <a:rPr lang="en-NZ" sz="2000" b="1" dirty="0" err="1" smtClean="0"/>
              <a:t>Center</a:t>
            </a:r>
            <a:r>
              <a:rPr lang="en-NZ" dirty="0" smtClean="0"/>
              <a:t> for Geospatial Analysis and Computation develops state-of-the-art methods for geospatial analysis, </a:t>
            </a:r>
            <a:r>
              <a:rPr lang="en-NZ" dirty="0" err="1" smtClean="0"/>
              <a:t>geovisualization</a:t>
            </a:r>
            <a:r>
              <a:rPr lang="en-NZ" dirty="0" smtClean="0"/>
              <a:t>, </a:t>
            </a:r>
            <a:r>
              <a:rPr lang="en-NZ" dirty="0" err="1" smtClean="0"/>
              <a:t>geosimulation</a:t>
            </a:r>
            <a:r>
              <a:rPr lang="en-NZ" dirty="0" smtClean="0"/>
              <a:t>, and spatial process </a:t>
            </a:r>
            <a:r>
              <a:rPr lang="en-NZ" dirty="0" err="1" smtClean="0"/>
              <a:t>modeling</a:t>
            </a:r>
            <a:r>
              <a:rPr lang="en-NZ" dirty="0" smtClean="0"/>
              <a:t>, implements them through software tools, applies them to policy-relevant research in the social and environmental sciences, and disseminates them through training and support to a growing worldwide community. </a:t>
            </a:r>
            <a:r>
              <a:rPr lang="en-NZ" b="1" dirty="0" smtClean="0">
                <a:hlinkClick r:id="rId3"/>
              </a:rPr>
              <a:t>Luc </a:t>
            </a:r>
            <a:r>
              <a:rPr lang="en-NZ" b="1" dirty="0" err="1" smtClean="0">
                <a:hlinkClick r:id="rId3"/>
              </a:rPr>
              <a:t>Anselin</a:t>
            </a:r>
            <a:r>
              <a:rPr lang="en-NZ" b="1" dirty="0" smtClean="0"/>
              <a:t>  Foundation Professor and Director</a:t>
            </a:r>
          </a:p>
          <a:p>
            <a:r>
              <a:rPr lang="en-NZ" b="1" dirty="0" smtClean="0">
                <a:hlinkClick r:id="rId4"/>
              </a:rPr>
              <a:t>http://geodacenter.asu.edu</a:t>
            </a:r>
            <a:r>
              <a:rPr lang="en-NZ" b="1" dirty="0" smtClean="0">
                <a:hlinkClick r:id="rId4"/>
              </a:rPr>
              <a:t>/</a:t>
            </a:r>
            <a:endParaRPr lang="en-NZ" b="1" dirty="0" smtClean="0"/>
          </a:p>
          <a:p>
            <a:endParaRPr lang="en-NZ" b="1" dirty="0" smtClean="0"/>
          </a:p>
          <a:p>
            <a:r>
              <a:rPr lang="en-NZ" b="1" dirty="0" smtClean="0"/>
              <a:t>The key lies in the ‘brushing’, the linkage through multiple displays…..</a:t>
            </a:r>
            <a:endParaRPr lang="en-NZ" b="1" dirty="0" smtClean="0"/>
          </a:p>
          <a:p>
            <a:endParaRPr lang="en-NZ" b="1" dirty="0" smtClean="0"/>
          </a:p>
          <a:p>
            <a:endParaRPr lang="en-NZ" b="1" dirty="0"/>
          </a:p>
        </p:txBody>
      </p:sp>
      <p:sp>
        <p:nvSpPr>
          <p:cNvPr id="7" name="Rectangle 6"/>
          <p:cNvSpPr/>
          <p:nvPr/>
        </p:nvSpPr>
        <p:spPr>
          <a:xfrm>
            <a:off x="428596" y="1643050"/>
            <a:ext cx="8215370" cy="2062103"/>
          </a:xfrm>
          <a:prstGeom prst="rect">
            <a:avLst/>
          </a:prstGeom>
        </p:spPr>
        <p:txBody>
          <a:bodyPr wrap="square">
            <a:spAutoFit/>
          </a:bodyPr>
          <a:lstStyle/>
          <a:p>
            <a:r>
              <a:rPr lang="en-NZ" dirty="0" smtClean="0"/>
              <a:t>The </a:t>
            </a:r>
            <a:r>
              <a:rPr lang="en-NZ" sz="2000" b="1" dirty="0" err="1" smtClean="0"/>
              <a:t>GeoViz</a:t>
            </a:r>
            <a:r>
              <a:rPr lang="en-NZ" sz="2000" b="1" dirty="0" smtClean="0"/>
              <a:t> Toolkit </a:t>
            </a:r>
            <a:r>
              <a:rPr lang="en-NZ" dirty="0" smtClean="0"/>
              <a:t>supports systematic analysis of spatial, temporal, and attribute data sets. Components are automatically coordinated across multiple views to enable insight into highly multivariate data, especially geographically organized data. The Toolkit was developed by Frank </a:t>
            </a:r>
            <a:r>
              <a:rPr lang="en-NZ" dirty="0" err="1" smtClean="0"/>
              <a:t>Hardisty</a:t>
            </a:r>
            <a:r>
              <a:rPr lang="en-NZ" dirty="0" smtClean="0"/>
              <a:t>, Aaron Myers, and </a:t>
            </a:r>
            <a:r>
              <a:rPr lang="en-NZ" dirty="0" err="1" smtClean="0"/>
              <a:t>Ke</a:t>
            </a:r>
            <a:r>
              <a:rPr lang="en-NZ" dirty="0" smtClean="0"/>
              <a:t> Liao at the University of South Carolina. In the </a:t>
            </a:r>
            <a:r>
              <a:rPr lang="en-NZ" dirty="0" err="1" smtClean="0"/>
              <a:t>GeoViz</a:t>
            </a:r>
            <a:r>
              <a:rPr lang="en-NZ" dirty="0" smtClean="0"/>
              <a:t> Toolkit,</a:t>
            </a:r>
          </a:p>
          <a:p>
            <a:r>
              <a:rPr lang="en-NZ" dirty="0" smtClean="0">
                <a:hlinkClick r:id="rId5"/>
              </a:rPr>
              <a:t>http://www.geovista.psu.edu/geoviztoolkit/index.html</a:t>
            </a:r>
            <a:endParaRPr lang="en-NZ" dirty="0" smtClean="0"/>
          </a:p>
          <a:p>
            <a:endParaRPr lang="en-NZ" dirty="0"/>
          </a:p>
        </p:txBody>
      </p:sp>
      <p:sp>
        <p:nvSpPr>
          <p:cNvPr id="10" name="Rectangle 9"/>
          <p:cNvSpPr/>
          <p:nvPr/>
        </p:nvSpPr>
        <p:spPr>
          <a:xfrm>
            <a:off x="571472" y="428604"/>
            <a:ext cx="4742004" cy="523220"/>
          </a:xfrm>
          <a:prstGeom prst="rect">
            <a:avLst/>
          </a:prstGeom>
        </p:spPr>
        <p:txBody>
          <a:bodyPr wrap="none">
            <a:spAutoFit/>
          </a:bodyPr>
          <a:lstStyle/>
          <a:p>
            <a:r>
              <a:rPr lang="en-NZ" sz="2800" dirty="0" smtClean="0"/>
              <a:t>5. </a:t>
            </a:r>
            <a:r>
              <a:rPr lang="en-NZ" sz="2800" dirty="0" err="1" smtClean="0"/>
              <a:t>Geovisualisation</a:t>
            </a:r>
            <a:r>
              <a:rPr lang="en-NZ" sz="2800" dirty="0" smtClean="0"/>
              <a:t> in </a:t>
            </a:r>
            <a:r>
              <a:rPr lang="en-NZ" sz="2800" dirty="0" err="1" smtClean="0"/>
              <a:t>Stata</a:t>
            </a:r>
            <a:r>
              <a:rPr lang="en-NZ" sz="2800" dirty="0" smtClean="0"/>
              <a:t>?</a:t>
            </a:r>
            <a:endParaRPr lang="en-NZ" sz="2800" dirty="0"/>
          </a:p>
        </p:txBody>
      </p:sp>
      <p:sp>
        <p:nvSpPr>
          <p:cNvPr id="8" name="TextBox 7"/>
          <p:cNvSpPr txBox="1"/>
          <p:nvPr/>
        </p:nvSpPr>
        <p:spPr>
          <a:xfrm>
            <a:off x="571472" y="1142984"/>
            <a:ext cx="7891969" cy="369332"/>
          </a:xfrm>
          <a:prstGeom prst="rect">
            <a:avLst/>
          </a:prstGeom>
          <a:noFill/>
        </p:spPr>
        <p:txBody>
          <a:bodyPr wrap="none" rtlCol="0">
            <a:spAutoFit/>
          </a:bodyPr>
          <a:lstStyle/>
          <a:p>
            <a:r>
              <a:rPr lang="en-NZ" dirty="0" smtClean="0"/>
              <a:t>Not yet.  The two primary sources of  ‘</a:t>
            </a:r>
            <a:r>
              <a:rPr lang="en-NZ" dirty="0" err="1" smtClean="0"/>
              <a:t>geovisualisation</a:t>
            </a:r>
            <a:r>
              <a:rPr lang="en-NZ" dirty="0" smtClean="0"/>
              <a:t>’  software are (free): </a:t>
            </a:r>
            <a:endParaRPr lang="en-N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2AB461-E6E9-42CB-B0AD-5B6CAE04B399}" type="slidenum">
              <a:rPr lang="en-NZ" smtClean="0"/>
              <a:pPr>
                <a:defRPr/>
              </a:pPr>
              <a:t>19</a:t>
            </a:fld>
            <a:endParaRPr lang="en-NZ"/>
          </a:p>
        </p:txBody>
      </p:sp>
      <p:pic>
        <p:nvPicPr>
          <p:cNvPr id="23555" name="Picture 2"/>
          <p:cNvPicPr>
            <a:picLocks noChangeAspect="1" noChangeArrowheads="1"/>
          </p:cNvPicPr>
          <p:nvPr/>
        </p:nvPicPr>
        <p:blipFill>
          <a:blip r:embed="rId3"/>
          <a:srcRect/>
          <a:stretch>
            <a:fillRect/>
          </a:stretch>
        </p:blipFill>
        <p:spPr bwMode="auto">
          <a:xfrm>
            <a:off x="500063" y="1000125"/>
            <a:ext cx="7358062" cy="5378450"/>
          </a:xfrm>
          <a:prstGeom prst="rect">
            <a:avLst/>
          </a:prstGeom>
          <a:noFill/>
          <a:ln w="9525">
            <a:noFill/>
            <a:miter lim="800000"/>
            <a:headEnd/>
            <a:tailEnd/>
          </a:ln>
        </p:spPr>
      </p:pic>
      <p:cxnSp>
        <p:nvCxnSpPr>
          <p:cNvPr id="6" name="Straight Connector 5"/>
          <p:cNvCxnSpPr/>
          <p:nvPr/>
        </p:nvCxnSpPr>
        <p:spPr>
          <a:xfrm rot="16200000" flipH="1">
            <a:off x="3714750" y="1785938"/>
            <a:ext cx="4214813" cy="3214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2893219" y="2393156"/>
            <a:ext cx="3500438" cy="2714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1928813" y="2928937"/>
            <a:ext cx="2928938" cy="2214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1107281" y="3536157"/>
            <a:ext cx="2214563"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85875" y="3500438"/>
            <a:ext cx="6215063" cy="158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357313" y="1285875"/>
            <a:ext cx="2857500" cy="2000250"/>
          </a:xfrm>
          <a:prstGeom prst="line">
            <a:avLst/>
          </a:prstGeom>
        </p:spPr>
        <p:style>
          <a:lnRef idx="1">
            <a:schemeClr val="accent1"/>
          </a:lnRef>
          <a:fillRef idx="0">
            <a:schemeClr val="accent1"/>
          </a:fillRef>
          <a:effectRef idx="0">
            <a:schemeClr val="accent1"/>
          </a:effectRef>
          <a:fontRef idx="minor">
            <a:schemeClr val="tx1"/>
          </a:fontRef>
        </p:style>
      </p:cxnSp>
      <p:sp>
        <p:nvSpPr>
          <p:cNvPr id="23562" name="TextBox 16"/>
          <p:cNvSpPr txBox="1">
            <a:spLocks noChangeArrowheads="1"/>
          </p:cNvSpPr>
          <p:nvPr/>
        </p:nvSpPr>
        <p:spPr bwMode="auto">
          <a:xfrm rot="-2112850">
            <a:off x="1266825" y="1758950"/>
            <a:ext cx="2611438" cy="368300"/>
          </a:xfrm>
          <a:prstGeom prst="rect">
            <a:avLst/>
          </a:prstGeom>
          <a:noFill/>
          <a:ln w="9525">
            <a:noFill/>
            <a:miter lim="800000"/>
            <a:headEnd/>
            <a:tailEnd/>
          </a:ln>
        </p:spPr>
        <p:txBody>
          <a:bodyPr>
            <a:spAutoFit/>
          </a:bodyPr>
          <a:lstStyle/>
          <a:p>
            <a:r>
              <a:rPr lang="en-NZ">
                <a:latin typeface="Calibri" pitchFamily="34" charset="0"/>
              </a:rPr>
              <a:t>Log of population density </a:t>
            </a:r>
          </a:p>
        </p:txBody>
      </p:sp>
      <p:sp>
        <p:nvSpPr>
          <p:cNvPr id="23563" name="TextBox 4"/>
          <p:cNvSpPr txBox="1">
            <a:spLocks noChangeArrowheads="1"/>
          </p:cNvSpPr>
          <p:nvPr/>
        </p:nvSpPr>
        <p:spPr bwMode="auto">
          <a:xfrm rot="-5400000">
            <a:off x="-543719" y="2901157"/>
            <a:ext cx="2600325" cy="369888"/>
          </a:xfrm>
          <a:prstGeom prst="rect">
            <a:avLst/>
          </a:prstGeom>
          <a:solidFill>
            <a:schemeClr val="bg1"/>
          </a:solidFill>
          <a:ln w="9525">
            <a:solidFill>
              <a:schemeClr val="bg1"/>
            </a:solidFill>
            <a:miter lim="800000"/>
            <a:headEnd/>
            <a:tailEnd/>
          </a:ln>
        </p:spPr>
        <p:txBody>
          <a:bodyPr wrap="none">
            <a:spAutoFit/>
          </a:bodyPr>
          <a:lstStyle/>
          <a:p>
            <a:r>
              <a:rPr lang="en-NZ">
                <a:latin typeface="Calibri" pitchFamily="34" charset="0"/>
              </a:rPr>
              <a:t>Log of the occupancy rate</a:t>
            </a:r>
          </a:p>
        </p:txBody>
      </p:sp>
      <p:sp>
        <p:nvSpPr>
          <p:cNvPr id="23564" name="TextBox 5"/>
          <p:cNvSpPr txBox="1">
            <a:spLocks noChangeArrowheads="1"/>
          </p:cNvSpPr>
          <p:nvPr/>
        </p:nvSpPr>
        <p:spPr bwMode="auto">
          <a:xfrm>
            <a:off x="3071813" y="5929313"/>
            <a:ext cx="2408237" cy="369887"/>
          </a:xfrm>
          <a:prstGeom prst="rect">
            <a:avLst/>
          </a:prstGeom>
          <a:solidFill>
            <a:schemeClr val="bg1"/>
          </a:solidFill>
          <a:ln w="9525">
            <a:noFill/>
            <a:miter lim="800000"/>
            <a:headEnd/>
            <a:tailEnd/>
          </a:ln>
        </p:spPr>
        <p:txBody>
          <a:bodyPr>
            <a:spAutoFit/>
          </a:bodyPr>
          <a:lstStyle/>
          <a:p>
            <a:r>
              <a:rPr lang="en-NZ">
                <a:latin typeface="Calibri" pitchFamily="34" charset="0"/>
              </a:rPr>
              <a:t>Log of dwelling density</a:t>
            </a:r>
          </a:p>
        </p:txBody>
      </p:sp>
      <p:sp>
        <p:nvSpPr>
          <p:cNvPr id="23565" name="TextBox 24"/>
          <p:cNvSpPr txBox="1">
            <a:spLocks noChangeArrowheads="1"/>
          </p:cNvSpPr>
          <p:nvPr/>
        </p:nvSpPr>
        <p:spPr bwMode="auto">
          <a:xfrm>
            <a:off x="785813" y="0"/>
            <a:ext cx="8457956" cy="707886"/>
          </a:xfrm>
          <a:prstGeom prst="rect">
            <a:avLst/>
          </a:prstGeom>
          <a:noFill/>
          <a:ln w="9525">
            <a:noFill/>
            <a:miter lim="800000"/>
            <a:headEnd/>
            <a:tailEnd/>
          </a:ln>
        </p:spPr>
        <p:txBody>
          <a:bodyPr wrap="none">
            <a:spAutoFit/>
          </a:bodyPr>
          <a:lstStyle/>
          <a:p>
            <a:pPr algn="ctr"/>
            <a:r>
              <a:rPr lang="en-NZ" sz="2000" dirty="0"/>
              <a:t>Figure </a:t>
            </a:r>
            <a:r>
              <a:rPr lang="en-NZ" sz="2000" dirty="0" smtClean="0"/>
              <a:t>1. </a:t>
            </a:r>
            <a:r>
              <a:rPr lang="en-NZ" sz="2000" dirty="0"/>
              <a:t>Population density,  dwelling density and the occupancy rate.</a:t>
            </a:r>
          </a:p>
          <a:p>
            <a:pPr algn="ctr"/>
            <a:r>
              <a:rPr lang="en-NZ" sz="2000" dirty="0"/>
              <a:t>Auckland Region 2001</a:t>
            </a:r>
          </a:p>
        </p:txBody>
      </p:sp>
      <p:sp>
        <p:nvSpPr>
          <p:cNvPr id="23566" name="Rectangle 26"/>
          <p:cNvSpPr>
            <a:spLocks noChangeArrowheads="1"/>
          </p:cNvSpPr>
          <p:nvPr/>
        </p:nvSpPr>
        <p:spPr bwMode="auto">
          <a:xfrm>
            <a:off x="3571875" y="642938"/>
            <a:ext cx="2857500" cy="338137"/>
          </a:xfrm>
          <a:prstGeom prst="rect">
            <a:avLst/>
          </a:prstGeom>
          <a:noFill/>
          <a:ln w="9525">
            <a:noFill/>
            <a:miter lim="800000"/>
            <a:headEnd/>
            <a:tailEnd/>
          </a:ln>
        </p:spPr>
        <p:txBody>
          <a:bodyPr>
            <a:spAutoFit/>
          </a:bodyPr>
          <a:lstStyle/>
          <a:p>
            <a:r>
              <a:rPr lang="en-NZ" sz="1600"/>
              <a:t>ln (P/H) = ln (P/D) + ln (D/H) </a:t>
            </a:r>
          </a:p>
        </p:txBody>
      </p:sp>
      <p:sp>
        <p:nvSpPr>
          <p:cNvPr id="23567" name="TextBox 30"/>
          <p:cNvSpPr txBox="1">
            <a:spLocks noChangeArrowheads="1"/>
          </p:cNvSpPr>
          <p:nvPr/>
        </p:nvSpPr>
        <p:spPr bwMode="auto">
          <a:xfrm>
            <a:off x="571500" y="1428750"/>
            <a:ext cx="569913" cy="369888"/>
          </a:xfrm>
          <a:prstGeom prst="rect">
            <a:avLst/>
          </a:prstGeom>
          <a:noFill/>
          <a:ln w="9525">
            <a:noFill/>
            <a:miter lim="800000"/>
            <a:headEnd/>
            <a:tailEnd/>
          </a:ln>
        </p:spPr>
        <p:txBody>
          <a:bodyPr wrap="none">
            <a:spAutoFit/>
          </a:bodyPr>
          <a:lstStyle/>
          <a:p>
            <a:r>
              <a:rPr lang="en-NZ"/>
              <a:t>P/D</a:t>
            </a:r>
          </a:p>
        </p:txBody>
      </p:sp>
      <p:sp>
        <p:nvSpPr>
          <p:cNvPr id="23568" name="TextBox 31"/>
          <p:cNvSpPr txBox="1">
            <a:spLocks noChangeArrowheads="1"/>
          </p:cNvSpPr>
          <p:nvPr/>
        </p:nvSpPr>
        <p:spPr bwMode="auto">
          <a:xfrm>
            <a:off x="5500688" y="5929313"/>
            <a:ext cx="582612" cy="369887"/>
          </a:xfrm>
          <a:prstGeom prst="rect">
            <a:avLst/>
          </a:prstGeom>
          <a:noFill/>
          <a:ln w="9525">
            <a:noFill/>
            <a:miter lim="800000"/>
            <a:headEnd/>
            <a:tailEnd/>
          </a:ln>
        </p:spPr>
        <p:txBody>
          <a:bodyPr wrap="none">
            <a:spAutoFit/>
          </a:bodyPr>
          <a:lstStyle/>
          <a:p>
            <a:r>
              <a:rPr lang="en-NZ"/>
              <a:t>D/H</a:t>
            </a:r>
          </a:p>
        </p:txBody>
      </p:sp>
      <p:sp>
        <p:nvSpPr>
          <p:cNvPr id="23569" name="TextBox 32"/>
          <p:cNvSpPr txBox="1">
            <a:spLocks noChangeArrowheads="1"/>
          </p:cNvSpPr>
          <p:nvPr/>
        </p:nvSpPr>
        <p:spPr bwMode="auto">
          <a:xfrm rot="-2120447">
            <a:off x="1857375" y="1571625"/>
            <a:ext cx="582613" cy="369888"/>
          </a:xfrm>
          <a:prstGeom prst="rect">
            <a:avLst/>
          </a:prstGeom>
          <a:noFill/>
          <a:ln w="9525">
            <a:noFill/>
            <a:miter lim="800000"/>
            <a:headEnd/>
            <a:tailEnd/>
          </a:ln>
        </p:spPr>
        <p:txBody>
          <a:bodyPr wrap="none">
            <a:spAutoFit/>
          </a:bodyPr>
          <a:lstStyle/>
          <a:p>
            <a:r>
              <a:rPr lang="en-NZ"/>
              <a:t>P/H</a:t>
            </a:r>
          </a:p>
        </p:txBody>
      </p:sp>
      <p:grpSp>
        <p:nvGrpSpPr>
          <p:cNvPr id="2" name="Group 28"/>
          <p:cNvGrpSpPr>
            <a:grpSpLocks/>
          </p:cNvGrpSpPr>
          <p:nvPr/>
        </p:nvGrpSpPr>
        <p:grpSpPr bwMode="auto">
          <a:xfrm>
            <a:off x="2286000" y="4929188"/>
            <a:ext cx="5180013" cy="338137"/>
            <a:chOff x="2428860" y="4929198"/>
            <a:chExt cx="5179473" cy="338554"/>
          </a:xfrm>
        </p:grpSpPr>
        <p:sp>
          <p:nvSpPr>
            <p:cNvPr id="23571" name="Rectangle 39"/>
            <p:cNvSpPr>
              <a:spLocks noChangeArrowheads="1"/>
            </p:cNvSpPr>
            <p:nvPr/>
          </p:nvSpPr>
          <p:spPr bwMode="auto">
            <a:xfrm>
              <a:off x="2428860" y="4929198"/>
              <a:ext cx="779381" cy="338554"/>
            </a:xfrm>
            <a:prstGeom prst="rect">
              <a:avLst/>
            </a:prstGeom>
            <a:noFill/>
            <a:ln w="9525">
              <a:noFill/>
              <a:miter lim="800000"/>
              <a:headEnd/>
              <a:tailEnd/>
            </a:ln>
          </p:spPr>
          <p:txBody>
            <a:bodyPr wrap="none">
              <a:spAutoFit/>
            </a:bodyPr>
            <a:lstStyle/>
            <a:p>
              <a:r>
                <a:rPr lang="en-NZ" sz="1600"/>
                <a:t>e</a:t>
              </a:r>
              <a:r>
                <a:rPr lang="en-NZ" sz="1600" baseline="30000"/>
                <a:t>1</a:t>
              </a:r>
              <a:r>
                <a:rPr lang="en-NZ" sz="1600"/>
                <a:t>=2.7</a:t>
              </a:r>
            </a:p>
          </p:txBody>
        </p:sp>
        <p:sp>
          <p:nvSpPr>
            <p:cNvPr id="23572" name="Rectangle 39"/>
            <p:cNvSpPr>
              <a:spLocks noChangeArrowheads="1"/>
            </p:cNvSpPr>
            <p:nvPr/>
          </p:nvSpPr>
          <p:spPr bwMode="auto">
            <a:xfrm>
              <a:off x="3786182" y="4929198"/>
              <a:ext cx="779381" cy="338554"/>
            </a:xfrm>
            <a:prstGeom prst="rect">
              <a:avLst/>
            </a:prstGeom>
            <a:noFill/>
            <a:ln w="9525">
              <a:noFill/>
              <a:miter lim="800000"/>
              <a:headEnd/>
              <a:tailEnd/>
            </a:ln>
          </p:spPr>
          <p:txBody>
            <a:bodyPr wrap="none">
              <a:spAutoFit/>
            </a:bodyPr>
            <a:lstStyle/>
            <a:p>
              <a:r>
                <a:rPr lang="en-NZ" sz="1600"/>
                <a:t>e</a:t>
              </a:r>
              <a:r>
                <a:rPr lang="en-NZ" sz="1600" baseline="30000"/>
                <a:t>2</a:t>
              </a:r>
              <a:r>
                <a:rPr lang="en-NZ" sz="1600"/>
                <a:t>=7.4</a:t>
              </a:r>
            </a:p>
          </p:txBody>
        </p:sp>
        <p:sp>
          <p:nvSpPr>
            <p:cNvPr id="23573" name="Rectangle 39"/>
            <p:cNvSpPr>
              <a:spLocks noChangeArrowheads="1"/>
            </p:cNvSpPr>
            <p:nvPr/>
          </p:nvSpPr>
          <p:spPr bwMode="auto">
            <a:xfrm>
              <a:off x="5429256" y="4929198"/>
              <a:ext cx="721672" cy="338554"/>
            </a:xfrm>
            <a:prstGeom prst="rect">
              <a:avLst/>
            </a:prstGeom>
            <a:noFill/>
            <a:ln w="9525">
              <a:noFill/>
              <a:miter lim="800000"/>
              <a:headEnd/>
              <a:tailEnd/>
            </a:ln>
          </p:spPr>
          <p:txBody>
            <a:bodyPr wrap="none">
              <a:spAutoFit/>
            </a:bodyPr>
            <a:lstStyle/>
            <a:p>
              <a:r>
                <a:rPr lang="en-NZ" sz="1600"/>
                <a:t>e</a:t>
              </a:r>
              <a:r>
                <a:rPr lang="en-NZ" sz="1600" baseline="30000"/>
                <a:t>3</a:t>
              </a:r>
              <a:r>
                <a:rPr lang="en-NZ" sz="1600"/>
                <a:t>=20</a:t>
              </a:r>
            </a:p>
          </p:txBody>
        </p:sp>
        <p:sp>
          <p:nvSpPr>
            <p:cNvPr id="23574" name="Rectangle 39"/>
            <p:cNvSpPr>
              <a:spLocks noChangeArrowheads="1"/>
            </p:cNvSpPr>
            <p:nvPr/>
          </p:nvSpPr>
          <p:spPr bwMode="auto">
            <a:xfrm>
              <a:off x="6715140" y="4929198"/>
              <a:ext cx="893193" cy="338554"/>
            </a:xfrm>
            <a:prstGeom prst="rect">
              <a:avLst/>
            </a:prstGeom>
            <a:noFill/>
            <a:ln w="9525">
              <a:noFill/>
              <a:miter lim="800000"/>
              <a:headEnd/>
              <a:tailEnd/>
            </a:ln>
          </p:spPr>
          <p:txBody>
            <a:bodyPr wrap="none">
              <a:spAutoFit/>
            </a:bodyPr>
            <a:lstStyle/>
            <a:p>
              <a:r>
                <a:rPr lang="en-NZ" sz="1600"/>
                <a:t>e</a:t>
              </a:r>
              <a:r>
                <a:rPr lang="en-NZ" sz="1600" baseline="30000"/>
                <a:t>4</a:t>
              </a:r>
              <a:r>
                <a:rPr lang="en-NZ" sz="1600"/>
                <a:t>=54.6</a:t>
              </a:r>
            </a:p>
          </p:txBody>
        </p:sp>
      </p:grpSp>
      <p:sp>
        <p:nvSpPr>
          <p:cNvPr id="23" name="TextBox 22"/>
          <p:cNvSpPr txBox="1"/>
          <p:nvPr/>
        </p:nvSpPr>
        <p:spPr>
          <a:xfrm>
            <a:off x="6143636" y="6286520"/>
            <a:ext cx="2317814" cy="369332"/>
          </a:xfrm>
          <a:prstGeom prst="rect">
            <a:avLst/>
          </a:prstGeom>
          <a:noFill/>
        </p:spPr>
        <p:txBody>
          <a:bodyPr wrap="none" rtlCol="0">
            <a:spAutoFit/>
          </a:bodyPr>
          <a:lstStyle/>
          <a:p>
            <a:r>
              <a:rPr lang="en-NZ" b="1" dirty="0" smtClean="0">
                <a:solidFill>
                  <a:srgbClr val="FF0000"/>
                </a:solidFill>
              </a:rPr>
              <a:t>Take into </a:t>
            </a:r>
            <a:r>
              <a:rPr lang="en-NZ" b="1" dirty="0" err="1" smtClean="0">
                <a:solidFill>
                  <a:srgbClr val="FF0000"/>
                </a:solidFill>
              </a:rPr>
              <a:t>GeoViz</a:t>
            </a:r>
            <a:r>
              <a:rPr lang="en-NZ" b="1" dirty="0" smtClean="0">
                <a:solidFill>
                  <a:srgbClr val="FF0000"/>
                </a:solidFill>
              </a:rPr>
              <a:t>….</a:t>
            </a:r>
            <a:endParaRPr lang="en-NZ"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1E5A66-8EBE-4734-9472-F39F332F19F9}" type="slidenum">
              <a:rPr lang="en-NZ" smtClean="0"/>
              <a:pPr>
                <a:defRPr/>
              </a:pPr>
              <a:t>2</a:t>
            </a:fld>
            <a:endParaRPr lang="en-NZ"/>
          </a:p>
        </p:txBody>
      </p:sp>
      <p:pic>
        <p:nvPicPr>
          <p:cNvPr id="9219" name="Picture 2" descr="E:\Family photos\WELLINGTON PHOTOS\Hawkins Hill April 2005\P1000902.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Content Placeholder 2"/>
          <p:cNvSpPr txBox="1">
            <a:spLocks/>
          </p:cNvSpPr>
          <p:nvPr/>
        </p:nvSpPr>
        <p:spPr bwMode="auto">
          <a:xfrm>
            <a:off x="1571604" y="714356"/>
            <a:ext cx="4429156" cy="3214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l" defTabSz="914400" rtl="0" eaLnBrk="0" fontAlgn="base" latinLnBrk="0" hangingPunct="0">
              <a:lnSpc>
                <a:spcPct val="100000"/>
              </a:lnSpc>
              <a:spcBef>
                <a:spcPct val="20000"/>
              </a:spcBef>
              <a:spcAft>
                <a:spcPct val="0"/>
              </a:spcAft>
              <a:buClrTx/>
              <a:buSzTx/>
              <a:buFont typeface="Arial" charset="0"/>
              <a:buAutoNum type="arabicPeriod"/>
              <a:tabLst/>
              <a:defRPr/>
            </a:pPr>
            <a:r>
              <a:rPr kumimoji="0" lang="en-NZ" sz="2000" b="1" i="0" u="none" strike="noStrike" kern="1200" cap="none" spc="0" normalizeH="0" baseline="0" noProof="0" dirty="0" smtClean="0">
                <a:ln>
                  <a:noFill/>
                </a:ln>
                <a:solidFill>
                  <a:srgbClr val="0070C0"/>
                </a:solidFill>
                <a:effectLst/>
                <a:uLnTx/>
                <a:uFillTx/>
                <a:latin typeface="+mn-lt"/>
                <a:ea typeface="+mn-ea"/>
                <a:cs typeface="+mn-cs"/>
              </a:rPr>
              <a:t>What is </a:t>
            </a:r>
            <a:r>
              <a:rPr kumimoji="0" lang="en-NZ" sz="2000" b="1" i="0" u="none" strike="noStrike" kern="1200" cap="none" spc="0" normalizeH="0" baseline="0" noProof="0" dirty="0" err="1" smtClean="0">
                <a:ln>
                  <a:noFill/>
                </a:ln>
                <a:solidFill>
                  <a:srgbClr val="0070C0"/>
                </a:solidFill>
                <a:effectLst/>
                <a:uLnTx/>
                <a:uFillTx/>
                <a:latin typeface="+mn-lt"/>
                <a:ea typeface="+mn-ea"/>
                <a:cs typeface="+mn-cs"/>
              </a:rPr>
              <a:t>Geovisualisation</a:t>
            </a:r>
            <a:r>
              <a:rPr kumimoji="0" lang="en-NZ" sz="2000" b="1" i="0" u="none" strike="noStrike" kern="1200" cap="none" spc="0" normalizeH="0" baseline="0" noProof="0" dirty="0" smtClean="0">
                <a:ln>
                  <a:noFill/>
                </a:ln>
                <a:solidFill>
                  <a:srgbClr val="0070C0"/>
                </a:solidFill>
                <a:effectLst/>
                <a:uLnTx/>
                <a:uFillTx/>
                <a:latin typeface="+mn-lt"/>
                <a:ea typeface="+mn-ea"/>
                <a:cs typeface="+mn-cs"/>
              </a:rPr>
              <a:t>?</a:t>
            </a:r>
          </a:p>
          <a:p>
            <a:pPr marL="514350" marR="0" lvl="0" indent="-514350" algn="l" defTabSz="914400" rtl="0" eaLnBrk="0" fontAlgn="base" latinLnBrk="0" hangingPunct="0">
              <a:lnSpc>
                <a:spcPct val="100000"/>
              </a:lnSpc>
              <a:spcBef>
                <a:spcPct val="20000"/>
              </a:spcBef>
              <a:spcAft>
                <a:spcPct val="0"/>
              </a:spcAft>
              <a:buClrTx/>
              <a:buSzTx/>
              <a:buFont typeface="Arial" charset="0"/>
              <a:buAutoNum type="arabicPeriod"/>
              <a:tabLst/>
              <a:defRPr/>
            </a:pPr>
            <a:r>
              <a:rPr kumimoji="0" lang="en-NZ" sz="2000" b="1" i="0" u="none" strike="noStrike" kern="1200" cap="none" spc="0" normalizeH="0" baseline="0" noProof="0" dirty="0" smtClean="0">
                <a:ln>
                  <a:noFill/>
                </a:ln>
                <a:solidFill>
                  <a:srgbClr val="0070C0"/>
                </a:solidFill>
                <a:effectLst/>
                <a:uLnTx/>
                <a:uFillTx/>
                <a:latin typeface="+mn-lt"/>
                <a:ea typeface="+mn-ea"/>
                <a:cs typeface="+mn-cs"/>
              </a:rPr>
              <a:t>Background</a:t>
            </a:r>
          </a:p>
          <a:p>
            <a:pPr marL="514350" marR="0" lvl="0" indent="-514350" algn="l" defTabSz="914400" rtl="0" eaLnBrk="0" fontAlgn="base" latinLnBrk="0" hangingPunct="0">
              <a:lnSpc>
                <a:spcPct val="100000"/>
              </a:lnSpc>
              <a:spcBef>
                <a:spcPct val="20000"/>
              </a:spcBef>
              <a:spcAft>
                <a:spcPct val="0"/>
              </a:spcAft>
              <a:buClrTx/>
              <a:buSzTx/>
              <a:buFont typeface="Arial" charset="0"/>
              <a:buAutoNum type="arabicPeriod"/>
              <a:tabLst/>
              <a:defRPr/>
            </a:pPr>
            <a:r>
              <a:rPr kumimoji="0" lang="en-NZ" sz="2000" b="1" i="0" u="none" strike="noStrike" kern="1200" cap="none" spc="0" normalizeH="0" baseline="0" noProof="0" dirty="0" smtClean="0">
                <a:ln>
                  <a:noFill/>
                </a:ln>
                <a:solidFill>
                  <a:srgbClr val="0070C0"/>
                </a:solidFill>
                <a:effectLst/>
                <a:uLnTx/>
                <a:uFillTx/>
                <a:latin typeface="+mn-lt"/>
                <a:ea typeface="+mn-ea"/>
                <a:cs typeface="+mn-cs"/>
              </a:rPr>
              <a:t>Visualisation in </a:t>
            </a:r>
            <a:r>
              <a:rPr kumimoji="0" lang="en-NZ" sz="2000" b="1" i="0" u="none" strike="noStrike" kern="1200" cap="none" spc="0" normalizeH="0" baseline="0" noProof="0" dirty="0" err="1" smtClean="0">
                <a:ln>
                  <a:noFill/>
                </a:ln>
                <a:solidFill>
                  <a:srgbClr val="0070C0"/>
                </a:solidFill>
                <a:effectLst/>
                <a:uLnTx/>
                <a:uFillTx/>
                <a:latin typeface="+mn-lt"/>
                <a:ea typeface="+mn-ea"/>
                <a:cs typeface="+mn-cs"/>
              </a:rPr>
              <a:t>Stata</a:t>
            </a:r>
            <a:endParaRPr kumimoji="0" lang="en-NZ" sz="2000" b="1" i="0" u="none" strike="noStrike" kern="1200" cap="none" spc="0" normalizeH="0" baseline="0" noProof="0" dirty="0" smtClean="0">
              <a:ln>
                <a:noFill/>
              </a:ln>
              <a:solidFill>
                <a:srgbClr val="0070C0"/>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 typeface="Arial" charset="0"/>
              <a:buAutoNum type="arabicPeriod"/>
              <a:tabLst/>
              <a:defRPr/>
            </a:pPr>
            <a:r>
              <a:rPr kumimoji="0" lang="en-NZ" sz="2000" b="1" i="0" u="none" strike="noStrike" kern="1200" cap="none" spc="0" normalizeH="0" baseline="0" noProof="0" dirty="0" smtClean="0">
                <a:ln>
                  <a:noFill/>
                </a:ln>
                <a:solidFill>
                  <a:srgbClr val="0070C0"/>
                </a:solidFill>
                <a:effectLst/>
                <a:uLnTx/>
                <a:uFillTx/>
                <a:latin typeface="+mn-lt"/>
                <a:ea typeface="+mn-ea"/>
                <a:cs typeface="+mn-cs"/>
              </a:rPr>
              <a:t>Mapping in </a:t>
            </a:r>
            <a:r>
              <a:rPr kumimoji="0" lang="en-NZ" sz="2000" b="1" i="0" u="none" strike="noStrike" kern="1200" cap="none" spc="0" normalizeH="0" baseline="0" noProof="0" dirty="0" err="1" smtClean="0">
                <a:ln>
                  <a:noFill/>
                </a:ln>
                <a:solidFill>
                  <a:srgbClr val="0070C0"/>
                </a:solidFill>
                <a:effectLst/>
                <a:uLnTx/>
                <a:uFillTx/>
                <a:latin typeface="+mn-lt"/>
                <a:ea typeface="+mn-ea"/>
                <a:cs typeface="+mn-cs"/>
              </a:rPr>
              <a:t>Stata</a:t>
            </a:r>
            <a:endParaRPr kumimoji="0" lang="en-NZ" sz="2000" b="1" i="0" u="none" strike="noStrike" kern="1200" cap="none" spc="0" normalizeH="0" baseline="0" noProof="0" dirty="0" smtClean="0">
              <a:ln>
                <a:noFill/>
              </a:ln>
              <a:solidFill>
                <a:srgbClr val="0070C0"/>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 typeface="Arial" charset="0"/>
              <a:buAutoNum type="arabicPeriod"/>
              <a:tabLst/>
              <a:defRPr/>
            </a:pPr>
            <a:r>
              <a:rPr kumimoji="0" lang="en-NZ" sz="2000" b="1" i="0" u="none" strike="noStrike" kern="1200" cap="none" spc="0" normalizeH="0" baseline="0" noProof="0" dirty="0" smtClean="0">
                <a:ln>
                  <a:noFill/>
                </a:ln>
                <a:solidFill>
                  <a:srgbClr val="0070C0"/>
                </a:solidFill>
                <a:effectLst/>
                <a:uLnTx/>
                <a:uFillTx/>
                <a:latin typeface="+mn-lt"/>
                <a:ea typeface="+mn-ea"/>
                <a:cs typeface="+mn-cs"/>
              </a:rPr>
              <a:t>Spatial statistics (in </a:t>
            </a:r>
            <a:r>
              <a:rPr kumimoji="0" lang="en-NZ" sz="2000" b="1" i="0" u="none" strike="noStrike" kern="1200" cap="none" spc="0" normalizeH="0" baseline="0" noProof="0" dirty="0" err="1" smtClean="0">
                <a:ln>
                  <a:noFill/>
                </a:ln>
                <a:solidFill>
                  <a:srgbClr val="0070C0"/>
                </a:solidFill>
                <a:effectLst/>
                <a:uLnTx/>
                <a:uFillTx/>
                <a:latin typeface="+mn-lt"/>
                <a:ea typeface="+mn-ea"/>
                <a:cs typeface="+mn-cs"/>
              </a:rPr>
              <a:t>Stata</a:t>
            </a:r>
            <a:r>
              <a:rPr kumimoji="0" lang="en-NZ" sz="2000" b="1" i="0" u="none" strike="noStrike" kern="1200" cap="none" spc="0" normalizeH="0" baseline="0" noProof="0" dirty="0" smtClean="0">
                <a:ln>
                  <a:noFill/>
                </a:ln>
                <a:solidFill>
                  <a:srgbClr val="0070C0"/>
                </a:solidFill>
                <a:effectLst/>
                <a:uLnTx/>
                <a:uFillTx/>
                <a:latin typeface="+mn-lt"/>
                <a:ea typeface="+mn-ea"/>
                <a:cs typeface="+mn-cs"/>
              </a:rPr>
              <a:t>)</a:t>
            </a:r>
          </a:p>
          <a:p>
            <a:pPr marL="514350" marR="0" lvl="0" indent="-514350" algn="l" defTabSz="914400" rtl="0" eaLnBrk="0" fontAlgn="base" latinLnBrk="0" hangingPunct="0">
              <a:lnSpc>
                <a:spcPct val="100000"/>
              </a:lnSpc>
              <a:spcBef>
                <a:spcPct val="20000"/>
              </a:spcBef>
              <a:spcAft>
                <a:spcPct val="0"/>
              </a:spcAft>
              <a:buClrTx/>
              <a:buSzTx/>
              <a:buFont typeface="Arial" charset="0"/>
              <a:buAutoNum type="arabicPeriod"/>
              <a:tabLst/>
              <a:defRPr/>
            </a:pPr>
            <a:r>
              <a:rPr kumimoji="0" lang="en-NZ" sz="2000" b="1" i="0" u="none" strike="noStrike" kern="1200" cap="none" spc="0" normalizeH="0" baseline="0" noProof="0" dirty="0" err="1" smtClean="0">
                <a:ln>
                  <a:noFill/>
                </a:ln>
                <a:solidFill>
                  <a:srgbClr val="0070C0"/>
                </a:solidFill>
                <a:effectLst/>
                <a:uLnTx/>
                <a:uFillTx/>
                <a:latin typeface="+mn-lt"/>
                <a:ea typeface="+mn-ea"/>
                <a:cs typeface="+mn-cs"/>
              </a:rPr>
              <a:t>Geovisualisation</a:t>
            </a:r>
            <a:r>
              <a:rPr kumimoji="0" lang="en-NZ" sz="2000" b="1" i="0" u="none" strike="noStrike" kern="1200" cap="none" spc="0" normalizeH="0" baseline="0" noProof="0" dirty="0" smtClean="0">
                <a:ln>
                  <a:noFill/>
                </a:ln>
                <a:solidFill>
                  <a:srgbClr val="0070C0"/>
                </a:solidFill>
                <a:effectLst/>
                <a:uLnTx/>
                <a:uFillTx/>
                <a:latin typeface="+mn-lt"/>
                <a:ea typeface="+mn-ea"/>
                <a:cs typeface="+mn-cs"/>
              </a:rPr>
              <a:t> – in </a:t>
            </a:r>
            <a:r>
              <a:rPr kumimoji="0" lang="en-NZ" sz="2000" b="1" i="0" u="none" strike="noStrike" kern="1200" cap="none" spc="0" normalizeH="0" baseline="0" noProof="0" dirty="0" err="1" smtClean="0">
                <a:ln>
                  <a:noFill/>
                </a:ln>
                <a:solidFill>
                  <a:srgbClr val="0070C0"/>
                </a:solidFill>
                <a:effectLst/>
                <a:uLnTx/>
                <a:uFillTx/>
                <a:latin typeface="+mn-lt"/>
                <a:ea typeface="+mn-ea"/>
                <a:cs typeface="+mn-cs"/>
              </a:rPr>
              <a:t>Stata</a:t>
            </a:r>
            <a:r>
              <a:rPr kumimoji="0" lang="en-NZ" sz="2000" b="1" i="0" u="none" strike="noStrike" kern="1200" cap="none" spc="0" normalizeH="0" baseline="0" noProof="0" dirty="0" smtClean="0">
                <a:ln>
                  <a:noFill/>
                </a:ln>
                <a:solidFill>
                  <a:srgbClr val="0070C0"/>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NZ" sz="20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NZ" sz="2000" b="1" i="0" u="none" strike="noStrike" kern="1200" cap="none" spc="0" normalizeH="0" baseline="0" noProof="0" dirty="0">
              <a:ln>
                <a:noFill/>
              </a:ln>
              <a:solidFill>
                <a:srgbClr val="0070C0"/>
              </a:solidFill>
              <a:effectLst/>
              <a:uLnTx/>
              <a:uFillTx/>
              <a:latin typeface="+mn-lt"/>
              <a:ea typeface="+mn-ea"/>
              <a:cs typeface="+mn-cs"/>
            </a:endParaRPr>
          </a:p>
        </p:txBody>
      </p:sp>
      <p:sp>
        <p:nvSpPr>
          <p:cNvPr id="5" name="Rectangle 4"/>
          <p:cNvSpPr/>
          <p:nvPr/>
        </p:nvSpPr>
        <p:spPr>
          <a:xfrm>
            <a:off x="1643042" y="214290"/>
            <a:ext cx="1242648" cy="461665"/>
          </a:xfrm>
          <a:prstGeom prst="rect">
            <a:avLst/>
          </a:prstGeom>
        </p:spPr>
        <p:txBody>
          <a:bodyPr wrap="none">
            <a:spAutoFit/>
          </a:bodyPr>
          <a:lstStyle/>
          <a:p>
            <a:r>
              <a:rPr lang="en-NZ" sz="2400" b="1" dirty="0" smtClean="0">
                <a:solidFill>
                  <a:srgbClr val="0070C0"/>
                </a:solidFill>
              </a:rPr>
              <a:t>Outline</a:t>
            </a:r>
            <a:endParaRPr lang="en-NZ"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2604F55-07FD-4B6D-AF0C-F68FFBCE4E3B}" type="slidenum">
              <a:rPr lang="en-NZ" smtClean="0"/>
              <a:pPr>
                <a:defRPr/>
              </a:pPr>
              <a:t>20</a:t>
            </a:fld>
            <a:endParaRPr lang="en-NZ" dirty="0"/>
          </a:p>
        </p:txBody>
      </p:sp>
      <p:pic>
        <p:nvPicPr>
          <p:cNvPr id="25603" name="Picture 3"/>
          <p:cNvPicPr>
            <a:picLocks noChangeAspect="1" noChangeArrowheads="1"/>
          </p:cNvPicPr>
          <p:nvPr/>
        </p:nvPicPr>
        <p:blipFill>
          <a:blip r:embed="rId3"/>
          <a:srcRect/>
          <a:stretch>
            <a:fillRect/>
          </a:stretch>
        </p:blipFill>
        <p:spPr bwMode="auto">
          <a:xfrm>
            <a:off x="2994025" y="-1428750"/>
            <a:ext cx="6149975" cy="6851650"/>
          </a:xfrm>
          <a:prstGeom prst="rect">
            <a:avLst/>
          </a:prstGeom>
          <a:noFill/>
          <a:ln w="9525">
            <a:noFill/>
            <a:miter lim="800000"/>
            <a:headEnd/>
            <a:tailEnd/>
          </a:ln>
        </p:spPr>
      </p:pic>
      <p:pic>
        <p:nvPicPr>
          <p:cNvPr id="25604" name="Picture 4"/>
          <p:cNvPicPr>
            <a:picLocks noChangeAspect="1" noChangeArrowheads="1"/>
          </p:cNvPicPr>
          <p:nvPr/>
        </p:nvPicPr>
        <p:blipFill>
          <a:blip r:embed="rId4"/>
          <a:srcRect/>
          <a:stretch>
            <a:fillRect/>
          </a:stretch>
        </p:blipFill>
        <p:spPr bwMode="auto">
          <a:xfrm>
            <a:off x="0" y="-1357313"/>
            <a:ext cx="4230688" cy="4402138"/>
          </a:xfrm>
          <a:prstGeom prst="rect">
            <a:avLst/>
          </a:prstGeom>
          <a:noFill/>
          <a:ln w="9525">
            <a:noFill/>
            <a:miter lim="800000"/>
            <a:headEnd/>
            <a:tailEnd/>
          </a:ln>
        </p:spPr>
      </p:pic>
      <p:sp>
        <p:nvSpPr>
          <p:cNvPr id="25605" name="TextBox 4"/>
          <p:cNvSpPr txBox="1">
            <a:spLocks noChangeArrowheads="1"/>
          </p:cNvSpPr>
          <p:nvPr/>
        </p:nvSpPr>
        <p:spPr bwMode="auto">
          <a:xfrm>
            <a:off x="1000125" y="2857500"/>
            <a:ext cx="2352675" cy="369888"/>
          </a:xfrm>
          <a:prstGeom prst="rect">
            <a:avLst/>
          </a:prstGeom>
          <a:solidFill>
            <a:schemeClr val="bg1"/>
          </a:solidFill>
          <a:ln w="9525">
            <a:noFill/>
            <a:miter lim="800000"/>
            <a:headEnd/>
            <a:tailEnd/>
          </a:ln>
        </p:spPr>
        <p:txBody>
          <a:bodyPr wrap="none">
            <a:spAutoFit/>
          </a:bodyPr>
          <a:lstStyle/>
          <a:p>
            <a:r>
              <a:rPr lang="en-NZ"/>
              <a:t>Dwelling Density D/H</a:t>
            </a:r>
          </a:p>
        </p:txBody>
      </p:sp>
      <p:sp>
        <p:nvSpPr>
          <p:cNvPr id="25606" name="TextBox 5"/>
          <p:cNvSpPr txBox="1">
            <a:spLocks noChangeArrowheads="1"/>
          </p:cNvSpPr>
          <p:nvPr/>
        </p:nvSpPr>
        <p:spPr bwMode="auto">
          <a:xfrm rot="-5400000">
            <a:off x="-1061244" y="1346994"/>
            <a:ext cx="2492375" cy="369888"/>
          </a:xfrm>
          <a:prstGeom prst="rect">
            <a:avLst/>
          </a:prstGeom>
          <a:noFill/>
          <a:ln w="9525">
            <a:noFill/>
            <a:miter lim="800000"/>
            <a:headEnd/>
            <a:tailEnd/>
          </a:ln>
        </p:spPr>
        <p:txBody>
          <a:bodyPr wrap="none">
            <a:spAutoFit/>
          </a:bodyPr>
          <a:lstStyle/>
          <a:p>
            <a:r>
              <a:rPr lang="en-NZ"/>
              <a:t>Occupancy Rate (P/D)</a:t>
            </a:r>
          </a:p>
        </p:txBody>
      </p:sp>
      <p:sp>
        <p:nvSpPr>
          <p:cNvPr id="25607" name="TextBox 7"/>
          <p:cNvSpPr txBox="1">
            <a:spLocks noChangeArrowheads="1"/>
          </p:cNvSpPr>
          <p:nvPr/>
        </p:nvSpPr>
        <p:spPr bwMode="auto">
          <a:xfrm>
            <a:off x="0" y="5715016"/>
            <a:ext cx="9144000" cy="646331"/>
          </a:xfrm>
          <a:prstGeom prst="rect">
            <a:avLst/>
          </a:prstGeom>
          <a:noFill/>
          <a:ln w="9525">
            <a:noFill/>
            <a:miter lim="800000"/>
            <a:headEnd/>
            <a:tailEnd/>
          </a:ln>
        </p:spPr>
        <p:txBody>
          <a:bodyPr wrap="square">
            <a:spAutoFit/>
          </a:bodyPr>
          <a:lstStyle/>
          <a:p>
            <a:pPr algn="ctr"/>
            <a:r>
              <a:rPr lang="en-NZ" b="1" dirty="0"/>
              <a:t>Figure </a:t>
            </a:r>
            <a:r>
              <a:rPr lang="en-NZ" b="1" dirty="0" smtClean="0"/>
              <a:t>8.</a:t>
            </a:r>
            <a:r>
              <a:rPr lang="en-NZ" dirty="0" smtClean="0"/>
              <a:t> </a:t>
            </a:r>
            <a:r>
              <a:rPr lang="en-NZ" dirty="0"/>
              <a:t>The geography of combinations of dwelling density and occupancy rate components of population density. </a:t>
            </a:r>
            <a:r>
              <a:rPr lang="en-NZ" dirty="0" smtClean="0"/>
              <a:t> Auckland</a:t>
            </a:r>
            <a:r>
              <a:rPr lang="en-NZ" dirty="0"/>
              <a:t>, New Zealand, 2001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37"/>
          <p:cNvGrpSpPr>
            <a:grpSpLocks/>
          </p:cNvGrpSpPr>
          <p:nvPr/>
        </p:nvGrpSpPr>
        <p:grpSpPr bwMode="auto">
          <a:xfrm>
            <a:off x="3357563" y="214313"/>
            <a:ext cx="5786437" cy="6429375"/>
            <a:chOff x="3357554" y="214290"/>
            <a:chExt cx="5786446" cy="6429396"/>
          </a:xfrm>
        </p:grpSpPr>
        <p:sp>
          <p:nvSpPr>
            <p:cNvPr id="26" name="Oval 25"/>
            <p:cNvSpPr/>
            <p:nvPr/>
          </p:nvSpPr>
          <p:spPr>
            <a:xfrm>
              <a:off x="3357554" y="2714610"/>
              <a:ext cx="928688" cy="571502"/>
            </a:xfrm>
            <a:prstGeom prst="ellipse">
              <a:avLst/>
            </a:prstGeom>
            <a:solidFill>
              <a:srgbClr val="FCD5B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grpSp>
          <p:nvGrpSpPr>
            <p:cNvPr id="45074" name="Group 36"/>
            <p:cNvGrpSpPr>
              <a:grpSpLocks/>
            </p:cNvGrpSpPr>
            <p:nvPr/>
          </p:nvGrpSpPr>
          <p:grpSpPr bwMode="auto">
            <a:xfrm>
              <a:off x="3929058" y="214290"/>
              <a:ext cx="5214942" cy="6429396"/>
              <a:chOff x="3929058" y="214290"/>
              <a:chExt cx="5214942" cy="6429396"/>
            </a:xfrm>
          </p:grpSpPr>
          <p:pic>
            <p:nvPicPr>
              <p:cNvPr id="45075" name="Picture 6"/>
              <p:cNvPicPr>
                <a:picLocks noChangeAspect="1" noChangeArrowheads="1"/>
              </p:cNvPicPr>
              <p:nvPr/>
            </p:nvPicPr>
            <p:blipFill>
              <a:blip r:embed="rId3"/>
              <a:srcRect/>
              <a:stretch>
                <a:fillRect/>
              </a:stretch>
            </p:blipFill>
            <p:spPr bwMode="auto">
              <a:xfrm>
                <a:off x="4411250" y="214290"/>
                <a:ext cx="4732750" cy="6429396"/>
              </a:xfrm>
              <a:prstGeom prst="rect">
                <a:avLst/>
              </a:prstGeom>
              <a:noFill/>
              <a:ln w="9525">
                <a:noFill/>
                <a:miter lim="800000"/>
                <a:headEnd/>
                <a:tailEnd/>
              </a:ln>
            </p:spPr>
          </p:pic>
          <p:sp>
            <p:nvSpPr>
              <p:cNvPr id="45076" name="TextBox 26"/>
              <p:cNvSpPr txBox="1">
                <a:spLocks noChangeArrowheads="1"/>
              </p:cNvSpPr>
              <p:nvPr/>
            </p:nvSpPr>
            <p:spPr bwMode="auto">
              <a:xfrm>
                <a:off x="3929058" y="2000240"/>
                <a:ext cx="1608133" cy="646331"/>
              </a:xfrm>
              <a:prstGeom prst="rect">
                <a:avLst/>
              </a:prstGeom>
              <a:noFill/>
              <a:ln w="9525">
                <a:noFill/>
                <a:miter lim="800000"/>
                <a:headEnd/>
                <a:tailEnd/>
              </a:ln>
            </p:spPr>
            <p:txBody>
              <a:bodyPr wrap="none">
                <a:spAutoFit/>
              </a:bodyPr>
              <a:lstStyle/>
              <a:p>
                <a:r>
                  <a:rPr lang="en-NZ"/>
                  <a:t>Metropolitan</a:t>
                </a:r>
              </a:p>
              <a:p>
                <a:r>
                  <a:rPr lang="en-NZ"/>
                  <a:t>New Zealand </a:t>
                </a:r>
              </a:p>
            </p:txBody>
          </p:sp>
        </p:grpSp>
      </p:grpSp>
      <p:pic>
        <p:nvPicPr>
          <p:cNvPr id="45059" name="Picture 5"/>
          <p:cNvPicPr>
            <a:picLocks noChangeAspect="1" noChangeArrowheads="1"/>
          </p:cNvPicPr>
          <p:nvPr/>
        </p:nvPicPr>
        <p:blipFill>
          <a:blip r:embed="rId4"/>
          <a:srcRect/>
          <a:stretch>
            <a:fillRect/>
          </a:stretch>
        </p:blipFill>
        <p:spPr bwMode="auto">
          <a:xfrm>
            <a:off x="571500" y="714375"/>
            <a:ext cx="4905375" cy="3609975"/>
          </a:xfrm>
          <a:prstGeom prst="rect">
            <a:avLst/>
          </a:prstGeom>
          <a:noFill/>
          <a:ln w="9525">
            <a:noFill/>
            <a:miter lim="800000"/>
            <a:headEnd/>
            <a:tailEnd/>
          </a:ln>
        </p:spPr>
      </p:pic>
      <p:sp>
        <p:nvSpPr>
          <p:cNvPr id="45060" name="TextBox 6"/>
          <p:cNvSpPr txBox="1">
            <a:spLocks noChangeArrowheads="1"/>
          </p:cNvSpPr>
          <p:nvPr/>
        </p:nvSpPr>
        <p:spPr bwMode="auto">
          <a:xfrm>
            <a:off x="1428750" y="4143375"/>
            <a:ext cx="3249613" cy="646113"/>
          </a:xfrm>
          <a:prstGeom prst="rect">
            <a:avLst/>
          </a:prstGeom>
          <a:solidFill>
            <a:schemeClr val="bg1"/>
          </a:solidFill>
          <a:ln w="9525">
            <a:noFill/>
            <a:miter lim="800000"/>
            <a:headEnd/>
            <a:tailEnd/>
          </a:ln>
        </p:spPr>
        <p:txBody>
          <a:bodyPr wrap="none">
            <a:spAutoFit/>
          </a:bodyPr>
          <a:lstStyle/>
          <a:p>
            <a:pPr algn="ctr"/>
            <a:r>
              <a:rPr lang="en-NZ"/>
              <a:t>Labour force participation rate</a:t>
            </a:r>
          </a:p>
          <a:p>
            <a:pPr algn="ctr"/>
            <a:r>
              <a:rPr lang="en-NZ"/>
              <a:t>(x 1000)</a:t>
            </a:r>
          </a:p>
        </p:txBody>
      </p:sp>
      <p:sp>
        <p:nvSpPr>
          <p:cNvPr id="45061" name="TextBox 7"/>
          <p:cNvSpPr txBox="1">
            <a:spLocks noChangeArrowheads="1"/>
          </p:cNvSpPr>
          <p:nvPr/>
        </p:nvSpPr>
        <p:spPr bwMode="auto">
          <a:xfrm rot="-5400000">
            <a:off x="-427037" y="1927225"/>
            <a:ext cx="2198687" cy="646113"/>
          </a:xfrm>
          <a:prstGeom prst="rect">
            <a:avLst/>
          </a:prstGeom>
          <a:solidFill>
            <a:schemeClr val="bg1"/>
          </a:solidFill>
          <a:ln w="9525">
            <a:noFill/>
            <a:miter lim="800000"/>
            <a:headEnd/>
            <a:tailEnd/>
          </a:ln>
        </p:spPr>
        <p:txBody>
          <a:bodyPr wrap="none">
            <a:spAutoFit/>
          </a:bodyPr>
          <a:lstStyle/>
          <a:p>
            <a:pPr algn="ctr"/>
            <a:r>
              <a:rPr lang="en-NZ"/>
              <a:t>Unemployment rate</a:t>
            </a:r>
          </a:p>
          <a:p>
            <a:pPr algn="ctr"/>
            <a:r>
              <a:rPr lang="en-NZ"/>
              <a:t>(x 1000)</a:t>
            </a:r>
          </a:p>
        </p:txBody>
      </p:sp>
      <p:sp>
        <p:nvSpPr>
          <p:cNvPr id="45062" name="TextBox 14"/>
          <p:cNvSpPr txBox="1">
            <a:spLocks noChangeArrowheads="1"/>
          </p:cNvSpPr>
          <p:nvPr/>
        </p:nvSpPr>
        <p:spPr bwMode="auto">
          <a:xfrm>
            <a:off x="928688" y="214313"/>
            <a:ext cx="3044825" cy="369887"/>
          </a:xfrm>
          <a:prstGeom prst="rect">
            <a:avLst/>
          </a:prstGeom>
          <a:noFill/>
          <a:ln w="9525">
            <a:noFill/>
            <a:miter lim="800000"/>
            <a:headEnd/>
            <a:tailEnd/>
          </a:ln>
        </p:spPr>
        <p:txBody>
          <a:bodyPr wrap="none">
            <a:spAutoFit/>
          </a:bodyPr>
          <a:lstStyle/>
          <a:p>
            <a:r>
              <a:rPr lang="en-NZ"/>
              <a:t>Three quantiles per variable</a:t>
            </a:r>
          </a:p>
        </p:txBody>
      </p:sp>
      <p:sp>
        <p:nvSpPr>
          <p:cNvPr id="16" name="Rectangle 15"/>
          <p:cNvSpPr/>
          <p:nvPr/>
        </p:nvSpPr>
        <p:spPr>
          <a:xfrm>
            <a:off x="3929063" y="3214688"/>
            <a:ext cx="785812" cy="571500"/>
          </a:xfrm>
          <a:prstGeom prst="rect">
            <a:avLst/>
          </a:prstGeom>
          <a:solidFill>
            <a:srgbClr val="24E861">
              <a:alpha val="16078"/>
            </a:srgbClr>
          </a:solidFill>
          <a:ln>
            <a:solidFill>
              <a:srgbClr val="6C546E">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grpSp>
        <p:nvGrpSpPr>
          <p:cNvPr id="4" name="Group 19"/>
          <p:cNvGrpSpPr>
            <a:grpSpLocks/>
          </p:cNvGrpSpPr>
          <p:nvPr/>
        </p:nvGrpSpPr>
        <p:grpSpPr bwMode="auto">
          <a:xfrm>
            <a:off x="1643063" y="428625"/>
            <a:ext cx="6977062" cy="3286125"/>
            <a:chOff x="1643042" y="428604"/>
            <a:chExt cx="6976979" cy="3286148"/>
          </a:xfrm>
        </p:grpSpPr>
        <p:sp>
          <p:nvSpPr>
            <p:cNvPr id="6" name="Rectangle 5"/>
            <p:cNvSpPr/>
            <p:nvPr/>
          </p:nvSpPr>
          <p:spPr>
            <a:xfrm>
              <a:off x="1643042" y="1142984"/>
              <a:ext cx="2000226" cy="1785951"/>
            </a:xfrm>
            <a:prstGeom prst="rect">
              <a:avLst/>
            </a:prstGeom>
            <a:solidFill>
              <a:srgbClr val="24E861">
                <a:alpha val="1607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7" name="Left Arrow 16"/>
            <p:cNvSpPr/>
            <p:nvPr/>
          </p:nvSpPr>
          <p:spPr>
            <a:xfrm rot="18845625">
              <a:off x="8298552" y="1764497"/>
              <a:ext cx="428628" cy="214309"/>
            </a:xfrm>
            <a:prstGeom prst="lef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8" name="Left Arrow 17"/>
            <p:cNvSpPr/>
            <p:nvPr/>
          </p:nvSpPr>
          <p:spPr>
            <a:xfrm rot="10800000">
              <a:off x="6214988" y="428604"/>
              <a:ext cx="428620" cy="214315"/>
            </a:xfrm>
            <a:prstGeom prst="lef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9" name="Left Arrow 18"/>
            <p:cNvSpPr/>
            <p:nvPr/>
          </p:nvSpPr>
          <p:spPr>
            <a:xfrm rot="10800000">
              <a:off x="5857804" y="3500439"/>
              <a:ext cx="428620" cy="214313"/>
            </a:xfrm>
            <a:prstGeom prst="lef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grpSp>
      <p:grpSp>
        <p:nvGrpSpPr>
          <p:cNvPr id="5" name="Group 22"/>
          <p:cNvGrpSpPr>
            <a:grpSpLocks/>
          </p:cNvGrpSpPr>
          <p:nvPr/>
        </p:nvGrpSpPr>
        <p:grpSpPr bwMode="auto">
          <a:xfrm>
            <a:off x="1571625" y="3286125"/>
            <a:ext cx="3357563" cy="1857375"/>
            <a:chOff x="1571604" y="3286124"/>
            <a:chExt cx="3357586" cy="1857388"/>
          </a:xfrm>
        </p:grpSpPr>
        <p:sp>
          <p:nvSpPr>
            <p:cNvPr id="21" name="Rectangle 20"/>
            <p:cNvSpPr/>
            <p:nvPr/>
          </p:nvSpPr>
          <p:spPr>
            <a:xfrm>
              <a:off x="1571604" y="3286124"/>
              <a:ext cx="2071702" cy="571504"/>
            </a:xfrm>
            <a:prstGeom prst="rect">
              <a:avLst/>
            </a:prstGeom>
            <a:solidFill>
              <a:schemeClr val="accent3">
                <a:lumMod val="60000"/>
                <a:lumOff val="40000"/>
                <a:alpha val="16078"/>
              </a:schemeClr>
            </a:solidFill>
            <a:ln>
              <a:solidFill>
                <a:srgbClr val="6C546E">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22" name="Right Arrow 21"/>
            <p:cNvSpPr/>
            <p:nvPr/>
          </p:nvSpPr>
          <p:spPr>
            <a:xfrm>
              <a:off x="4500562" y="4929199"/>
              <a:ext cx="428628" cy="214313"/>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grpSp>
      <p:cxnSp>
        <p:nvCxnSpPr>
          <p:cNvPr id="25" name="Straight Connector 24"/>
          <p:cNvCxnSpPr/>
          <p:nvPr/>
        </p:nvCxnSpPr>
        <p:spPr>
          <a:xfrm rot="16200000" flipH="1">
            <a:off x="1821656" y="1107282"/>
            <a:ext cx="3000375" cy="25003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Date Placeholder 22"/>
          <p:cNvSpPr>
            <a:spLocks noGrp="1"/>
          </p:cNvSpPr>
          <p:nvPr>
            <p:ph type="dt" sz="half" idx="10"/>
          </p:nvPr>
        </p:nvSpPr>
        <p:spPr/>
        <p:txBody>
          <a:bodyPr/>
          <a:lstStyle/>
          <a:p>
            <a:pPr>
              <a:defRPr/>
            </a:pPr>
            <a:fld id="{FF0BC047-5E56-4F21-A06B-5CFFBEB9039B}" type="datetime1">
              <a:rPr lang="en-US" smtClean="0"/>
              <a:pPr>
                <a:defRPr/>
              </a:pPr>
              <a:t>11/4/2009</a:t>
            </a:fld>
            <a:endParaRPr lang="en-NZ"/>
          </a:p>
        </p:txBody>
      </p:sp>
      <p:sp>
        <p:nvSpPr>
          <p:cNvPr id="24" name="Slide Number Placeholder 23"/>
          <p:cNvSpPr>
            <a:spLocks noGrp="1"/>
          </p:cNvSpPr>
          <p:nvPr>
            <p:ph type="sldNum" sz="quarter" idx="12"/>
          </p:nvPr>
        </p:nvSpPr>
        <p:spPr/>
        <p:txBody>
          <a:bodyPr/>
          <a:lstStyle/>
          <a:p>
            <a:pPr>
              <a:defRPr/>
            </a:pPr>
            <a:fld id="{5769513F-7539-4FEC-96A1-90C606761BBF}" type="slidenum">
              <a:rPr lang="en-NZ" smtClean="0"/>
              <a:pPr>
                <a:defRPr/>
              </a:pPr>
              <a:t>21</a:t>
            </a:fld>
            <a:endParaRPr lang="en-NZ"/>
          </a:p>
        </p:txBody>
      </p:sp>
      <p:sp>
        <p:nvSpPr>
          <p:cNvPr id="27" name="Rectangle 26"/>
          <p:cNvSpPr/>
          <p:nvPr/>
        </p:nvSpPr>
        <p:spPr>
          <a:xfrm>
            <a:off x="285720" y="5500702"/>
            <a:ext cx="3929090" cy="646331"/>
          </a:xfrm>
          <a:prstGeom prst="rect">
            <a:avLst/>
          </a:prstGeom>
        </p:spPr>
        <p:txBody>
          <a:bodyPr wrap="square">
            <a:spAutoFit/>
          </a:bodyPr>
          <a:lstStyle/>
          <a:p>
            <a:r>
              <a:rPr lang="en-NZ" b="1" dirty="0" smtClean="0"/>
              <a:t>Figure </a:t>
            </a:r>
            <a:r>
              <a:rPr lang="en-NZ" b="1" dirty="0" smtClean="0"/>
              <a:t>9.</a:t>
            </a:r>
            <a:r>
              <a:rPr lang="en-NZ" dirty="0" smtClean="0"/>
              <a:t> </a:t>
            </a:r>
            <a:r>
              <a:rPr lang="en-NZ" dirty="0" smtClean="0"/>
              <a:t>Applications of  </a:t>
            </a:r>
            <a:r>
              <a:rPr lang="en-NZ" dirty="0" err="1" smtClean="0"/>
              <a:t>GeoViz</a:t>
            </a:r>
            <a:r>
              <a:rPr lang="en-NZ" dirty="0" smtClean="0"/>
              <a:t> to analysis of local labour markets </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9015A43-F4E6-4483-89DC-4A199908AFA0}" type="datetime1">
              <a:rPr lang="en-US" smtClean="0"/>
              <a:pPr>
                <a:defRPr/>
              </a:pPr>
              <a:t>11/4/2009</a:t>
            </a:fld>
            <a:endParaRPr lang="en-NZ"/>
          </a:p>
        </p:txBody>
      </p:sp>
      <p:sp>
        <p:nvSpPr>
          <p:cNvPr id="5" name="Slide Number Placeholder 4"/>
          <p:cNvSpPr>
            <a:spLocks noGrp="1"/>
          </p:cNvSpPr>
          <p:nvPr>
            <p:ph type="sldNum" sz="quarter" idx="12"/>
          </p:nvPr>
        </p:nvSpPr>
        <p:spPr/>
        <p:txBody>
          <a:bodyPr/>
          <a:lstStyle/>
          <a:p>
            <a:pPr>
              <a:defRPr/>
            </a:pPr>
            <a:fld id="{5769513F-7539-4FEC-96A1-90C606761BBF}" type="slidenum">
              <a:rPr lang="en-NZ" smtClean="0"/>
              <a:pPr>
                <a:defRPr/>
              </a:pPr>
              <a:t>22</a:t>
            </a:fld>
            <a:endParaRPr lang="en-NZ"/>
          </a:p>
        </p:txBody>
      </p:sp>
      <p:pic>
        <p:nvPicPr>
          <p:cNvPr id="6" name="Picture 2"/>
          <p:cNvPicPr>
            <a:picLocks noChangeAspect="1" noChangeArrowheads="1"/>
          </p:cNvPicPr>
          <p:nvPr/>
        </p:nvPicPr>
        <p:blipFill>
          <a:blip r:embed="rId2"/>
          <a:srcRect/>
          <a:stretch>
            <a:fillRect/>
          </a:stretch>
        </p:blipFill>
        <p:spPr bwMode="auto">
          <a:xfrm>
            <a:off x="1142976" y="1071546"/>
            <a:ext cx="6357982" cy="5380926"/>
          </a:xfrm>
          <a:prstGeom prst="rect">
            <a:avLst/>
          </a:prstGeom>
          <a:noFill/>
          <a:ln w="9525">
            <a:noFill/>
            <a:miter lim="800000"/>
            <a:headEnd/>
            <a:tailEnd/>
          </a:ln>
        </p:spPr>
      </p:pic>
      <p:sp>
        <p:nvSpPr>
          <p:cNvPr id="7" name="TextBox 6"/>
          <p:cNvSpPr txBox="1"/>
          <p:nvPr/>
        </p:nvSpPr>
        <p:spPr>
          <a:xfrm>
            <a:off x="500034" y="500042"/>
            <a:ext cx="7930504" cy="369332"/>
          </a:xfrm>
          <a:prstGeom prst="rect">
            <a:avLst/>
          </a:prstGeom>
          <a:noFill/>
        </p:spPr>
        <p:txBody>
          <a:bodyPr wrap="none" rtlCol="0">
            <a:spAutoFit/>
          </a:bodyPr>
          <a:lstStyle/>
          <a:p>
            <a:r>
              <a:rPr lang="en-NZ" dirty="0" smtClean="0"/>
              <a:t>Figure 10.  A  classification of local labour market clearing in four dimensions</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285875" y="-628650"/>
            <a:ext cx="12644438" cy="7669213"/>
          </a:xfrm>
          <a:prstGeom prst="rect">
            <a:avLst/>
          </a:prstGeom>
          <a:noFill/>
          <a:ln w="9525">
            <a:noFill/>
            <a:miter lim="800000"/>
            <a:headEnd/>
            <a:tailEnd/>
          </a:ln>
        </p:spPr>
      </p:pic>
      <p:sp>
        <p:nvSpPr>
          <p:cNvPr id="10" name="Oval 9"/>
          <p:cNvSpPr/>
          <p:nvPr/>
        </p:nvSpPr>
        <p:spPr>
          <a:xfrm>
            <a:off x="3000375" y="3786188"/>
            <a:ext cx="428625"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179388" y="-1000125"/>
            <a:ext cx="7896226" cy="8286750"/>
          </a:xfrm>
          <a:prstGeom prst="rect">
            <a:avLst/>
          </a:prstGeom>
          <a:noFill/>
          <a:ln w="9525">
            <a:noFill/>
            <a:miter lim="800000"/>
            <a:headEnd/>
            <a:tailEnd/>
          </a:ln>
        </p:spPr>
      </p:pic>
      <p:sp>
        <p:nvSpPr>
          <p:cNvPr id="28675" name="TextBox 4"/>
          <p:cNvSpPr txBox="1">
            <a:spLocks noChangeArrowheads="1"/>
          </p:cNvSpPr>
          <p:nvPr/>
        </p:nvSpPr>
        <p:spPr bwMode="auto">
          <a:xfrm>
            <a:off x="3143250" y="5000625"/>
            <a:ext cx="4519613" cy="1477963"/>
          </a:xfrm>
          <a:prstGeom prst="rect">
            <a:avLst/>
          </a:prstGeom>
          <a:noFill/>
          <a:ln w="9525">
            <a:noFill/>
            <a:miter lim="800000"/>
            <a:headEnd/>
            <a:tailEnd/>
          </a:ln>
        </p:spPr>
        <p:txBody>
          <a:bodyPr wrap="none">
            <a:spAutoFit/>
          </a:bodyPr>
          <a:lstStyle/>
          <a:p>
            <a:pPr marL="342900" indent="-342900">
              <a:buFontTx/>
              <a:buAutoNum type="arabicPlain" startAt="10"/>
            </a:pPr>
            <a:r>
              <a:rPr lang="en-NZ" b="1"/>
              <a:t>Llm clusters 2006</a:t>
            </a:r>
          </a:p>
          <a:p>
            <a:pPr marL="342900" indent="-342900">
              <a:buFontTx/>
              <a:buAutoNum type="arabicPeriod"/>
            </a:pPr>
            <a:r>
              <a:rPr lang="en-NZ"/>
              <a:t>Metro &amp; integrated – clearing  markets</a:t>
            </a:r>
          </a:p>
          <a:p>
            <a:pPr marL="342900" indent="-342900">
              <a:buFontTx/>
              <a:buAutoNum type="arabicPeriod" startAt="3"/>
            </a:pPr>
            <a:r>
              <a:rPr lang="en-NZ"/>
              <a:t>Rural small town agricultural</a:t>
            </a:r>
          </a:p>
          <a:p>
            <a:pPr marL="342900" indent="-342900">
              <a:buFontTx/>
              <a:buAutoNum type="arabicPeriod" startAt="3"/>
            </a:pPr>
            <a:r>
              <a:rPr lang="en-NZ"/>
              <a:t>Tiny isolated locations scattered</a:t>
            </a:r>
          </a:p>
          <a:p>
            <a:pPr marL="342900" indent="-342900">
              <a:buFontTx/>
              <a:buAutoNum type="arabicPeriod" startAt="3"/>
            </a:pPr>
            <a:r>
              <a:rPr lang="en-NZ"/>
              <a:t>8,&amp; 9 weakly clearing markets</a:t>
            </a:r>
          </a:p>
        </p:txBody>
      </p:sp>
      <p:sp>
        <p:nvSpPr>
          <p:cNvPr id="9" name="Freeform 8"/>
          <p:cNvSpPr/>
          <p:nvPr/>
        </p:nvSpPr>
        <p:spPr>
          <a:xfrm>
            <a:off x="4000500" y="571500"/>
            <a:ext cx="1135063" cy="1579563"/>
          </a:xfrm>
          <a:custGeom>
            <a:avLst/>
            <a:gdLst>
              <a:gd name="connsiteX0" fmla="*/ 467110 w 1134746"/>
              <a:gd name="connsiteY0" fmla="*/ 66501 h 1579268"/>
              <a:gd name="connsiteX1" fmla="*/ 117975 w 1134746"/>
              <a:gd name="connsiteY1" fmla="*/ 99752 h 1579268"/>
              <a:gd name="connsiteX2" fmla="*/ 68099 w 1134746"/>
              <a:gd name="connsiteY2" fmla="*/ 133003 h 1579268"/>
              <a:gd name="connsiteX3" fmla="*/ 1597 w 1134746"/>
              <a:gd name="connsiteY3" fmla="*/ 232756 h 1579268"/>
              <a:gd name="connsiteX4" fmla="*/ 18223 w 1134746"/>
              <a:gd name="connsiteY4" fmla="*/ 648392 h 1579268"/>
              <a:gd name="connsiteX5" fmla="*/ 51473 w 1134746"/>
              <a:gd name="connsiteY5" fmla="*/ 748145 h 1579268"/>
              <a:gd name="connsiteX6" fmla="*/ 117975 w 1134746"/>
              <a:gd name="connsiteY6" fmla="*/ 847898 h 1579268"/>
              <a:gd name="connsiteX7" fmla="*/ 201103 w 1134746"/>
              <a:gd name="connsiteY7" fmla="*/ 914400 h 1579268"/>
              <a:gd name="connsiteX8" fmla="*/ 250979 w 1134746"/>
              <a:gd name="connsiteY8" fmla="*/ 1030778 h 1579268"/>
              <a:gd name="connsiteX9" fmla="*/ 284230 w 1134746"/>
              <a:gd name="connsiteY9" fmla="*/ 1080654 h 1579268"/>
              <a:gd name="connsiteX10" fmla="*/ 300855 w 1134746"/>
              <a:gd name="connsiteY10" fmla="*/ 1130531 h 1579268"/>
              <a:gd name="connsiteX11" fmla="*/ 516986 w 1134746"/>
              <a:gd name="connsiteY11" fmla="*/ 1180407 h 1579268"/>
              <a:gd name="connsiteX12" fmla="*/ 583488 w 1134746"/>
              <a:gd name="connsiteY12" fmla="*/ 1330036 h 1579268"/>
              <a:gd name="connsiteX13" fmla="*/ 633364 w 1134746"/>
              <a:gd name="connsiteY13" fmla="*/ 1346661 h 1579268"/>
              <a:gd name="connsiteX14" fmla="*/ 683241 w 1134746"/>
              <a:gd name="connsiteY14" fmla="*/ 1379912 h 1579268"/>
              <a:gd name="connsiteX15" fmla="*/ 716492 w 1134746"/>
              <a:gd name="connsiteY15" fmla="*/ 1429789 h 1579268"/>
              <a:gd name="connsiteX16" fmla="*/ 816244 w 1134746"/>
              <a:gd name="connsiteY16" fmla="*/ 1496291 h 1579268"/>
              <a:gd name="connsiteX17" fmla="*/ 849495 w 1134746"/>
              <a:gd name="connsiteY17" fmla="*/ 1546167 h 1579268"/>
              <a:gd name="connsiteX18" fmla="*/ 1015750 w 1134746"/>
              <a:gd name="connsiteY18" fmla="*/ 1479665 h 1579268"/>
              <a:gd name="connsiteX19" fmla="*/ 1065626 w 1134746"/>
              <a:gd name="connsiteY19" fmla="*/ 1446414 h 1579268"/>
              <a:gd name="connsiteX20" fmla="*/ 1082252 w 1134746"/>
              <a:gd name="connsiteY20" fmla="*/ 1396538 h 1579268"/>
              <a:gd name="connsiteX21" fmla="*/ 1132128 w 1134746"/>
              <a:gd name="connsiteY21" fmla="*/ 1014152 h 1579268"/>
              <a:gd name="connsiteX22" fmla="*/ 1115503 w 1134746"/>
              <a:gd name="connsiteY22" fmla="*/ 964276 h 1579268"/>
              <a:gd name="connsiteX23" fmla="*/ 965873 w 1134746"/>
              <a:gd name="connsiteY23" fmla="*/ 881149 h 1579268"/>
              <a:gd name="connsiteX24" fmla="*/ 799619 w 1134746"/>
              <a:gd name="connsiteY24" fmla="*/ 864523 h 1579268"/>
              <a:gd name="connsiteX25" fmla="*/ 699866 w 1134746"/>
              <a:gd name="connsiteY25" fmla="*/ 798021 h 1579268"/>
              <a:gd name="connsiteX26" fmla="*/ 633364 w 1134746"/>
              <a:gd name="connsiteY26" fmla="*/ 698269 h 1579268"/>
              <a:gd name="connsiteX27" fmla="*/ 616739 w 1134746"/>
              <a:gd name="connsiteY27" fmla="*/ 648392 h 1579268"/>
              <a:gd name="connsiteX28" fmla="*/ 566863 w 1134746"/>
              <a:gd name="connsiteY28" fmla="*/ 548640 h 1579268"/>
              <a:gd name="connsiteX29" fmla="*/ 516986 w 1134746"/>
              <a:gd name="connsiteY29" fmla="*/ 133003 h 1579268"/>
              <a:gd name="connsiteX30" fmla="*/ 483735 w 1134746"/>
              <a:gd name="connsiteY30" fmla="*/ 83127 h 1579268"/>
              <a:gd name="connsiteX31" fmla="*/ 383983 w 1134746"/>
              <a:gd name="connsiteY31" fmla="*/ 16625 h 1579268"/>
              <a:gd name="connsiteX32" fmla="*/ 367357 w 1134746"/>
              <a:gd name="connsiteY32" fmla="*/ 0 h 15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34746" h="1579268">
                <a:moveTo>
                  <a:pt x="467110" y="66501"/>
                </a:moveTo>
                <a:cubicBezTo>
                  <a:pt x="456911" y="67351"/>
                  <a:pt x="153961" y="90756"/>
                  <a:pt x="117975" y="99752"/>
                </a:cubicBezTo>
                <a:cubicBezTo>
                  <a:pt x="98590" y="104598"/>
                  <a:pt x="84724" y="121919"/>
                  <a:pt x="68099" y="133003"/>
                </a:cubicBezTo>
                <a:cubicBezTo>
                  <a:pt x="45932" y="166254"/>
                  <a:pt x="0" y="192825"/>
                  <a:pt x="1597" y="232756"/>
                </a:cubicBezTo>
                <a:cubicBezTo>
                  <a:pt x="7139" y="371301"/>
                  <a:pt x="4867" y="510381"/>
                  <a:pt x="18223" y="648392"/>
                </a:cubicBezTo>
                <a:cubicBezTo>
                  <a:pt x="21599" y="683279"/>
                  <a:pt x="32031" y="718982"/>
                  <a:pt x="51473" y="748145"/>
                </a:cubicBezTo>
                <a:lnTo>
                  <a:pt x="117975" y="847898"/>
                </a:lnTo>
                <a:cubicBezTo>
                  <a:pt x="160947" y="912356"/>
                  <a:pt x="132271" y="891455"/>
                  <a:pt x="201103" y="914400"/>
                </a:cubicBezTo>
                <a:cubicBezTo>
                  <a:pt x="284582" y="1039620"/>
                  <a:pt x="186561" y="880472"/>
                  <a:pt x="250979" y="1030778"/>
                </a:cubicBezTo>
                <a:cubicBezTo>
                  <a:pt x="258850" y="1049144"/>
                  <a:pt x="273146" y="1064029"/>
                  <a:pt x="284230" y="1080654"/>
                </a:cubicBezTo>
                <a:cubicBezTo>
                  <a:pt x="289772" y="1097280"/>
                  <a:pt x="289907" y="1116846"/>
                  <a:pt x="300855" y="1130531"/>
                </a:cubicBezTo>
                <a:cubicBezTo>
                  <a:pt x="348265" y="1189793"/>
                  <a:pt x="466895" y="1175398"/>
                  <a:pt x="516986" y="1180407"/>
                </a:cubicBezTo>
                <a:cubicBezTo>
                  <a:pt x="530872" y="1263720"/>
                  <a:pt x="514383" y="1283966"/>
                  <a:pt x="583488" y="1330036"/>
                </a:cubicBezTo>
                <a:cubicBezTo>
                  <a:pt x="598069" y="1339757"/>
                  <a:pt x="616739" y="1341119"/>
                  <a:pt x="633364" y="1346661"/>
                </a:cubicBezTo>
                <a:cubicBezTo>
                  <a:pt x="649990" y="1357745"/>
                  <a:pt x="669112" y="1365783"/>
                  <a:pt x="683241" y="1379912"/>
                </a:cubicBezTo>
                <a:cubicBezTo>
                  <a:pt x="697370" y="1394041"/>
                  <a:pt x="701454" y="1416631"/>
                  <a:pt x="716492" y="1429789"/>
                </a:cubicBezTo>
                <a:cubicBezTo>
                  <a:pt x="746567" y="1456105"/>
                  <a:pt x="816244" y="1496291"/>
                  <a:pt x="816244" y="1496291"/>
                </a:cubicBezTo>
                <a:cubicBezTo>
                  <a:pt x="827328" y="1512916"/>
                  <a:pt x="829902" y="1542248"/>
                  <a:pt x="849495" y="1546167"/>
                </a:cubicBezTo>
                <a:cubicBezTo>
                  <a:pt x="1015004" y="1579268"/>
                  <a:pt x="952045" y="1543370"/>
                  <a:pt x="1015750" y="1479665"/>
                </a:cubicBezTo>
                <a:cubicBezTo>
                  <a:pt x="1029879" y="1465536"/>
                  <a:pt x="1049001" y="1457498"/>
                  <a:pt x="1065626" y="1446414"/>
                </a:cubicBezTo>
                <a:cubicBezTo>
                  <a:pt x="1071168" y="1429789"/>
                  <a:pt x="1079985" y="1413916"/>
                  <a:pt x="1082252" y="1396538"/>
                </a:cubicBezTo>
                <a:cubicBezTo>
                  <a:pt x="1134746" y="994092"/>
                  <a:pt x="1077527" y="1177962"/>
                  <a:pt x="1132128" y="1014152"/>
                </a:cubicBezTo>
                <a:cubicBezTo>
                  <a:pt x="1126586" y="997527"/>
                  <a:pt x="1127895" y="976668"/>
                  <a:pt x="1115503" y="964276"/>
                </a:cubicBezTo>
                <a:cubicBezTo>
                  <a:pt x="1088670" y="937443"/>
                  <a:pt x="1015290" y="888752"/>
                  <a:pt x="965873" y="881149"/>
                </a:cubicBezTo>
                <a:cubicBezTo>
                  <a:pt x="910826" y="872680"/>
                  <a:pt x="855037" y="870065"/>
                  <a:pt x="799619" y="864523"/>
                </a:cubicBezTo>
                <a:cubicBezTo>
                  <a:pt x="766368" y="842356"/>
                  <a:pt x="722033" y="831272"/>
                  <a:pt x="699866" y="798021"/>
                </a:cubicBezTo>
                <a:lnTo>
                  <a:pt x="633364" y="698269"/>
                </a:lnTo>
                <a:cubicBezTo>
                  <a:pt x="627822" y="681643"/>
                  <a:pt x="624576" y="664067"/>
                  <a:pt x="616739" y="648392"/>
                </a:cubicBezTo>
                <a:cubicBezTo>
                  <a:pt x="552280" y="519474"/>
                  <a:pt x="608651" y="674008"/>
                  <a:pt x="566863" y="548640"/>
                </a:cubicBezTo>
                <a:cubicBezTo>
                  <a:pt x="565567" y="524021"/>
                  <a:pt x="577872" y="224331"/>
                  <a:pt x="516986" y="133003"/>
                </a:cubicBezTo>
                <a:cubicBezTo>
                  <a:pt x="505902" y="116378"/>
                  <a:pt x="498772" y="96285"/>
                  <a:pt x="483735" y="83127"/>
                </a:cubicBezTo>
                <a:cubicBezTo>
                  <a:pt x="453660" y="56811"/>
                  <a:pt x="412242" y="44882"/>
                  <a:pt x="383983" y="16625"/>
                </a:cubicBezTo>
                <a:lnTo>
                  <a:pt x="367357" y="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NZ"/>
          </a:p>
        </p:txBody>
      </p:sp>
      <p:sp>
        <p:nvSpPr>
          <p:cNvPr id="10" name="TextBox 9"/>
          <p:cNvSpPr txBox="1">
            <a:spLocks noChangeArrowheads="1"/>
          </p:cNvSpPr>
          <p:nvPr/>
        </p:nvSpPr>
        <p:spPr bwMode="auto">
          <a:xfrm>
            <a:off x="4857750" y="3929063"/>
            <a:ext cx="2406650" cy="584200"/>
          </a:xfrm>
          <a:prstGeom prst="rect">
            <a:avLst/>
          </a:prstGeom>
          <a:noFill/>
          <a:ln w="9525">
            <a:noFill/>
            <a:miter lim="800000"/>
            <a:headEnd/>
            <a:tailEnd/>
          </a:ln>
        </p:spPr>
        <p:txBody>
          <a:bodyPr>
            <a:spAutoFit/>
          </a:bodyPr>
          <a:lstStyle/>
          <a:p>
            <a:r>
              <a:rPr lang="en-NZ" sz="1600" b="1"/>
              <a:t>Labour market types are spatially clustered</a:t>
            </a:r>
          </a:p>
        </p:txBody>
      </p:sp>
      <p:sp>
        <p:nvSpPr>
          <p:cNvPr id="11" name="Freeform 10"/>
          <p:cNvSpPr/>
          <p:nvPr/>
        </p:nvSpPr>
        <p:spPr>
          <a:xfrm>
            <a:off x="4354513" y="2919413"/>
            <a:ext cx="822325" cy="777875"/>
          </a:xfrm>
          <a:custGeom>
            <a:avLst/>
            <a:gdLst>
              <a:gd name="connsiteX0" fmla="*/ 200217 w 820935"/>
              <a:gd name="connsiteY0" fmla="*/ 56093 h 777615"/>
              <a:gd name="connsiteX1" fmla="*/ 599227 w 820935"/>
              <a:gd name="connsiteY1" fmla="*/ 72719 h 777615"/>
              <a:gd name="connsiteX2" fmla="*/ 532726 w 820935"/>
              <a:gd name="connsiteY2" fmla="*/ 322101 h 777615"/>
              <a:gd name="connsiteX3" fmla="*/ 449598 w 820935"/>
              <a:gd name="connsiteY3" fmla="*/ 338726 h 777615"/>
              <a:gd name="connsiteX4" fmla="*/ 432973 w 820935"/>
              <a:gd name="connsiteY4" fmla="*/ 388602 h 777615"/>
              <a:gd name="connsiteX5" fmla="*/ 416347 w 820935"/>
              <a:gd name="connsiteY5" fmla="*/ 521606 h 777615"/>
              <a:gd name="connsiteX6" fmla="*/ 366471 w 820935"/>
              <a:gd name="connsiteY6" fmla="*/ 538232 h 777615"/>
              <a:gd name="connsiteX7" fmla="*/ 349846 w 820935"/>
              <a:gd name="connsiteY7" fmla="*/ 637984 h 777615"/>
              <a:gd name="connsiteX8" fmla="*/ 299969 w 820935"/>
              <a:gd name="connsiteY8" fmla="*/ 654610 h 777615"/>
              <a:gd name="connsiteX9" fmla="*/ 250093 w 820935"/>
              <a:gd name="connsiteY9" fmla="*/ 687861 h 777615"/>
              <a:gd name="connsiteX10" fmla="*/ 233467 w 820935"/>
              <a:gd name="connsiteY10" fmla="*/ 737737 h 777615"/>
              <a:gd name="connsiteX11" fmla="*/ 50587 w 820935"/>
              <a:gd name="connsiteY11" fmla="*/ 721112 h 777615"/>
              <a:gd name="connsiteX12" fmla="*/ 100464 w 820935"/>
              <a:gd name="connsiteY12" fmla="*/ 288850 h 777615"/>
              <a:gd name="connsiteX13" fmla="*/ 150340 w 820935"/>
              <a:gd name="connsiteY13" fmla="*/ 238973 h 777615"/>
              <a:gd name="connsiteX14" fmla="*/ 200217 w 820935"/>
              <a:gd name="connsiteY14" fmla="*/ 222348 h 777615"/>
              <a:gd name="connsiteX15" fmla="*/ 250093 w 820935"/>
              <a:gd name="connsiteY15" fmla="*/ 189097 h 777615"/>
              <a:gd name="connsiteX16" fmla="*/ 233467 w 820935"/>
              <a:gd name="connsiteY16" fmla="*/ 122595 h 777615"/>
              <a:gd name="connsiteX17" fmla="*/ 200217 w 820935"/>
              <a:gd name="connsiteY17" fmla="*/ 56093 h 77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0935" h="777615">
                <a:moveTo>
                  <a:pt x="200217" y="56093"/>
                </a:moveTo>
                <a:cubicBezTo>
                  <a:pt x="261177" y="47780"/>
                  <a:pt x="487725" y="0"/>
                  <a:pt x="599227" y="72719"/>
                </a:cubicBezTo>
                <a:cubicBezTo>
                  <a:pt x="820935" y="217311"/>
                  <a:pt x="602415" y="304679"/>
                  <a:pt x="532726" y="322101"/>
                </a:cubicBezTo>
                <a:cubicBezTo>
                  <a:pt x="505312" y="328955"/>
                  <a:pt x="477307" y="333184"/>
                  <a:pt x="449598" y="338726"/>
                </a:cubicBezTo>
                <a:cubicBezTo>
                  <a:pt x="444056" y="355351"/>
                  <a:pt x="436108" y="371360"/>
                  <a:pt x="432973" y="388602"/>
                </a:cubicBezTo>
                <a:cubicBezTo>
                  <a:pt x="424980" y="432561"/>
                  <a:pt x="434493" y="480777"/>
                  <a:pt x="416347" y="521606"/>
                </a:cubicBezTo>
                <a:cubicBezTo>
                  <a:pt x="409230" y="537620"/>
                  <a:pt x="383096" y="532690"/>
                  <a:pt x="366471" y="538232"/>
                </a:cubicBezTo>
                <a:cubicBezTo>
                  <a:pt x="360929" y="571483"/>
                  <a:pt x="366571" y="608716"/>
                  <a:pt x="349846" y="637984"/>
                </a:cubicBezTo>
                <a:cubicBezTo>
                  <a:pt x="341151" y="653200"/>
                  <a:pt x="315644" y="646773"/>
                  <a:pt x="299969" y="654610"/>
                </a:cubicBezTo>
                <a:cubicBezTo>
                  <a:pt x="282097" y="663546"/>
                  <a:pt x="266718" y="676777"/>
                  <a:pt x="250093" y="687861"/>
                </a:cubicBezTo>
                <a:cubicBezTo>
                  <a:pt x="244551" y="704486"/>
                  <a:pt x="250753" y="734856"/>
                  <a:pt x="233467" y="737737"/>
                </a:cubicBezTo>
                <a:cubicBezTo>
                  <a:pt x="173088" y="747800"/>
                  <a:pt x="74130" y="777615"/>
                  <a:pt x="50587" y="721112"/>
                </a:cubicBezTo>
                <a:cubicBezTo>
                  <a:pt x="0" y="599703"/>
                  <a:pt x="7105" y="400882"/>
                  <a:pt x="100464" y="288850"/>
                </a:cubicBezTo>
                <a:cubicBezTo>
                  <a:pt x="115516" y="270788"/>
                  <a:pt x="130777" y="252015"/>
                  <a:pt x="150340" y="238973"/>
                </a:cubicBezTo>
                <a:cubicBezTo>
                  <a:pt x="164922" y="229252"/>
                  <a:pt x="183591" y="227890"/>
                  <a:pt x="200217" y="222348"/>
                </a:cubicBezTo>
                <a:cubicBezTo>
                  <a:pt x="216842" y="211264"/>
                  <a:pt x="243775" y="208053"/>
                  <a:pt x="250093" y="189097"/>
                </a:cubicBezTo>
                <a:cubicBezTo>
                  <a:pt x="257318" y="167420"/>
                  <a:pt x="242468" y="143597"/>
                  <a:pt x="233467" y="122595"/>
                </a:cubicBezTo>
                <a:cubicBezTo>
                  <a:pt x="219367" y="89695"/>
                  <a:pt x="139257" y="64406"/>
                  <a:pt x="200217" y="56093"/>
                </a:cubicBez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2" name="Freeform 11"/>
          <p:cNvSpPr/>
          <p:nvPr/>
        </p:nvSpPr>
        <p:spPr>
          <a:xfrm>
            <a:off x="5402263" y="1685925"/>
            <a:ext cx="696912" cy="592138"/>
          </a:xfrm>
          <a:custGeom>
            <a:avLst/>
            <a:gdLst>
              <a:gd name="connsiteX0" fmla="*/ 632862 w 696593"/>
              <a:gd name="connsiteY0" fmla="*/ 9913 h 592238"/>
              <a:gd name="connsiteX1" fmla="*/ 267102 w 696593"/>
              <a:gd name="connsiteY1" fmla="*/ 43164 h 592238"/>
              <a:gd name="connsiteX2" fmla="*/ 217226 w 696593"/>
              <a:gd name="connsiteY2" fmla="*/ 59790 h 592238"/>
              <a:gd name="connsiteX3" fmla="*/ 167349 w 696593"/>
              <a:gd name="connsiteY3" fmla="*/ 93041 h 592238"/>
              <a:gd name="connsiteX4" fmla="*/ 84222 w 696593"/>
              <a:gd name="connsiteY4" fmla="*/ 176168 h 592238"/>
              <a:gd name="connsiteX5" fmla="*/ 50971 w 696593"/>
              <a:gd name="connsiteY5" fmla="*/ 226044 h 592238"/>
              <a:gd name="connsiteX6" fmla="*/ 50971 w 696593"/>
              <a:gd name="connsiteY6" fmla="*/ 575179 h 592238"/>
              <a:gd name="connsiteX7" fmla="*/ 100847 w 696593"/>
              <a:gd name="connsiteY7" fmla="*/ 558553 h 592238"/>
              <a:gd name="connsiteX8" fmla="*/ 200600 w 696593"/>
              <a:gd name="connsiteY8" fmla="*/ 492052 h 592238"/>
              <a:gd name="connsiteX9" fmla="*/ 582986 w 696593"/>
              <a:gd name="connsiteY9" fmla="*/ 475426 h 592238"/>
              <a:gd name="connsiteX10" fmla="*/ 632862 w 696593"/>
              <a:gd name="connsiteY10" fmla="*/ 442175 h 592238"/>
              <a:gd name="connsiteX11" fmla="*/ 682738 w 696593"/>
              <a:gd name="connsiteY11" fmla="*/ 425550 h 592238"/>
              <a:gd name="connsiteX12" fmla="*/ 666113 w 696593"/>
              <a:gd name="connsiteY12" fmla="*/ 59790 h 592238"/>
              <a:gd name="connsiteX13" fmla="*/ 649487 w 696593"/>
              <a:gd name="connsiteY13" fmla="*/ 9913 h 592238"/>
              <a:gd name="connsiteX14" fmla="*/ 632862 w 696593"/>
              <a:gd name="connsiteY14" fmla="*/ 9913 h 59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6593" h="592238">
                <a:moveTo>
                  <a:pt x="632862" y="9913"/>
                </a:moveTo>
                <a:cubicBezTo>
                  <a:pt x="569131" y="15455"/>
                  <a:pt x="405162" y="3718"/>
                  <a:pt x="267102" y="43164"/>
                </a:cubicBezTo>
                <a:cubicBezTo>
                  <a:pt x="250252" y="47978"/>
                  <a:pt x="232901" y="51953"/>
                  <a:pt x="217226" y="59790"/>
                </a:cubicBezTo>
                <a:cubicBezTo>
                  <a:pt x="199354" y="68726"/>
                  <a:pt x="183975" y="81957"/>
                  <a:pt x="167349" y="93041"/>
                </a:cubicBezTo>
                <a:cubicBezTo>
                  <a:pt x="78680" y="226044"/>
                  <a:pt x="195058" y="65332"/>
                  <a:pt x="84222" y="176168"/>
                </a:cubicBezTo>
                <a:cubicBezTo>
                  <a:pt x="70093" y="190297"/>
                  <a:pt x="62055" y="209419"/>
                  <a:pt x="50971" y="226044"/>
                </a:cubicBezTo>
                <a:cubicBezTo>
                  <a:pt x="8608" y="353138"/>
                  <a:pt x="0" y="358549"/>
                  <a:pt x="50971" y="575179"/>
                </a:cubicBezTo>
                <a:cubicBezTo>
                  <a:pt x="54985" y="592238"/>
                  <a:pt x="85528" y="567064"/>
                  <a:pt x="100847" y="558553"/>
                </a:cubicBezTo>
                <a:cubicBezTo>
                  <a:pt x="135781" y="539146"/>
                  <a:pt x="160675" y="493788"/>
                  <a:pt x="200600" y="492052"/>
                </a:cubicBezTo>
                <a:lnTo>
                  <a:pt x="582986" y="475426"/>
                </a:lnTo>
                <a:cubicBezTo>
                  <a:pt x="599611" y="464342"/>
                  <a:pt x="614990" y="451111"/>
                  <a:pt x="632862" y="442175"/>
                </a:cubicBezTo>
                <a:cubicBezTo>
                  <a:pt x="648536" y="434338"/>
                  <a:pt x="681220" y="443009"/>
                  <a:pt x="682738" y="425550"/>
                </a:cubicBezTo>
                <a:cubicBezTo>
                  <a:pt x="693311" y="303963"/>
                  <a:pt x="675846" y="181447"/>
                  <a:pt x="666113" y="59790"/>
                </a:cubicBezTo>
                <a:cubicBezTo>
                  <a:pt x="664715" y="42321"/>
                  <a:pt x="660002" y="23933"/>
                  <a:pt x="649487" y="9913"/>
                </a:cubicBezTo>
                <a:cubicBezTo>
                  <a:pt x="642052" y="0"/>
                  <a:pt x="696593" y="4371"/>
                  <a:pt x="632862" y="9913"/>
                </a:cubicBezTo>
                <a:close/>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pic>
        <p:nvPicPr>
          <p:cNvPr id="13" name="Picture 2"/>
          <p:cNvPicPr>
            <a:picLocks noChangeAspect="1" noChangeArrowheads="1"/>
          </p:cNvPicPr>
          <p:nvPr/>
        </p:nvPicPr>
        <p:blipFill>
          <a:blip r:embed="rId4"/>
          <a:srcRect/>
          <a:stretch>
            <a:fillRect/>
          </a:stretch>
        </p:blipFill>
        <p:spPr bwMode="auto">
          <a:xfrm>
            <a:off x="0" y="2786063"/>
            <a:ext cx="2830513" cy="2395537"/>
          </a:xfrm>
          <a:prstGeom prst="rect">
            <a:avLst/>
          </a:prstGeom>
          <a:noFill/>
          <a:ln w="9525">
            <a:noFill/>
            <a:miter lim="800000"/>
            <a:headEnd/>
            <a:tailEnd/>
          </a:ln>
        </p:spPr>
      </p:pic>
      <p:grpSp>
        <p:nvGrpSpPr>
          <p:cNvPr id="2" name="Group 14"/>
          <p:cNvGrpSpPr>
            <a:grpSpLocks/>
          </p:cNvGrpSpPr>
          <p:nvPr/>
        </p:nvGrpSpPr>
        <p:grpSpPr bwMode="auto">
          <a:xfrm>
            <a:off x="0" y="357188"/>
            <a:ext cx="3756025" cy="2441575"/>
            <a:chOff x="0" y="357166"/>
            <a:chExt cx="3756031" cy="2441034"/>
          </a:xfrm>
        </p:grpSpPr>
        <p:grpSp>
          <p:nvGrpSpPr>
            <p:cNvPr id="3" name="Group 7"/>
            <p:cNvGrpSpPr>
              <a:grpSpLocks/>
            </p:cNvGrpSpPr>
            <p:nvPr/>
          </p:nvGrpSpPr>
          <p:grpSpPr bwMode="auto">
            <a:xfrm>
              <a:off x="0" y="357166"/>
              <a:ext cx="3756031" cy="2071685"/>
              <a:chOff x="214313" y="1785938"/>
              <a:chExt cx="7256462" cy="4143375"/>
            </a:xfrm>
          </p:grpSpPr>
          <p:pic>
            <p:nvPicPr>
              <p:cNvPr id="29708" name="Picture 2"/>
              <p:cNvPicPr>
                <a:picLocks noChangeAspect="1" noChangeArrowheads="1"/>
              </p:cNvPicPr>
              <p:nvPr/>
            </p:nvPicPr>
            <p:blipFill>
              <a:blip r:embed="rId5"/>
              <a:srcRect/>
              <a:stretch>
                <a:fillRect/>
              </a:stretch>
            </p:blipFill>
            <p:spPr bwMode="auto">
              <a:xfrm>
                <a:off x="1785938" y="1785938"/>
                <a:ext cx="5684837" cy="4143375"/>
              </a:xfrm>
              <a:prstGeom prst="rect">
                <a:avLst/>
              </a:prstGeom>
              <a:noFill/>
              <a:ln w="9525">
                <a:noFill/>
                <a:miter lim="800000"/>
                <a:headEnd/>
                <a:tailEnd/>
              </a:ln>
            </p:spPr>
          </p:pic>
          <p:grpSp>
            <p:nvGrpSpPr>
              <p:cNvPr id="4" name="Group 6"/>
              <p:cNvGrpSpPr>
                <a:grpSpLocks/>
              </p:cNvGrpSpPr>
              <p:nvPr/>
            </p:nvGrpSpPr>
            <p:grpSpPr bwMode="auto">
              <a:xfrm>
                <a:off x="214313" y="4786313"/>
                <a:ext cx="2143125" cy="369887"/>
                <a:chOff x="214282" y="4786322"/>
                <a:chExt cx="2143140" cy="369332"/>
              </a:xfrm>
            </p:grpSpPr>
            <p:sp>
              <p:nvSpPr>
                <p:cNvPr id="29710" name="TextBox 4"/>
                <p:cNvSpPr txBox="1">
                  <a:spLocks noChangeArrowheads="1"/>
                </p:cNvSpPr>
                <p:nvPr/>
              </p:nvSpPr>
              <p:spPr bwMode="auto">
                <a:xfrm>
                  <a:off x="214282" y="4786322"/>
                  <a:ext cx="1300356" cy="369332"/>
                </a:xfrm>
                <a:prstGeom prst="rect">
                  <a:avLst/>
                </a:prstGeom>
                <a:noFill/>
                <a:ln w="9525">
                  <a:noFill/>
                  <a:miter lim="800000"/>
                  <a:headEnd/>
                  <a:tailEnd/>
                </a:ln>
              </p:spPr>
              <p:txBody>
                <a:bodyPr wrap="none">
                  <a:spAutoFit/>
                </a:bodyPr>
                <a:lstStyle/>
                <a:p>
                  <a:r>
                    <a:rPr lang="en-NZ"/>
                    <a:t>10 clusters</a:t>
                  </a:r>
                </a:p>
              </p:txBody>
            </p:sp>
            <p:sp>
              <p:nvSpPr>
                <p:cNvPr id="8" name="Right Arrow 7"/>
                <p:cNvSpPr/>
                <p:nvPr/>
              </p:nvSpPr>
              <p:spPr>
                <a:xfrm>
                  <a:off x="1572962" y="4855391"/>
                  <a:ext cx="785151" cy="21236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grpSp>
        </p:grpSp>
        <p:sp>
          <p:nvSpPr>
            <p:cNvPr id="29707" name="TextBox 13"/>
            <p:cNvSpPr txBox="1">
              <a:spLocks noChangeArrowheads="1"/>
            </p:cNvSpPr>
            <p:nvPr/>
          </p:nvSpPr>
          <p:spPr bwMode="auto">
            <a:xfrm>
              <a:off x="1000100" y="2428868"/>
              <a:ext cx="2621230" cy="369332"/>
            </a:xfrm>
            <a:prstGeom prst="rect">
              <a:avLst/>
            </a:prstGeom>
            <a:noFill/>
            <a:ln w="9525">
              <a:noFill/>
              <a:miter lim="800000"/>
              <a:headEnd/>
              <a:tailEnd/>
            </a:ln>
          </p:spPr>
          <p:txBody>
            <a:bodyPr wrap="none">
              <a:spAutoFit/>
            </a:bodyPr>
            <a:lstStyle/>
            <a:p>
              <a:r>
                <a:rPr lang="en-NZ"/>
                <a:t>Light……………….Dark</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9" grpId="0" animBg="1"/>
      <p:bldP spid="10" grpId="0"/>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CE01E-D17D-4EF0-93B0-ADFB2C698605}" type="datetime1">
              <a:rPr lang="en-US" smtClean="0"/>
              <a:pPr>
                <a:defRPr/>
              </a:pPr>
              <a:t>11/4/2009</a:t>
            </a:fld>
            <a:endParaRPr lang="en-NZ"/>
          </a:p>
        </p:txBody>
      </p:sp>
      <p:sp>
        <p:nvSpPr>
          <p:cNvPr id="3" name="Slide Number Placeholder 2"/>
          <p:cNvSpPr>
            <a:spLocks noGrp="1"/>
          </p:cNvSpPr>
          <p:nvPr>
            <p:ph type="sldNum" sz="quarter" idx="12"/>
          </p:nvPr>
        </p:nvSpPr>
        <p:spPr/>
        <p:txBody>
          <a:bodyPr/>
          <a:lstStyle/>
          <a:p>
            <a:pPr>
              <a:defRPr/>
            </a:pPr>
            <a:fld id="{C7CE362C-6533-4410-865E-99C3B22A3031}" type="slidenum">
              <a:rPr lang="en-NZ" smtClean="0"/>
              <a:pPr>
                <a:defRPr/>
              </a:pPr>
              <a:t>25</a:t>
            </a:fld>
            <a:endParaRPr lang="en-NZ"/>
          </a:p>
        </p:txBody>
      </p:sp>
      <p:pic>
        <p:nvPicPr>
          <p:cNvPr id="5" name="Picture 4" descr="GVT_Auckland_ethnicity_with_indication.PNG"/>
          <p:cNvPicPr>
            <a:picLocks noChangeAspect="1"/>
          </p:cNvPicPr>
          <p:nvPr/>
        </p:nvPicPr>
        <p:blipFill>
          <a:blip r:embed="rId3"/>
          <a:stretch>
            <a:fillRect/>
          </a:stretch>
        </p:blipFill>
        <p:spPr>
          <a:xfrm>
            <a:off x="0" y="428604"/>
            <a:ext cx="9144000" cy="6858000"/>
          </a:xfrm>
          <a:prstGeom prst="rect">
            <a:avLst/>
          </a:prstGeom>
        </p:spPr>
      </p:pic>
      <p:sp>
        <p:nvSpPr>
          <p:cNvPr id="6" name="Rectangle 5"/>
          <p:cNvSpPr/>
          <p:nvPr/>
        </p:nvSpPr>
        <p:spPr>
          <a:xfrm>
            <a:off x="0" y="0"/>
            <a:ext cx="9144000" cy="369332"/>
          </a:xfrm>
          <a:prstGeom prst="rect">
            <a:avLst/>
          </a:prstGeom>
        </p:spPr>
        <p:txBody>
          <a:bodyPr wrap="square">
            <a:spAutoFit/>
          </a:bodyPr>
          <a:lstStyle/>
          <a:p>
            <a:r>
              <a:rPr lang="en-NZ" b="1" dirty="0" smtClean="0"/>
              <a:t>Figure </a:t>
            </a:r>
            <a:r>
              <a:rPr lang="en-NZ" b="1" dirty="0" smtClean="0"/>
              <a:t>13.</a:t>
            </a:r>
            <a:r>
              <a:rPr lang="en-NZ" dirty="0" smtClean="0"/>
              <a:t> </a:t>
            </a:r>
            <a:r>
              <a:rPr lang="en-NZ" dirty="0" smtClean="0"/>
              <a:t>Applications in </a:t>
            </a:r>
            <a:r>
              <a:rPr lang="en-NZ" dirty="0" err="1" smtClean="0"/>
              <a:t>GeoViz</a:t>
            </a:r>
            <a:r>
              <a:rPr lang="en-NZ" dirty="0" smtClean="0"/>
              <a:t>.  Ethnicity in Auckland 1</a:t>
            </a:r>
            <a:endParaRPr lang="en-N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E:\Family photos\WELLINGTON PHOTOS\Hawkins Hill April 2005\P1000918.JPG"/>
          <p:cNvPicPr>
            <a:picLocks noChangeAspect="1" noChangeArrowheads="1"/>
          </p:cNvPicPr>
          <p:nvPr/>
        </p:nvPicPr>
        <p:blipFill>
          <a:blip r:embed="rId3"/>
          <a:srcRect/>
          <a:stretch>
            <a:fillRect/>
          </a:stretch>
        </p:blipFill>
        <p:spPr bwMode="auto">
          <a:xfrm>
            <a:off x="0" y="0"/>
            <a:ext cx="11620500" cy="87153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C18B202-90FF-4DC7-B59A-736F354F5E6C}" type="slidenum">
              <a:rPr lang="en-NZ" smtClean="0"/>
              <a:pPr>
                <a:defRPr/>
              </a:pPr>
              <a:t>26</a:t>
            </a:fld>
            <a:endParaRPr lang="en-NZ"/>
          </a:p>
        </p:txBody>
      </p:sp>
      <p:sp>
        <p:nvSpPr>
          <p:cNvPr id="5" name="TextBox 4"/>
          <p:cNvSpPr txBox="1"/>
          <p:nvPr/>
        </p:nvSpPr>
        <p:spPr>
          <a:xfrm>
            <a:off x="214313" y="214313"/>
            <a:ext cx="3417887" cy="400050"/>
          </a:xfrm>
          <a:prstGeom prst="rect">
            <a:avLst/>
          </a:prstGeom>
          <a:noFill/>
        </p:spPr>
        <p:txBody>
          <a:bodyPr wrap="none">
            <a:spAutoFit/>
          </a:bodyPr>
          <a:lstStyle/>
          <a:p>
            <a:pPr>
              <a:defRPr/>
            </a:pPr>
            <a:r>
              <a:rPr lang="en-NZ" sz="2000" dirty="0">
                <a:solidFill>
                  <a:schemeClr val="tx2">
                    <a:lumMod val="60000"/>
                    <a:lumOff val="40000"/>
                  </a:schemeClr>
                </a:solidFill>
                <a:latin typeface="Arial" charset="0"/>
                <a:cs typeface="Arial" charset="0"/>
              </a:rPr>
              <a:t>Comments and questions….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9D9B5B-E425-45CA-BBCB-3B867449AB2E}" type="slidenum">
              <a:rPr lang="en-NZ" smtClean="0"/>
              <a:pPr>
                <a:defRPr/>
              </a:pPr>
              <a:t>27</a:t>
            </a:fld>
            <a:endParaRPr lang="en-NZ"/>
          </a:p>
        </p:txBody>
      </p:sp>
      <p:pic>
        <p:nvPicPr>
          <p:cNvPr id="7171" name="Picture 8"/>
          <p:cNvPicPr>
            <a:picLocks noChangeAspect="1" noChangeArrowheads="1"/>
          </p:cNvPicPr>
          <p:nvPr/>
        </p:nvPicPr>
        <p:blipFill>
          <a:blip r:embed="rId3"/>
          <a:srcRect/>
          <a:stretch>
            <a:fillRect/>
          </a:stretch>
        </p:blipFill>
        <p:spPr bwMode="auto">
          <a:xfrm>
            <a:off x="0" y="857250"/>
            <a:ext cx="8848725" cy="6000750"/>
          </a:xfrm>
          <a:prstGeom prst="rect">
            <a:avLst/>
          </a:prstGeom>
          <a:noFill/>
          <a:ln w="9525">
            <a:noFill/>
            <a:miter lim="800000"/>
            <a:headEnd/>
            <a:tailEnd/>
          </a:ln>
        </p:spPr>
      </p:pic>
      <p:sp>
        <p:nvSpPr>
          <p:cNvPr id="7172" name="Rectangle 5"/>
          <p:cNvSpPr>
            <a:spLocks noChangeArrowheads="1"/>
          </p:cNvSpPr>
          <p:nvPr/>
        </p:nvSpPr>
        <p:spPr bwMode="auto">
          <a:xfrm>
            <a:off x="428596" y="785794"/>
            <a:ext cx="8286750" cy="646113"/>
          </a:xfrm>
          <a:prstGeom prst="rect">
            <a:avLst/>
          </a:prstGeom>
          <a:noFill/>
          <a:ln w="9525">
            <a:noFill/>
            <a:miter lim="800000"/>
            <a:headEnd/>
            <a:tailEnd/>
          </a:ln>
        </p:spPr>
        <p:txBody>
          <a:bodyPr>
            <a:spAutoFit/>
          </a:bodyPr>
          <a:lstStyle/>
          <a:p>
            <a:r>
              <a:rPr lang="en-NZ" dirty="0" smtClean="0"/>
              <a:t>As in </a:t>
            </a:r>
            <a:r>
              <a:rPr lang="en-NZ" dirty="0" err="1" smtClean="0"/>
              <a:t>quantiles</a:t>
            </a:r>
            <a:r>
              <a:rPr lang="en-NZ" dirty="0" smtClean="0"/>
              <a:t> </a:t>
            </a:r>
            <a:r>
              <a:rPr lang="en-NZ" dirty="0"/>
              <a:t>(20) of population density.  Average population per hectare (P/H) across census area unit of the Wellington Regional Council, 2001.</a:t>
            </a:r>
            <a:r>
              <a:rPr lang="en-NZ" baseline="30000" dirty="0"/>
              <a:t> </a:t>
            </a:r>
            <a:endParaRPr lang="en-NZ" dirty="0"/>
          </a:p>
        </p:txBody>
      </p:sp>
      <p:pic>
        <p:nvPicPr>
          <p:cNvPr id="77827" name="Picture 1"/>
          <p:cNvPicPr>
            <a:picLocks noChangeAspect="1" noChangeArrowheads="1"/>
          </p:cNvPicPr>
          <p:nvPr/>
        </p:nvPicPr>
        <p:blipFill>
          <a:blip r:embed="rId4"/>
          <a:srcRect/>
          <a:stretch>
            <a:fillRect/>
          </a:stretch>
        </p:blipFill>
        <p:spPr bwMode="auto">
          <a:xfrm>
            <a:off x="4427538" y="3714750"/>
            <a:ext cx="4716462" cy="3143250"/>
          </a:xfrm>
          <a:prstGeom prst="rect">
            <a:avLst/>
          </a:prstGeom>
          <a:solidFill>
            <a:schemeClr val="bg2"/>
          </a:solidFill>
          <a:ln w="9525">
            <a:noFill/>
            <a:miter lim="800000"/>
            <a:headEnd/>
            <a:tailEnd/>
          </a:ln>
        </p:spPr>
      </p:pic>
      <p:sp>
        <p:nvSpPr>
          <p:cNvPr id="6" name="Rectangle 5"/>
          <p:cNvSpPr/>
          <p:nvPr/>
        </p:nvSpPr>
        <p:spPr>
          <a:xfrm>
            <a:off x="428596" y="285728"/>
            <a:ext cx="5737468" cy="369332"/>
          </a:xfrm>
          <a:prstGeom prst="rect">
            <a:avLst/>
          </a:prstGeom>
        </p:spPr>
        <p:txBody>
          <a:bodyPr wrap="none">
            <a:spAutoFit/>
          </a:bodyPr>
          <a:lstStyle/>
          <a:p>
            <a:r>
              <a:rPr lang="en-NZ" b="1" dirty="0" smtClean="0"/>
              <a:t>Example 1. The </a:t>
            </a:r>
            <a:r>
              <a:rPr lang="en-NZ" b="1" dirty="0" err="1" smtClean="0"/>
              <a:t>choropleth</a:t>
            </a:r>
            <a:r>
              <a:rPr lang="en-NZ" b="1" dirty="0" smtClean="0"/>
              <a:t> (thematic) map distorts</a:t>
            </a:r>
            <a:endParaRPr lang="en-NZ"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blinds(horizontal)">
                                      <p:cBhvr>
                                        <p:cTn id="7"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A46FFDB-AB63-4298-963D-5F3FEDA9B117}" type="slidenum">
              <a:rPr lang="en-NZ" smtClean="0"/>
              <a:pPr>
                <a:defRPr/>
              </a:pPr>
              <a:t>28</a:t>
            </a:fld>
            <a:endParaRPr lang="en-NZ"/>
          </a:p>
        </p:txBody>
      </p:sp>
      <p:pic>
        <p:nvPicPr>
          <p:cNvPr id="8195" name="Picture 11"/>
          <p:cNvPicPr>
            <a:picLocks noChangeAspect="1" noChangeArrowheads="1"/>
          </p:cNvPicPr>
          <p:nvPr/>
        </p:nvPicPr>
        <p:blipFill>
          <a:blip r:embed="rId3"/>
          <a:srcRect/>
          <a:stretch>
            <a:fillRect/>
          </a:stretch>
        </p:blipFill>
        <p:spPr bwMode="auto">
          <a:xfrm>
            <a:off x="71438" y="760413"/>
            <a:ext cx="9144000" cy="6097587"/>
          </a:xfrm>
          <a:prstGeom prst="rect">
            <a:avLst/>
          </a:prstGeom>
          <a:noFill/>
          <a:ln w="9525">
            <a:noFill/>
            <a:miter lim="800000"/>
            <a:headEnd/>
            <a:tailEnd/>
          </a:ln>
        </p:spPr>
      </p:pic>
      <p:sp>
        <p:nvSpPr>
          <p:cNvPr id="6" name="Rectangle 6"/>
          <p:cNvSpPr>
            <a:spLocks noChangeArrowheads="1"/>
          </p:cNvSpPr>
          <p:nvPr/>
        </p:nvSpPr>
        <p:spPr bwMode="auto">
          <a:xfrm>
            <a:off x="428596" y="428604"/>
            <a:ext cx="8286750" cy="369888"/>
          </a:xfrm>
          <a:prstGeom prst="rect">
            <a:avLst/>
          </a:prstGeom>
          <a:noFill/>
          <a:ln w="9525">
            <a:noFill/>
            <a:miter lim="800000"/>
            <a:headEnd/>
            <a:tailEnd/>
          </a:ln>
        </p:spPr>
        <p:txBody>
          <a:bodyPr>
            <a:spAutoFit/>
          </a:bodyPr>
          <a:lstStyle/>
          <a:p>
            <a:r>
              <a:rPr lang="en-NZ" dirty="0" err="1" smtClean="0"/>
              <a:t>Geovisualisation</a:t>
            </a:r>
            <a:r>
              <a:rPr lang="en-NZ" dirty="0" smtClean="0"/>
              <a:t> allows the map to be transformed  e.g.  from area to density</a:t>
            </a:r>
            <a:endParaRPr lang="en-N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9015A43-F4E6-4483-89DC-4A199908AFA0}" type="datetime1">
              <a:rPr lang="en-US" smtClean="0"/>
              <a:pPr>
                <a:defRPr/>
              </a:pPr>
              <a:t>11/4/2009</a:t>
            </a:fld>
            <a:endParaRPr lang="en-NZ"/>
          </a:p>
        </p:txBody>
      </p:sp>
      <p:sp>
        <p:nvSpPr>
          <p:cNvPr id="5" name="Slide Number Placeholder 4"/>
          <p:cNvSpPr>
            <a:spLocks noGrp="1"/>
          </p:cNvSpPr>
          <p:nvPr>
            <p:ph type="sldNum" sz="quarter" idx="12"/>
          </p:nvPr>
        </p:nvSpPr>
        <p:spPr/>
        <p:txBody>
          <a:bodyPr/>
          <a:lstStyle/>
          <a:p>
            <a:pPr>
              <a:defRPr/>
            </a:pPr>
            <a:fld id="{5769513F-7539-4FEC-96A1-90C606761BBF}" type="slidenum">
              <a:rPr lang="en-NZ" smtClean="0"/>
              <a:pPr>
                <a:defRPr/>
              </a:pPr>
              <a:t>29</a:t>
            </a:fld>
            <a:endParaRPr lang="en-NZ"/>
          </a:p>
        </p:txBody>
      </p:sp>
      <p:sp>
        <p:nvSpPr>
          <p:cNvPr id="6" name="Rectangle 5"/>
          <p:cNvSpPr/>
          <p:nvPr/>
        </p:nvSpPr>
        <p:spPr>
          <a:xfrm>
            <a:off x="428596" y="785794"/>
            <a:ext cx="8001056" cy="3416320"/>
          </a:xfrm>
          <a:prstGeom prst="rect">
            <a:avLst/>
          </a:prstGeom>
        </p:spPr>
        <p:txBody>
          <a:bodyPr wrap="square">
            <a:spAutoFit/>
          </a:bodyPr>
          <a:lstStyle/>
          <a:p>
            <a:r>
              <a:rPr lang="en-NZ" b="1" i="1" dirty="0" err="1" smtClean="0"/>
              <a:t>CrimeStat</a:t>
            </a:r>
            <a:r>
              <a:rPr lang="en-NZ" b="1" i="1" dirty="0" smtClean="0"/>
              <a:t> III</a:t>
            </a:r>
            <a:r>
              <a:rPr lang="en-NZ" b="1" dirty="0" smtClean="0"/>
              <a:t> </a:t>
            </a:r>
            <a:r>
              <a:rPr lang="en-NZ" dirty="0" smtClean="0"/>
              <a:t>is a spatial statistics program for the analysis of crime incident locations, developed by Ned Levine &amp; Associates under the direction of Ned Levine, PhD. The program is Windows-based and interfaces with most desktop GIS programs. The purpose is to provide supplemental statistical tools to aid law enforcement agencies and criminal justice researchers in their crime mapping efforts.  The program inputs incident locations (e.g., robbery locations) in 'dbf', '</a:t>
            </a:r>
            <a:r>
              <a:rPr lang="en-NZ" dirty="0" err="1" smtClean="0"/>
              <a:t>shp</a:t>
            </a:r>
            <a:r>
              <a:rPr lang="en-NZ" dirty="0" smtClean="0"/>
              <a:t>', ASCII or ODBC-compliant formats using either spherical or projected coordinates. It calculates various spatial statistics and writes graphical objects to </a:t>
            </a:r>
            <a:r>
              <a:rPr lang="en-NZ" dirty="0" err="1" smtClean="0"/>
              <a:t>ArcGIS</a:t>
            </a:r>
            <a:r>
              <a:rPr lang="en-NZ" baseline="30000" dirty="0" smtClean="0"/>
              <a:t>®</a:t>
            </a:r>
            <a:r>
              <a:rPr lang="en-NZ" dirty="0" smtClean="0"/>
              <a:t>, MapInfo</a:t>
            </a:r>
            <a:r>
              <a:rPr lang="en-NZ" baseline="30000" dirty="0" smtClean="0"/>
              <a:t>®</a:t>
            </a:r>
            <a:r>
              <a:rPr lang="en-NZ" dirty="0" smtClean="0"/>
              <a:t>, Surfer for Windows</a:t>
            </a:r>
            <a:r>
              <a:rPr lang="en-NZ" baseline="30000" dirty="0" smtClean="0"/>
              <a:t>®</a:t>
            </a:r>
            <a:r>
              <a:rPr lang="en-NZ" dirty="0" smtClean="0"/>
              <a:t>, and other GIS packages.</a:t>
            </a:r>
          </a:p>
          <a:p>
            <a:r>
              <a:rPr lang="en-NZ" dirty="0" smtClean="0">
                <a:hlinkClick r:id="rId3"/>
              </a:rPr>
              <a:t>http://www.icpsr.umich.edu/CRIMESTAT/about.html</a:t>
            </a:r>
            <a:endParaRPr lang="en-NZ" dirty="0" smtClean="0"/>
          </a:p>
          <a:p>
            <a:endParaRPr lang="en-N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CE01E-D17D-4EF0-93B0-ADFB2C698605}" type="datetime1">
              <a:rPr lang="en-US" smtClean="0"/>
              <a:pPr>
                <a:defRPr/>
              </a:pPr>
              <a:t>11/4/2009</a:t>
            </a:fld>
            <a:endParaRPr lang="en-NZ"/>
          </a:p>
        </p:txBody>
      </p:sp>
      <p:sp>
        <p:nvSpPr>
          <p:cNvPr id="3" name="Slide Number Placeholder 2"/>
          <p:cNvSpPr>
            <a:spLocks noGrp="1"/>
          </p:cNvSpPr>
          <p:nvPr>
            <p:ph type="sldNum" sz="quarter" idx="12"/>
          </p:nvPr>
        </p:nvSpPr>
        <p:spPr/>
        <p:txBody>
          <a:bodyPr/>
          <a:lstStyle/>
          <a:p>
            <a:pPr>
              <a:defRPr/>
            </a:pPr>
            <a:fld id="{C7CE362C-6533-4410-865E-99C3B22A3031}" type="slidenum">
              <a:rPr lang="en-NZ" smtClean="0"/>
              <a:pPr>
                <a:defRPr/>
              </a:pPr>
              <a:t>3</a:t>
            </a:fld>
            <a:endParaRPr lang="en-NZ"/>
          </a:p>
        </p:txBody>
      </p:sp>
      <p:sp>
        <p:nvSpPr>
          <p:cNvPr id="6" name="Rectangle 5"/>
          <p:cNvSpPr/>
          <p:nvPr/>
        </p:nvSpPr>
        <p:spPr>
          <a:xfrm>
            <a:off x="500034" y="285728"/>
            <a:ext cx="8286808" cy="5693866"/>
          </a:xfrm>
          <a:prstGeom prst="rect">
            <a:avLst/>
          </a:prstGeom>
        </p:spPr>
        <p:txBody>
          <a:bodyPr wrap="square">
            <a:spAutoFit/>
          </a:bodyPr>
          <a:lstStyle/>
          <a:p>
            <a:pPr marL="457200" indent="-457200">
              <a:buAutoNum type="arabicPeriod"/>
            </a:pPr>
            <a:r>
              <a:rPr lang="en-NZ" sz="2800" dirty="0" smtClean="0"/>
              <a:t>What is </a:t>
            </a:r>
            <a:r>
              <a:rPr lang="en-NZ" sz="2800" dirty="0" err="1" smtClean="0"/>
              <a:t>geovisualisation</a:t>
            </a:r>
            <a:r>
              <a:rPr lang="en-NZ" sz="2800" dirty="0" smtClean="0"/>
              <a:t>?</a:t>
            </a:r>
          </a:p>
          <a:p>
            <a:pPr marL="457200" indent="-457200"/>
            <a:endParaRPr lang="en-NZ" sz="2400" dirty="0" smtClean="0"/>
          </a:p>
          <a:p>
            <a:r>
              <a:rPr lang="en-NZ" sz="2400" dirty="0" err="1" smtClean="0"/>
              <a:t>Geovisualisation</a:t>
            </a:r>
            <a:r>
              <a:rPr lang="en-NZ" sz="2400" dirty="0" smtClean="0"/>
              <a:t> refers to the visual display of data which is geo-referenced.</a:t>
            </a:r>
          </a:p>
          <a:p>
            <a:endParaRPr lang="en-NZ" sz="2400" dirty="0" smtClean="0"/>
          </a:p>
          <a:p>
            <a:r>
              <a:rPr lang="en-NZ" sz="2400" dirty="0" smtClean="0"/>
              <a:t>Its purpose is threefold:</a:t>
            </a:r>
          </a:p>
          <a:p>
            <a:endParaRPr lang="en-NZ" sz="2400" dirty="0" smtClean="0"/>
          </a:p>
          <a:p>
            <a:pPr marL="342900" indent="-342900">
              <a:buAutoNum type="arabicPeriod"/>
            </a:pPr>
            <a:r>
              <a:rPr lang="en-NZ" sz="2400" dirty="0" smtClean="0"/>
              <a:t>To aid </a:t>
            </a:r>
            <a:r>
              <a:rPr lang="en-NZ" sz="2400" b="1" dirty="0" smtClean="0"/>
              <a:t>exploration</a:t>
            </a:r>
            <a:r>
              <a:rPr lang="en-NZ" sz="2400" dirty="0" smtClean="0"/>
              <a:t> of data, especially complicated, large or multivariate datasets</a:t>
            </a:r>
          </a:p>
          <a:p>
            <a:pPr marL="342900" indent="-342900">
              <a:buAutoNum type="arabicPeriod"/>
            </a:pPr>
            <a:endParaRPr lang="en-NZ" sz="2400" dirty="0" smtClean="0"/>
          </a:p>
          <a:p>
            <a:pPr marL="342900" indent="-342900">
              <a:buAutoNum type="arabicPeriod"/>
            </a:pPr>
            <a:r>
              <a:rPr lang="en-NZ" sz="2400" dirty="0" smtClean="0"/>
              <a:t>To supplement </a:t>
            </a:r>
            <a:r>
              <a:rPr lang="en-NZ" sz="2400" b="1" dirty="0" smtClean="0"/>
              <a:t>statistical analysis </a:t>
            </a:r>
            <a:r>
              <a:rPr lang="en-NZ" sz="2400" dirty="0" smtClean="0"/>
              <a:t>which may or may not involve spatial statistics</a:t>
            </a:r>
          </a:p>
          <a:p>
            <a:pPr marL="342900" indent="-342900">
              <a:buAutoNum type="arabicPeriod"/>
            </a:pPr>
            <a:endParaRPr lang="en-NZ" sz="2400" dirty="0" smtClean="0"/>
          </a:p>
          <a:p>
            <a:pPr marL="342900" indent="-342900">
              <a:buAutoNum type="arabicPeriod"/>
            </a:pPr>
            <a:r>
              <a:rPr lang="en-NZ" sz="2400" dirty="0" smtClean="0"/>
              <a:t>Assist in the </a:t>
            </a:r>
            <a:r>
              <a:rPr lang="en-NZ" sz="2400" b="1" dirty="0" smtClean="0"/>
              <a:t>presentation</a:t>
            </a:r>
            <a:r>
              <a:rPr lang="en-NZ" sz="2400" dirty="0" smtClean="0"/>
              <a:t> of patterns and relationships over the geographic domain</a:t>
            </a:r>
            <a:endParaRPr lang="en-NZ"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CE01E-D17D-4EF0-93B0-ADFB2C698605}" type="datetime1">
              <a:rPr lang="en-US" smtClean="0"/>
              <a:pPr>
                <a:defRPr/>
              </a:pPr>
              <a:t>11/4/2009</a:t>
            </a:fld>
            <a:endParaRPr lang="en-NZ"/>
          </a:p>
        </p:txBody>
      </p:sp>
      <p:sp>
        <p:nvSpPr>
          <p:cNvPr id="3" name="Slide Number Placeholder 2"/>
          <p:cNvSpPr>
            <a:spLocks noGrp="1"/>
          </p:cNvSpPr>
          <p:nvPr>
            <p:ph type="sldNum" sz="quarter" idx="12"/>
          </p:nvPr>
        </p:nvSpPr>
        <p:spPr/>
        <p:txBody>
          <a:bodyPr/>
          <a:lstStyle/>
          <a:p>
            <a:pPr>
              <a:defRPr/>
            </a:pPr>
            <a:fld id="{C7CE362C-6533-4410-865E-99C3B22A3031}" type="slidenum">
              <a:rPr lang="en-NZ" smtClean="0"/>
              <a:pPr>
                <a:defRPr/>
              </a:pPr>
              <a:t>30</a:t>
            </a:fld>
            <a:endParaRPr lang="en-NZ"/>
          </a:p>
        </p:txBody>
      </p:sp>
      <p:sp>
        <p:nvSpPr>
          <p:cNvPr id="4" name="Rectangle 3"/>
          <p:cNvSpPr/>
          <p:nvPr/>
        </p:nvSpPr>
        <p:spPr>
          <a:xfrm>
            <a:off x="500034" y="285728"/>
            <a:ext cx="8286808" cy="523220"/>
          </a:xfrm>
          <a:prstGeom prst="rect">
            <a:avLst/>
          </a:prstGeom>
        </p:spPr>
        <p:txBody>
          <a:bodyPr wrap="square">
            <a:spAutoFit/>
          </a:bodyPr>
          <a:lstStyle/>
          <a:p>
            <a:r>
              <a:rPr lang="en-NZ" sz="2800" dirty="0" smtClean="0"/>
              <a:t>3. </a:t>
            </a:r>
            <a:r>
              <a:rPr lang="en-NZ" sz="2800" dirty="0" err="1" smtClean="0"/>
              <a:t>Stata</a:t>
            </a:r>
            <a:r>
              <a:rPr lang="en-NZ" sz="2800" dirty="0" smtClean="0"/>
              <a:t>, mapping and </a:t>
            </a:r>
            <a:r>
              <a:rPr lang="en-NZ" sz="2800" dirty="0" err="1" smtClean="0"/>
              <a:t>geovisualisation</a:t>
            </a:r>
            <a:r>
              <a:rPr lang="en-NZ" sz="2800" dirty="0" smtClean="0"/>
              <a:t> continued</a:t>
            </a:r>
            <a:endParaRPr lang="en-NZ" sz="2800" dirty="0"/>
          </a:p>
        </p:txBody>
      </p:sp>
      <p:pic>
        <p:nvPicPr>
          <p:cNvPr id="154626" name="Picture 2"/>
          <p:cNvPicPr>
            <a:picLocks noChangeAspect="1" noChangeArrowheads="1"/>
          </p:cNvPicPr>
          <p:nvPr/>
        </p:nvPicPr>
        <p:blipFill>
          <a:blip r:embed="rId3"/>
          <a:srcRect/>
          <a:stretch>
            <a:fillRect/>
          </a:stretch>
        </p:blipFill>
        <p:spPr bwMode="auto">
          <a:xfrm>
            <a:off x="571472" y="1428736"/>
            <a:ext cx="4733190" cy="4286280"/>
          </a:xfrm>
          <a:prstGeom prst="rect">
            <a:avLst/>
          </a:prstGeom>
          <a:noFill/>
          <a:ln w="9525">
            <a:noFill/>
            <a:miter lim="800000"/>
            <a:headEnd/>
            <a:tailEnd/>
          </a:ln>
          <a:effectLst/>
        </p:spPr>
      </p:pic>
      <p:pic>
        <p:nvPicPr>
          <p:cNvPr id="154628" name="Picture 4"/>
          <p:cNvPicPr>
            <a:picLocks noChangeAspect="1" noChangeArrowheads="1"/>
          </p:cNvPicPr>
          <p:nvPr/>
        </p:nvPicPr>
        <p:blipFill>
          <a:blip r:embed="rId4"/>
          <a:srcRect/>
          <a:stretch>
            <a:fillRect/>
          </a:stretch>
        </p:blipFill>
        <p:spPr bwMode="auto">
          <a:xfrm>
            <a:off x="4214810" y="1428736"/>
            <a:ext cx="4381044" cy="4286280"/>
          </a:xfrm>
          <a:prstGeom prst="rect">
            <a:avLst/>
          </a:prstGeom>
          <a:noFill/>
          <a:ln w="9525">
            <a:noFill/>
            <a:miter lim="800000"/>
            <a:headEnd/>
            <a:tailEnd/>
          </a:ln>
          <a:effectLst/>
        </p:spPr>
      </p:pic>
      <p:sp>
        <p:nvSpPr>
          <p:cNvPr id="10" name="Rectangle 9"/>
          <p:cNvSpPr/>
          <p:nvPr/>
        </p:nvSpPr>
        <p:spPr>
          <a:xfrm>
            <a:off x="500035" y="5572140"/>
            <a:ext cx="8072494" cy="461665"/>
          </a:xfrm>
          <a:prstGeom prst="rect">
            <a:avLst/>
          </a:prstGeom>
        </p:spPr>
        <p:txBody>
          <a:bodyPr wrap="square">
            <a:spAutoFit/>
          </a:bodyPr>
          <a:lstStyle/>
          <a:p>
            <a:r>
              <a:rPr lang="en-NZ" sz="1200" i="1" dirty="0" smtClean="0"/>
              <a:t>Source:</a:t>
            </a:r>
            <a:r>
              <a:rPr lang="en-NZ" sz="1200" dirty="0" smtClean="0"/>
              <a:t> Barry Martin, Magnus Consulting (personal communication). Index based on income of individuals, source of income, occupation and education </a:t>
            </a:r>
            <a:endParaRPr lang="en-NZ" sz="1200" dirty="0"/>
          </a:p>
        </p:txBody>
      </p:sp>
      <p:sp>
        <p:nvSpPr>
          <p:cNvPr id="11" name="Rectangle 10"/>
          <p:cNvSpPr/>
          <p:nvPr/>
        </p:nvSpPr>
        <p:spPr>
          <a:xfrm>
            <a:off x="571472" y="1142984"/>
            <a:ext cx="8143932" cy="369332"/>
          </a:xfrm>
          <a:prstGeom prst="rect">
            <a:avLst/>
          </a:prstGeom>
        </p:spPr>
        <p:txBody>
          <a:bodyPr wrap="square">
            <a:spAutoFit/>
          </a:bodyPr>
          <a:lstStyle/>
          <a:p>
            <a:r>
              <a:rPr lang="en-NZ" b="1" dirty="0" smtClean="0"/>
              <a:t>Figure 1. </a:t>
            </a:r>
            <a:r>
              <a:rPr lang="en-NZ" dirty="0" smtClean="0"/>
              <a:t>Affluent census area units in Wellington City, 2001 and 2006</a:t>
            </a:r>
            <a:endParaRPr lang="en-N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CE01E-D17D-4EF0-93B0-ADFB2C698605}" type="datetime1">
              <a:rPr lang="en-US" smtClean="0"/>
              <a:pPr>
                <a:defRPr/>
              </a:pPr>
              <a:t>11/4/2009</a:t>
            </a:fld>
            <a:endParaRPr lang="en-NZ"/>
          </a:p>
        </p:txBody>
      </p:sp>
      <p:sp>
        <p:nvSpPr>
          <p:cNvPr id="3" name="Slide Number Placeholder 2"/>
          <p:cNvSpPr>
            <a:spLocks noGrp="1"/>
          </p:cNvSpPr>
          <p:nvPr>
            <p:ph type="sldNum" sz="quarter" idx="12"/>
          </p:nvPr>
        </p:nvSpPr>
        <p:spPr/>
        <p:txBody>
          <a:bodyPr/>
          <a:lstStyle/>
          <a:p>
            <a:pPr>
              <a:defRPr/>
            </a:pPr>
            <a:fld id="{C7CE362C-6533-4410-865E-99C3B22A3031}" type="slidenum">
              <a:rPr lang="en-NZ" smtClean="0"/>
              <a:pPr>
                <a:defRPr/>
              </a:pPr>
              <a:t>31</a:t>
            </a:fld>
            <a:endParaRPr lang="en-NZ"/>
          </a:p>
        </p:txBody>
      </p:sp>
      <p:sp>
        <p:nvSpPr>
          <p:cNvPr id="7" name="Rectangle 6"/>
          <p:cNvSpPr/>
          <p:nvPr/>
        </p:nvSpPr>
        <p:spPr>
          <a:xfrm>
            <a:off x="357158" y="5857892"/>
            <a:ext cx="4798108" cy="276999"/>
          </a:xfrm>
          <a:prstGeom prst="rect">
            <a:avLst/>
          </a:prstGeom>
        </p:spPr>
        <p:txBody>
          <a:bodyPr wrap="none">
            <a:spAutoFit/>
          </a:bodyPr>
          <a:lstStyle/>
          <a:p>
            <a:r>
              <a:rPr lang="en-NZ" sz="1200" i="1" dirty="0" smtClean="0"/>
              <a:t>Source:</a:t>
            </a:r>
            <a:r>
              <a:rPr lang="en-NZ" sz="1200" dirty="0" smtClean="0"/>
              <a:t> Barry Martin, Magnus Consulting (personal communication)</a:t>
            </a:r>
            <a:endParaRPr lang="en-NZ" sz="1200" dirty="0"/>
          </a:p>
        </p:txBody>
      </p:sp>
      <p:pic>
        <p:nvPicPr>
          <p:cNvPr id="155651" name="Picture 3"/>
          <p:cNvPicPr>
            <a:picLocks noChangeAspect="1" noChangeArrowheads="1"/>
          </p:cNvPicPr>
          <p:nvPr/>
        </p:nvPicPr>
        <p:blipFill>
          <a:blip r:embed="rId3"/>
          <a:srcRect/>
          <a:stretch>
            <a:fillRect/>
          </a:stretch>
        </p:blipFill>
        <p:spPr bwMode="auto">
          <a:xfrm>
            <a:off x="428596" y="928670"/>
            <a:ext cx="4572032" cy="4464994"/>
          </a:xfrm>
          <a:prstGeom prst="rect">
            <a:avLst/>
          </a:prstGeom>
          <a:noFill/>
          <a:ln w="9525">
            <a:noFill/>
            <a:miter lim="800000"/>
            <a:headEnd/>
            <a:tailEnd/>
          </a:ln>
          <a:effectLst/>
        </p:spPr>
      </p:pic>
      <p:pic>
        <p:nvPicPr>
          <p:cNvPr id="4" name="Picture 3"/>
          <p:cNvPicPr>
            <a:picLocks noChangeAspect="1" noChangeArrowheads="1"/>
          </p:cNvPicPr>
          <p:nvPr/>
        </p:nvPicPr>
        <p:blipFill>
          <a:blip r:embed="rId4"/>
          <a:srcRect/>
          <a:stretch>
            <a:fillRect/>
          </a:stretch>
        </p:blipFill>
        <p:spPr bwMode="auto">
          <a:xfrm>
            <a:off x="3786182" y="928670"/>
            <a:ext cx="4712771" cy="4429132"/>
          </a:xfrm>
          <a:prstGeom prst="rect">
            <a:avLst/>
          </a:prstGeom>
          <a:noFill/>
          <a:ln w="9525">
            <a:noFill/>
            <a:miter lim="800000"/>
            <a:headEnd/>
            <a:tailEnd/>
          </a:ln>
          <a:effectLst/>
        </p:spPr>
      </p:pic>
      <p:sp>
        <p:nvSpPr>
          <p:cNvPr id="9" name="Rectangle 8"/>
          <p:cNvSpPr/>
          <p:nvPr/>
        </p:nvSpPr>
        <p:spPr>
          <a:xfrm>
            <a:off x="500034" y="500042"/>
            <a:ext cx="7353488" cy="369332"/>
          </a:xfrm>
          <a:prstGeom prst="rect">
            <a:avLst/>
          </a:prstGeom>
        </p:spPr>
        <p:txBody>
          <a:bodyPr wrap="none">
            <a:spAutoFit/>
          </a:bodyPr>
          <a:lstStyle/>
          <a:p>
            <a:r>
              <a:rPr lang="en-NZ" b="1" dirty="0" smtClean="0"/>
              <a:t>Figure 2. </a:t>
            </a:r>
            <a:r>
              <a:rPr lang="en-NZ" dirty="0" smtClean="0"/>
              <a:t>Affluent census area units in Wellington City, 2001 and 2006</a:t>
            </a:r>
            <a:endParaRPr lang="en-N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71472" y="857232"/>
            <a:ext cx="7429500" cy="5786437"/>
          </a:xfrm>
          <a:prstGeom prst="rect">
            <a:avLst/>
          </a:prstGeom>
          <a:noFill/>
          <a:ln w="9525">
            <a:noFill/>
            <a:miter lim="800000"/>
            <a:headEnd/>
            <a:tailEnd/>
          </a:ln>
        </p:spPr>
        <p:txBody>
          <a:bodyPr>
            <a:spAutoFit/>
          </a:bodyPr>
          <a:lstStyle/>
          <a:p>
            <a:endParaRPr lang="en-NZ" dirty="0"/>
          </a:p>
          <a:p>
            <a:r>
              <a:rPr lang="en-NZ" sz="2800" dirty="0"/>
              <a:t>Project priorities </a:t>
            </a:r>
          </a:p>
          <a:p>
            <a:endParaRPr lang="en-NZ" dirty="0"/>
          </a:p>
          <a:p>
            <a:r>
              <a:rPr lang="en-NZ" sz="2400" dirty="0"/>
              <a:t>1. “Investigate the potential for acquiring an enhanced </a:t>
            </a:r>
            <a:r>
              <a:rPr lang="en-NZ" sz="2400" b="1" dirty="0"/>
              <a:t>geospatial capability</a:t>
            </a:r>
            <a:r>
              <a:rPr lang="en-NZ" sz="2400" dirty="0"/>
              <a:t> across the OSS” </a:t>
            </a:r>
          </a:p>
          <a:p>
            <a:endParaRPr lang="en-NZ" sz="2400" dirty="0"/>
          </a:p>
          <a:p>
            <a:r>
              <a:rPr lang="en-NZ" sz="2400" dirty="0"/>
              <a:t>2. “Investigate the possibilities and techniques for geospatial </a:t>
            </a:r>
            <a:r>
              <a:rPr lang="en-NZ" sz="2400" b="1" dirty="0"/>
              <a:t>innovation</a:t>
            </a:r>
            <a:r>
              <a:rPr lang="en-NZ" sz="2400" dirty="0"/>
              <a:t> </a:t>
            </a:r>
            <a:r>
              <a:rPr lang="en-NZ" sz="2400" b="1" dirty="0"/>
              <a:t>to enhance accessibility </a:t>
            </a:r>
            <a:r>
              <a:rPr lang="en-NZ" sz="2400" dirty="0"/>
              <a:t>of official statistics and generate more interest in and knowledge of these statistics” </a:t>
            </a:r>
          </a:p>
          <a:p>
            <a:endParaRPr lang="en-NZ" sz="2400" dirty="0"/>
          </a:p>
          <a:p>
            <a:r>
              <a:rPr lang="en-NZ" sz="2400" dirty="0"/>
              <a:t>3. “Contribute to the understanding of social and economic change, including dynamics and transitions, through the </a:t>
            </a:r>
            <a:r>
              <a:rPr lang="en-NZ" sz="2400" b="1" dirty="0"/>
              <a:t>development </a:t>
            </a:r>
            <a:r>
              <a:rPr lang="en-NZ" sz="2400" dirty="0"/>
              <a:t>and </a:t>
            </a:r>
            <a:r>
              <a:rPr lang="en-NZ" sz="2400" b="1" dirty="0"/>
              <a:t>application of techniques </a:t>
            </a:r>
            <a:r>
              <a:rPr lang="en-NZ" sz="2400" dirty="0"/>
              <a:t>…” </a:t>
            </a:r>
          </a:p>
          <a:p>
            <a:r>
              <a:rPr lang="en-NZ" dirty="0"/>
              <a:t>	</a:t>
            </a:r>
          </a:p>
        </p:txBody>
      </p:sp>
      <p:sp>
        <p:nvSpPr>
          <p:cNvPr id="5" name="Title 1"/>
          <p:cNvSpPr>
            <a:spLocks noGrp="1"/>
          </p:cNvSpPr>
          <p:nvPr>
            <p:ph type="title"/>
          </p:nvPr>
        </p:nvSpPr>
        <p:spPr>
          <a:xfrm>
            <a:off x="500034" y="214290"/>
            <a:ext cx="8643966" cy="582613"/>
          </a:xfrm>
        </p:spPr>
        <p:txBody>
          <a:bodyPr/>
          <a:lstStyle/>
          <a:p>
            <a:pPr algn="l"/>
            <a:r>
              <a:rPr lang="en-NZ" sz="2400" dirty="0" smtClean="0"/>
              <a:t>2.Background continued</a:t>
            </a:r>
          </a:p>
        </p:txBody>
      </p:sp>
      <p:sp>
        <p:nvSpPr>
          <p:cNvPr id="3" name="Date Placeholder 2"/>
          <p:cNvSpPr>
            <a:spLocks noGrp="1"/>
          </p:cNvSpPr>
          <p:nvPr>
            <p:ph type="dt" sz="half" idx="10"/>
          </p:nvPr>
        </p:nvSpPr>
        <p:spPr/>
        <p:txBody>
          <a:bodyPr/>
          <a:lstStyle/>
          <a:p>
            <a:pPr>
              <a:defRPr/>
            </a:pPr>
            <a:fld id="{D428A962-E382-4779-8348-B74C298E4383}" type="datetime1">
              <a:rPr lang="en-US" smtClean="0"/>
              <a:pPr>
                <a:defRPr/>
              </a:pPr>
              <a:t>11/4/2009</a:t>
            </a:fld>
            <a:endParaRPr lang="en-NZ"/>
          </a:p>
        </p:txBody>
      </p:sp>
      <p:sp>
        <p:nvSpPr>
          <p:cNvPr id="4" name="Slide Number Placeholder 3"/>
          <p:cNvSpPr>
            <a:spLocks noGrp="1"/>
          </p:cNvSpPr>
          <p:nvPr>
            <p:ph type="sldNum" sz="quarter" idx="12"/>
          </p:nvPr>
        </p:nvSpPr>
        <p:spPr/>
        <p:txBody>
          <a:bodyPr/>
          <a:lstStyle/>
          <a:p>
            <a:pPr>
              <a:defRPr/>
            </a:pPr>
            <a:fld id="{5769513F-7539-4FEC-96A1-90C606761BBF}" type="slidenum">
              <a:rPr lang="en-NZ" smtClean="0"/>
              <a:pPr>
                <a:defRPr/>
              </a:pPr>
              <a:t>32</a:t>
            </a:fld>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7" end="7"/>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8" end="8"/>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CE01E-D17D-4EF0-93B0-ADFB2C698605}" type="datetime1">
              <a:rPr lang="en-US" smtClean="0"/>
              <a:pPr>
                <a:defRPr/>
              </a:pPr>
              <a:t>11/4/2009</a:t>
            </a:fld>
            <a:endParaRPr lang="en-NZ"/>
          </a:p>
        </p:txBody>
      </p:sp>
      <p:sp>
        <p:nvSpPr>
          <p:cNvPr id="3" name="Slide Number Placeholder 2"/>
          <p:cNvSpPr>
            <a:spLocks noGrp="1"/>
          </p:cNvSpPr>
          <p:nvPr>
            <p:ph type="sldNum" sz="quarter" idx="12"/>
          </p:nvPr>
        </p:nvSpPr>
        <p:spPr/>
        <p:txBody>
          <a:bodyPr/>
          <a:lstStyle/>
          <a:p>
            <a:pPr>
              <a:defRPr/>
            </a:pPr>
            <a:fld id="{C7CE362C-6533-4410-865E-99C3B22A3031}" type="slidenum">
              <a:rPr lang="en-NZ" smtClean="0"/>
              <a:pPr>
                <a:defRPr/>
              </a:pPr>
              <a:t>33</a:t>
            </a:fld>
            <a:endParaRPr lang="en-NZ"/>
          </a:p>
        </p:txBody>
      </p:sp>
      <p:pic>
        <p:nvPicPr>
          <p:cNvPr id="4" name="Picture 3" descr="GVT_ethnicity.png"/>
          <p:cNvPicPr>
            <a:picLocks noChangeAspect="1"/>
          </p:cNvPicPr>
          <p:nvPr/>
        </p:nvPicPr>
        <p:blipFill>
          <a:blip r:embed="rId3"/>
          <a:stretch>
            <a:fillRect/>
          </a:stretch>
        </p:blipFill>
        <p:spPr>
          <a:xfrm>
            <a:off x="0" y="428604"/>
            <a:ext cx="9144000" cy="6305349"/>
          </a:xfrm>
          <a:prstGeom prst="rect">
            <a:avLst/>
          </a:prstGeom>
        </p:spPr>
      </p:pic>
      <p:sp>
        <p:nvSpPr>
          <p:cNvPr id="5" name="Rectangle 4"/>
          <p:cNvSpPr/>
          <p:nvPr/>
        </p:nvSpPr>
        <p:spPr>
          <a:xfrm>
            <a:off x="0" y="0"/>
            <a:ext cx="9144000" cy="369332"/>
          </a:xfrm>
          <a:prstGeom prst="rect">
            <a:avLst/>
          </a:prstGeom>
        </p:spPr>
        <p:txBody>
          <a:bodyPr wrap="square">
            <a:spAutoFit/>
          </a:bodyPr>
          <a:lstStyle/>
          <a:p>
            <a:r>
              <a:rPr lang="en-NZ" b="1" dirty="0" smtClean="0"/>
              <a:t>Figure 11.</a:t>
            </a:r>
            <a:r>
              <a:rPr lang="en-NZ" dirty="0" smtClean="0"/>
              <a:t> Applications in </a:t>
            </a:r>
            <a:r>
              <a:rPr lang="en-NZ" dirty="0" err="1" smtClean="0"/>
              <a:t>GeoViz</a:t>
            </a:r>
            <a:r>
              <a:rPr lang="en-NZ" dirty="0" smtClean="0"/>
              <a:t>.  Ethnicity in Auckland 2.</a:t>
            </a:r>
            <a:endParaRPr lang="en-N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Linking the scatter and the map</a:t>
            </a:r>
            <a:endParaRPr lang="en-NZ" dirty="0"/>
          </a:p>
        </p:txBody>
      </p:sp>
      <p:sp>
        <p:nvSpPr>
          <p:cNvPr id="3" name="Content Placeholder 2"/>
          <p:cNvSpPr>
            <a:spLocks noGrp="1"/>
          </p:cNvSpPr>
          <p:nvPr>
            <p:ph idx="1"/>
          </p:nvPr>
        </p:nvSpPr>
        <p:spPr/>
        <p:txBody>
          <a:bodyPr>
            <a:normAutofit lnSpcReduction="10000"/>
          </a:bodyPr>
          <a:lstStyle/>
          <a:p>
            <a:r>
              <a:rPr lang="en-NZ" dirty="0" smtClean="0"/>
              <a:t>One can generate scatters and maps in </a:t>
            </a:r>
            <a:r>
              <a:rPr lang="en-NZ" dirty="0" err="1" smtClean="0"/>
              <a:t>Stata</a:t>
            </a:r>
            <a:r>
              <a:rPr lang="en-NZ" dirty="0" smtClean="0"/>
              <a:t> and they can be positioned on the same page as output BUT they cannot be linked </a:t>
            </a:r>
            <a:r>
              <a:rPr lang="en-NZ" i="1" dirty="0" smtClean="0"/>
              <a:t>internally</a:t>
            </a:r>
            <a:r>
              <a:rPr lang="en-NZ" dirty="0" smtClean="0"/>
              <a:t>.</a:t>
            </a:r>
          </a:p>
          <a:p>
            <a:endParaRPr lang="en-NZ" dirty="0" smtClean="0"/>
          </a:p>
          <a:p>
            <a:r>
              <a:rPr lang="en-NZ" dirty="0" smtClean="0"/>
              <a:t>Internal linking of </a:t>
            </a:r>
            <a:r>
              <a:rPr lang="en-NZ" dirty="0" err="1" smtClean="0"/>
              <a:t>aspatial</a:t>
            </a:r>
            <a:r>
              <a:rPr lang="en-NZ" dirty="0" smtClean="0"/>
              <a:t> and spatial displays (brushing) can help integrate the geography rather than treating it as a separated dimension</a:t>
            </a:r>
            <a:endParaRPr lang="en-NZ" dirty="0"/>
          </a:p>
        </p:txBody>
      </p:sp>
      <p:sp>
        <p:nvSpPr>
          <p:cNvPr id="4" name="Date Placeholder 3"/>
          <p:cNvSpPr>
            <a:spLocks noGrp="1"/>
          </p:cNvSpPr>
          <p:nvPr>
            <p:ph type="dt" sz="half" idx="10"/>
          </p:nvPr>
        </p:nvSpPr>
        <p:spPr/>
        <p:txBody>
          <a:bodyPr/>
          <a:lstStyle/>
          <a:p>
            <a:pPr>
              <a:defRPr/>
            </a:pPr>
            <a:fld id="{09015A43-F4E6-4483-89DC-4A199908AFA0}" type="datetime1">
              <a:rPr lang="en-US" smtClean="0"/>
              <a:pPr>
                <a:defRPr/>
              </a:pPr>
              <a:t>11/4/2009</a:t>
            </a:fld>
            <a:endParaRPr lang="en-NZ"/>
          </a:p>
        </p:txBody>
      </p:sp>
      <p:sp>
        <p:nvSpPr>
          <p:cNvPr id="5" name="Slide Number Placeholder 4"/>
          <p:cNvSpPr>
            <a:spLocks noGrp="1"/>
          </p:cNvSpPr>
          <p:nvPr>
            <p:ph type="sldNum" sz="quarter" idx="12"/>
          </p:nvPr>
        </p:nvSpPr>
        <p:spPr/>
        <p:txBody>
          <a:bodyPr/>
          <a:lstStyle/>
          <a:p>
            <a:pPr>
              <a:defRPr/>
            </a:pPr>
            <a:fld id="{5769513F-7539-4FEC-96A1-90C606761BBF}" type="slidenum">
              <a:rPr lang="en-NZ" smtClean="0"/>
              <a:pPr>
                <a:defRPr/>
              </a:pPr>
              <a:t>34</a:t>
            </a:fld>
            <a:endParaRPr lang="en-N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00034" y="285728"/>
            <a:ext cx="8643966" cy="582613"/>
          </a:xfrm>
        </p:spPr>
        <p:txBody>
          <a:bodyPr/>
          <a:lstStyle/>
          <a:p>
            <a:pPr algn="l"/>
            <a:r>
              <a:rPr lang="en-NZ" sz="2800" b="1" dirty="0" smtClean="0"/>
              <a:t>2.Background</a:t>
            </a:r>
          </a:p>
        </p:txBody>
      </p:sp>
      <p:sp>
        <p:nvSpPr>
          <p:cNvPr id="4099" name="Content Placeholder 2"/>
          <p:cNvSpPr>
            <a:spLocks noGrp="1"/>
          </p:cNvSpPr>
          <p:nvPr>
            <p:ph idx="1"/>
          </p:nvPr>
        </p:nvSpPr>
        <p:spPr>
          <a:xfrm>
            <a:off x="0" y="1000108"/>
            <a:ext cx="9144000" cy="1143008"/>
          </a:xfrm>
        </p:spPr>
        <p:txBody>
          <a:bodyPr/>
          <a:lstStyle/>
          <a:p>
            <a:pPr algn="ctr">
              <a:buFont typeface="Arial" pitchFamily="34" charset="0"/>
              <a:buNone/>
            </a:pPr>
            <a:r>
              <a:rPr lang="en-NZ" sz="2400" dirty="0" smtClean="0"/>
              <a:t>“</a:t>
            </a:r>
            <a:r>
              <a:rPr lang="en-NZ" sz="2400" i="1" dirty="0" err="1" smtClean="0"/>
              <a:t>Geovisualisation</a:t>
            </a:r>
            <a:r>
              <a:rPr lang="en-NZ" sz="2400" i="1" dirty="0" smtClean="0"/>
              <a:t> and policy: exploring the links</a:t>
            </a:r>
            <a:r>
              <a:rPr lang="en-NZ" sz="2400" dirty="0" smtClean="0"/>
              <a:t>”.  </a:t>
            </a:r>
          </a:p>
          <a:p>
            <a:pPr algn="ctr">
              <a:buFont typeface="Arial" pitchFamily="34" charset="0"/>
              <a:buNone/>
            </a:pPr>
            <a:r>
              <a:rPr lang="en-NZ" sz="2400" dirty="0" smtClean="0"/>
              <a:t>A report prepared for Statistics New Zealand 2009</a:t>
            </a:r>
          </a:p>
          <a:p>
            <a:endParaRPr lang="en-NZ" dirty="0" smtClean="0"/>
          </a:p>
        </p:txBody>
      </p:sp>
      <p:sp>
        <p:nvSpPr>
          <p:cNvPr id="6" name="Date Placeholder 5"/>
          <p:cNvSpPr>
            <a:spLocks noGrp="1"/>
          </p:cNvSpPr>
          <p:nvPr>
            <p:ph type="dt" sz="half" idx="10"/>
          </p:nvPr>
        </p:nvSpPr>
        <p:spPr/>
        <p:txBody>
          <a:bodyPr/>
          <a:lstStyle/>
          <a:p>
            <a:pPr>
              <a:defRPr/>
            </a:pPr>
            <a:fld id="{E25D9AED-760E-45E3-81A4-10126F35BEDC}" type="datetime1">
              <a:rPr lang="en-US" smtClean="0"/>
              <a:pPr>
                <a:defRPr/>
              </a:pPr>
              <a:t>11/4/2009</a:t>
            </a:fld>
            <a:endParaRPr lang="en-NZ"/>
          </a:p>
        </p:txBody>
      </p:sp>
      <p:sp>
        <p:nvSpPr>
          <p:cNvPr id="7" name="Slide Number Placeholder 6"/>
          <p:cNvSpPr>
            <a:spLocks noGrp="1"/>
          </p:cNvSpPr>
          <p:nvPr>
            <p:ph type="sldNum" sz="quarter" idx="12"/>
          </p:nvPr>
        </p:nvSpPr>
        <p:spPr/>
        <p:txBody>
          <a:bodyPr/>
          <a:lstStyle/>
          <a:p>
            <a:pPr>
              <a:defRPr/>
            </a:pPr>
            <a:fld id="{5769513F-7539-4FEC-96A1-90C606761BBF}" type="slidenum">
              <a:rPr lang="en-NZ" smtClean="0"/>
              <a:pPr>
                <a:defRPr/>
              </a:pPr>
              <a:t>4</a:t>
            </a:fld>
            <a:endParaRPr lang="en-NZ"/>
          </a:p>
        </p:txBody>
      </p:sp>
      <p:pic>
        <p:nvPicPr>
          <p:cNvPr id="4100" name="Picture 2" descr="C:\Users\Phil Morrison\Documents\AACPAPERS-B\AREPORT to OSR. Geovisualisation\OSS Workshop\Photos 13th May 2009\DSC00171.JPG"/>
          <p:cNvPicPr>
            <a:picLocks noChangeAspect="1" noChangeArrowheads="1"/>
          </p:cNvPicPr>
          <p:nvPr/>
        </p:nvPicPr>
        <p:blipFill>
          <a:blip r:embed="rId3" cstate="print"/>
          <a:srcRect/>
          <a:stretch>
            <a:fillRect/>
          </a:stretch>
        </p:blipFill>
        <p:spPr bwMode="auto">
          <a:xfrm>
            <a:off x="1500166" y="2143116"/>
            <a:ext cx="4786346" cy="3589760"/>
          </a:xfrm>
          <a:prstGeom prst="rect">
            <a:avLst/>
          </a:prstGeom>
          <a:noFill/>
          <a:ln w="9525">
            <a:noFill/>
            <a:miter lim="800000"/>
            <a:headEnd/>
            <a:tailEnd/>
          </a:ln>
        </p:spPr>
      </p:pic>
      <p:sp>
        <p:nvSpPr>
          <p:cNvPr id="4101" name="TextBox 4"/>
          <p:cNvSpPr txBox="1">
            <a:spLocks noChangeArrowheads="1"/>
          </p:cNvSpPr>
          <p:nvPr/>
        </p:nvSpPr>
        <p:spPr bwMode="auto">
          <a:xfrm>
            <a:off x="6429388" y="2143116"/>
            <a:ext cx="2301863" cy="954107"/>
          </a:xfrm>
          <a:prstGeom prst="rect">
            <a:avLst/>
          </a:prstGeom>
          <a:noFill/>
          <a:ln w="9525">
            <a:noFill/>
            <a:miter lim="800000"/>
            <a:headEnd/>
            <a:tailEnd/>
          </a:ln>
        </p:spPr>
        <p:txBody>
          <a:bodyPr wrap="square">
            <a:spAutoFit/>
          </a:bodyPr>
          <a:lstStyle/>
          <a:p>
            <a:r>
              <a:rPr lang="en-NZ" sz="1400" i="1" dirty="0" err="1"/>
              <a:t>Geovisualisation</a:t>
            </a:r>
            <a:r>
              <a:rPr lang="en-NZ" sz="1400" i="1" dirty="0"/>
              <a:t> workshop Victoria University of Wellington, New Zealand (July 09)</a:t>
            </a:r>
          </a:p>
        </p:txBody>
      </p:sp>
      <p:sp>
        <p:nvSpPr>
          <p:cNvPr id="8" name="TextBox 7"/>
          <p:cNvSpPr txBox="1"/>
          <p:nvPr/>
        </p:nvSpPr>
        <p:spPr>
          <a:xfrm>
            <a:off x="1428728" y="5934670"/>
            <a:ext cx="6451510" cy="923330"/>
          </a:xfrm>
          <a:prstGeom prst="rect">
            <a:avLst/>
          </a:prstGeom>
          <a:noFill/>
        </p:spPr>
        <p:txBody>
          <a:bodyPr wrap="none" rtlCol="0">
            <a:spAutoFit/>
          </a:bodyPr>
          <a:lstStyle/>
          <a:p>
            <a:r>
              <a:rPr lang="en-NZ" dirty="0" smtClean="0"/>
              <a:t>Report: Official Statistics Research Series 2010  (Feb).</a:t>
            </a:r>
          </a:p>
          <a:p>
            <a:r>
              <a:rPr lang="en-NZ" dirty="0" smtClean="0">
                <a:hlinkClick r:id="rId4"/>
              </a:rPr>
              <a:t>http://www.statisphere.govt.nz/official-statistics-research.aspx</a:t>
            </a:r>
            <a:endParaRPr lang="en-NZ" dirty="0" smtClean="0"/>
          </a:p>
          <a:p>
            <a:endParaRPr lang="en-N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CE01E-D17D-4EF0-93B0-ADFB2C698605}" type="datetime1">
              <a:rPr lang="en-US" smtClean="0"/>
              <a:pPr>
                <a:defRPr/>
              </a:pPr>
              <a:t>11/4/2009</a:t>
            </a:fld>
            <a:endParaRPr lang="en-NZ"/>
          </a:p>
        </p:txBody>
      </p:sp>
      <p:sp>
        <p:nvSpPr>
          <p:cNvPr id="3" name="Slide Number Placeholder 2"/>
          <p:cNvSpPr>
            <a:spLocks noGrp="1"/>
          </p:cNvSpPr>
          <p:nvPr>
            <p:ph type="sldNum" sz="quarter" idx="12"/>
          </p:nvPr>
        </p:nvSpPr>
        <p:spPr/>
        <p:txBody>
          <a:bodyPr/>
          <a:lstStyle/>
          <a:p>
            <a:pPr>
              <a:defRPr/>
            </a:pPr>
            <a:fld id="{C7CE362C-6533-4410-865E-99C3B22A3031}" type="slidenum">
              <a:rPr lang="en-NZ" smtClean="0"/>
              <a:pPr>
                <a:defRPr/>
              </a:pPr>
              <a:t>5</a:t>
            </a:fld>
            <a:endParaRPr lang="en-NZ"/>
          </a:p>
        </p:txBody>
      </p:sp>
      <p:sp>
        <p:nvSpPr>
          <p:cNvPr id="4" name="Rectangle 3"/>
          <p:cNvSpPr/>
          <p:nvPr/>
        </p:nvSpPr>
        <p:spPr>
          <a:xfrm>
            <a:off x="500034" y="1285860"/>
            <a:ext cx="8215370" cy="3785652"/>
          </a:xfrm>
          <a:prstGeom prst="rect">
            <a:avLst/>
          </a:prstGeom>
        </p:spPr>
        <p:txBody>
          <a:bodyPr wrap="square">
            <a:spAutoFit/>
          </a:bodyPr>
          <a:lstStyle/>
          <a:p>
            <a:r>
              <a:rPr lang="en-NZ" sz="2400" dirty="0" smtClean="0"/>
              <a:t>Around 70-80 percent of all official statistics are now geo-referenced i.e. linked digitally to a location.  </a:t>
            </a:r>
          </a:p>
          <a:p>
            <a:endParaRPr lang="en-NZ" sz="2400" dirty="0" smtClean="0"/>
          </a:p>
          <a:p>
            <a:r>
              <a:rPr lang="en-NZ" sz="2400" dirty="0" smtClean="0"/>
              <a:t>Without </a:t>
            </a:r>
            <a:r>
              <a:rPr lang="en-NZ" sz="2400" dirty="0" err="1" smtClean="0"/>
              <a:t>geovisualisation</a:t>
            </a:r>
            <a:r>
              <a:rPr lang="en-NZ" sz="2400" dirty="0" smtClean="0"/>
              <a:t> (display over the geographic domain) we fail to extract the full value from geo-referenced data which is otherwise expensive to collect and maintain.</a:t>
            </a:r>
          </a:p>
          <a:p>
            <a:endParaRPr lang="en-NZ" sz="2400" dirty="0"/>
          </a:p>
          <a:p>
            <a:endParaRPr lang="en-NZ" sz="2400" dirty="0" smtClean="0"/>
          </a:p>
          <a:p>
            <a:r>
              <a:rPr lang="en-NZ" sz="2400" dirty="0" smtClean="0"/>
              <a:t>Key is to remove impediments to </a:t>
            </a:r>
            <a:r>
              <a:rPr lang="en-NZ" sz="2400" dirty="0" err="1" smtClean="0"/>
              <a:t>geovisualisation</a:t>
            </a:r>
            <a:endParaRPr lang="en-NZ" sz="2400" dirty="0" smtClean="0"/>
          </a:p>
        </p:txBody>
      </p:sp>
      <p:sp>
        <p:nvSpPr>
          <p:cNvPr id="5" name="Title 1"/>
          <p:cNvSpPr txBox="1">
            <a:spLocks/>
          </p:cNvSpPr>
          <p:nvPr/>
        </p:nvSpPr>
        <p:spPr>
          <a:xfrm>
            <a:off x="500034" y="214290"/>
            <a:ext cx="8643966" cy="58261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2400" b="0" i="0" u="none" strike="noStrike" kern="1200" cap="none" spc="0" normalizeH="0" baseline="0" noProof="0" smtClean="0">
                <a:ln>
                  <a:noFill/>
                </a:ln>
                <a:solidFill>
                  <a:schemeClr val="tx1"/>
                </a:solidFill>
                <a:effectLst/>
                <a:uLnTx/>
                <a:uFillTx/>
                <a:latin typeface="+mj-lt"/>
                <a:ea typeface="+mj-ea"/>
                <a:cs typeface="+mj-cs"/>
              </a:rPr>
              <a:t>2.Background continued</a:t>
            </a:r>
            <a:endParaRPr kumimoji="0" lang="en-NZ" sz="2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CE01E-D17D-4EF0-93B0-ADFB2C698605}" type="datetime1">
              <a:rPr lang="en-US" smtClean="0"/>
              <a:pPr>
                <a:defRPr/>
              </a:pPr>
              <a:t>11/4/2009</a:t>
            </a:fld>
            <a:endParaRPr lang="en-NZ"/>
          </a:p>
        </p:txBody>
      </p:sp>
      <p:sp>
        <p:nvSpPr>
          <p:cNvPr id="3" name="Slide Number Placeholder 2"/>
          <p:cNvSpPr>
            <a:spLocks noGrp="1"/>
          </p:cNvSpPr>
          <p:nvPr>
            <p:ph type="sldNum" sz="quarter" idx="12"/>
          </p:nvPr>
        </p:nvSpPr>
        <p:spPr/>
        <p:txBody>
          <a:bodyPr/>
          <a:lstStyle/>
          <a:p>
            <a:pPr>
              <a:defRPr/>
            </a:pPr>
            <a:fld id="{C7CE362C-6533-4410-865E-99C3B22A3031}" type="slidenum">
              <a:rPr lang="en-NZ" smtClean="0"/>
              <a:pPr>
                <a:defRPr/>
              </a:pPr>
              <a:t>6</a:t>
            </a:fld>
            <a:endParaRPr lang="en-NZ"/>
          </a:p>
        </p:txBody>
      </p:sp>
      <p:sp>
        <p:nvSpPr>
          <p:cNvPr id="4" name="Rectangle 3"/>
          <p:cNvSpPr/>
          <p:nvPr/>
        </p:nvSpPr>
        <p:spPr>
          <a:xfrm>
            <a:off x="500034" y="1428736"/>
            <a:ext cx="7858180" cy="3908762"/>
          </a:xfrm>
          <a:prstGeom prst="rect">
            <a:avLst/>
          </a:prstGeom>
        </p:spPr>
        <p:txBody>
          <a:bodyPr wrap="square">
            <a:spAutoFit/>
          </a:bodyPr>
          <a:lstStyle/>
          <a:p>
            <a:r>
              <a:rPr lang="en-NZ" sz="2400" dirty="0" smtClean="0"/>
              <a:t>No statistical package I’m aware of links a full range of statistical software with a highly flexible mapping </a:t>
            </a:r>
            <a:r>
              <a:rPr lang="en-NZ" sz="2400" i="1" dirty="0" smtClean="0"/>
              <a:t>and</a:t>
            </a:r>
            <a:r>
              <a:rPr lang="en-NZ" sz="2400" dirty="0" smtClean="0"/>
              <a:t> </a:t>
            </a:r>
            <a:r>
              <a:rPr lang="en-NZ" sz="2400" dirty="0" err="1" smtClean="0"/>
              <a:t>geovisualisation</a:t>
            </a:r>
            <a:r>
              <a:rPr lang="en-NZ" sz="2400" dirty="0" smtClean="0"/>
              <a:t> capacity.</a:t>
            </a:r>
          </a:p>
          <a:p>
            <a:endParaRPr lang="en-NZ" sz="2400" dirty="0" smtClean="0"/>
          </a:p>
          <a:p>
            <a:pPr algn="ctr"/>
            <a:r>
              <a:rPr lang="en-NZ" sz="2400" dirty="0" smtClean="0"/>
              <a:t>THIS IS A BIG GAP IN THE MARKET</a:t>
            </a:r>
          </a:p>
          <a:p>
            <a:pPr algn="ctr"/>
            <a:endParaRPr lang="en-NZ" sz="2400" dirty="0"/>
          </a:p>
          <a:p>
            <a:r>
              <a:rPr lang="en-NZ" sz="2400" dirty="0" err="1" smtClean="0"/>
              <a:t>Stata</a:t>
            </a:r>
            <a:r>
              <a:rPr lang="en-NZ" sz="2400" dirty="0" smtClean="0"/>
              <a:t> has a limited thematic mapping capacity and a limited user written suite of spatial statistics.</a:t>
            </a:r>
          </a:p>
          <a:p>
            <a:pPr algn="ctr"/>
            <a:endParaRPr lang="en-NZ" sz="2800" dirty="0" smtClean="0"/>
          </a:p>
          <a:p>
            <a:endParaRPr lang="en-NZ"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42910" y="1428736"/>
            <a:ext cx="7729534" cy="1785950"/>
          </a:xfrm>
        </p:spPr>
        <p:txBody>
          <a:bodyPr>
            <a:normAutofit fontScale="90000"/>
          </a:bodyPr>
          <a:lstStyle/>
          <a:p>
            <a:pPr algn="l"/>
            <a:r>
              <a:rPr lang="en-NZ" sz="2800" dirty="0" err="1" smtClean="0"/>
              <a:t>Stata</a:t>
            </a:r>
            <a:r>
              <a:rPr lang="en-NZ" sz="2800" dirty="0" smtClean="0"/>
              <a:t> offers considerable flexibility in exploring data non-geographically. </a:t>
            </a:r>
            <a:br>
              <a:rPr lang="en-NZ" sz="2800" dirty="0" smtClean="0"/>
            </a:br>
            <a:r>
              <a:rPr lang="en-NZ" sz="2800" dirty="0" smtClean="0"/>
              <a:t/>
            </a:r>
            <a:br>
              <a:rPr lang="en-NZ" sz="2800" dirty="0" smtClean="0"/>
            </a:br>
            <a:r>
              <a:rPr lang="en-NZ" sz="2800" dirty="0" smtClean="0"/>
              <a:t>Example: Decomposing </a:t>
            </a:r>
            <a:r>
              <a:rPr lang="en-NZ" sz="2800" dirty="0" smtClean="0"/>
              <a:t>urban population </a:t>
            </a:r>
            <a:r>
              <a:rPr lang="en-NZ" sz="2800" dirty="0" smtClean="0"/>
              <a:t>density </a:t>
            </a:r>
          </a:p>
        </p:txBody>
      </p:sp>
      <p:sp>
        <p:nvSpPr>
          <p:cNvPr id="3" name="Content Placeholder 2"/>
          <p:cNvSpPr>
            <a:spLocks noGrp="1"/>
          </p:cNvSpPr>
          <p:nvPr>
            <p:ph idx="1"/>
          </p:nvPr>
        </p:nvSpPr>
        <p:spPr>
          <a:xfrm>
            <a:off x="1071538" y="3786166"/>
            <a:ext cx="6643734" cy="3071834"/>
          </a:xfrm>
        </p:spPr>
        <p:txBody>
          <a:bodyPr>
            <a:normAutofit fontScale="47500" lnSpcReduction="20000"/>
          </a:bodyPr>
          <a:lstStyle/>
          <a:p>
            <a:pPr>
              <a:buFont typeface="Arial" pitchFamily="34" charset="0"/>
              <a:buNone/>
            </a:pPr>
            <a:r>
              <a:rPr lang="en-NZ" sz="5100" dirty="0" smtClean="0"/>
              <a:t>P/H = D/H  *  P/D</a:t>
            </a:r>
          </a:p>
          <a:p>
            <a:pPr>
              <a:buFont typeface="Arial" pitchFamily="34" charset="0"/>
              <a:buNone/>
            </a:pPr>
            <a:r>
              <a:rPr lang="en-NZ" sz="5100" dirty="0" smtClean="0"/>
              <a:t>(census area unit subscript is implicit throughout)</a:t>
            </a:r>
          </a:p>
          <a:p>
            <a:pPr>
              <a:buFont typeface="Arial" pitchFamily="34" charset="0"/>
              <a:buNone/>
            </a:pPr>
            <a:r>
              <a:rPr lang="en-NZ" sz="5100" dirty="0" smtClean="0"/>
              <a:t>P/H  is population density</a:t>
            </a:r>
          </a:p>
          <a:p>
            <a:pPr>
              <a:buFont typeface="Arial" pitchFamily="34" charset="0"/>
              <a:buNone/>
            </a:pPr>
            <a:r>
              <a:rPr lang="en-NZ" sz="5100" dirty="0" smtClean="0"/>
              <a:t>D/H is dwelling density, and</a:t>
            </a:r>
          </a:p>
          <a:p>
            <a:pPr>
              <a:buFont typeface="Arial" pitchFamily="34" charset="0"/>
              <a:buNone/>
            </a:pPr>
            <a:r>
              <a:rPr lang="en-NZ" sz="5100" dirty="0" smtClean="0"/>
              <a:t>P/D  is the occupancy rate</a:t>
            </a:r>
          </a:p>
          <a:p>
            <a:pPr>
              <a:buFont typeface="Arial" pitchFamily="34" charset="0"/>
              <a:buNone/>
            </a:pPr>
            <a:endParaRPr lang="en-NZ" sz="5100" dirty="0" smtClean="0"/>
          </a:p>
          <a:p>
            <a:pPr>
              <a:buNone/>
            </a:pPr>
            <a:r>
              <a:rPr lang="en-NZ" sz="5100" dirty="0" err="1" smtClean="0"/>
              <a:t>ln</a:t>
            </a:r>
            <a:r>
              <a:rPr lang="en-NZ" sz="5100" dirty="0" smtClean="0"/>
              <a:t> (P/H) = </a:t>
            </a:r>
            <a:r>
              <a:rPr lang="en-NZ" sz="5100" dirty="0" err="1" smtClean="0"/>
              <a:t>ln</a:t>
            </a:r>
            <a:r>
              <a:rPr lang="en-NZ" sz="5100" dirty="0" smtClean="0"/>
              <a:t> (P/D) + </a:t>
            </a:r>
            <a:r>
              <a:rPr lang="en-NZ" sz="5100" dirty="0" err="1" smtClean="0"/>
              <a:t>ln</a:t>
            </a:r>
            <a:r>
              <a:rPr lang="en-NZ" sz="5100" dirty="0" smtClean="0"/>
              <a:t> (D/H)</a:t>
            </a:r>
          </a:p>
          <a:p>
            <a:pPr>
              <a:buFont typeface="Arial" pitchFamily="34" charset="0"/>
              <a:buNone/>
            </a:pPr>
            <a:endParaRPr lang="en-NZ" dirty="0" smtClean="0"/>
          </a:p>
          <a:p>
            <a:pPr>
              <a:buFont typeface="Arial" pitchFamily="34" charset="0"/>
              <a:buNone/>
            </a:pPr>
            <a:r>
              <a:rPr lang="en-NZ" dirty="0" smtClean="0"/>
              <a:t> </a:t>
            </a:r>
          </a:p>
          <a:p>
            <a:pPr>
              <a:buFont typeface="Arial" pitchFamily="34" charset="0"/>
              <a:buNone/>
            </a:pPr>
            <a:endParaRPr lang="en-NZ" dirty="0" smtClean="0"/>
          </a:p>
          <a:p>
            <a:pPr>
              <a:buFont typeface="Arial" pitchFamily="34" charset="0"/>
              <a:buNone/>
            </a:pPr>
            <a:endParaRPr lang="en-NZ" dirty="0" smtClean="0"/>
          </a:p>
        </p:txBody>
      </p:sp>
      <p:sp>
        <p:nvSpPr>
          <p:cNvPr id="4" name="Slide Number Placeholder 3"/>
          <p:cNvSpPr>
            <a:spLocks noGrp="1"/>
          </p:cNvSpPr>
          <p:nvPr>
            <p:ph type="sldNum" sz="quarter" idx="12"/>
          </p:nvPr>
        </p:nvSpPr>
        <p:spPr/>
        <p:txBody>
          <a:bodyPr/>
          <a:lstStyle/>
          <a:p>
            <a:pPr>
              <a:defRPr/>
            </a:pPr>
            <a:fld id="{54FBA5FE-DD92-4264-8EAD-7BEADE730019}" type="slidenum">
              <a:rPr lang="en-NZ" smtClean="0"/>
              <a:pPr>
                <a:defRPr/>
              </a:pPr>
              <a:t>7</a:t>
            </a:fld>
            <a:endParaRPr lang="en-NZ" dirty="0"/>
          </a:p>
        </p:txBody>
      </p:sp>
      <p:sp>
        <p:nvSpPr>
          <p:cNvPr id="5" name="Rectangle 4"/>
          <p:cNvSpPr/>
          <p:nvPr/>
        </p:nvSpPr>
        <p:spPr>
          <a:xfrm>
            <a:off x="500034" y="500042"/>
            <a:ext cx="4859022" cy="523220"/>
          </a:xfrm>
          <a:prstGeom prst="rect">
            <a:avLst/>
          </a:prstGeom>
        </p:spPr>
        <p:txBody>
          <a:bodyPr wrap="none">
            <a:spAutoFit/>
          </a:bodyPr>
          <a:lstStyle/>
          <a:p>
            <a:r>
              <a:rPr lang="en-NZ" sz="2800" b="1" dirty="0" smtClean="0"/>
              <a:t>3. </a:t>
            </a:r>
            <a:r>
              <a:rPr lang="en-NZ" sz="2800" b="1" dirty="0" err="1" smtClean="0"/>
              <a:t>Geovisualisation</a:t>
            </a:r>
            <a:r>
              <a:rPr lang="en-NZ" sz="2800" b="1" dirty="0" smtClean="0"/>
              <a:t> in </a:t>
            </a:r>
            <a:r>
              <a:rPr lang="en-NZ" sz="2800" b="1" dirty="0" err="1" smtClean="0"/>
              <a:t>Stata</a:t>
            </a:r>
            <a:endParaRPr lang="en-NZ"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2AB461-E6E9-42CB-B0AD-5B6CAE04B399}" type="slidenum">
              <a:rPr lang="en-NZ" smtClean="0"/>
              <a:pPr>
                <a:defRPr/>
              </a:pPr>
              <a:t>8</a:t>
            </a:fld>
            <a:endParaRPr lang="en-NZ"/>
          </a:p>
        </p:txBody>
      </p:sp>
      <p:pic>
        <p:nvPicPr>
          <p:cNvPr id="23555" name="Picture 2"/>
          <p:cNvPicPr>
            <a:picLocks noChangeAspect="1" noChangeArrowheads="1"/>
          </p:cNvPicPr>
          <p:nvPr/>
        </p:nvPicPr>
        <p:blipFill>
          <a:blip r:embed="rId3"/>
          <a:srcRect/>
          <a:stretch>
            <a:fillRect/>
          </a:stretch>
        </p:blipFill>
        <p:spPr bwMode="auto">
          <a:xfrm>
            <a:off x="500063" y="1000125"/>
            <a:ext cx="7358062" cy="5378450"/>
          </a:xfrm>
          <a:prstGeom prst="rect">
            <a:avLst/>
          </a:prstGeom>
          <a:noFill/>
          <a:ln w="9525">
            <a:noFill/>
            <a:miter lim="800000"/>
            <a:headEnd/>
            <a:tailEnd/>
          </a:ln>
        </p:spPr>
      </p:pic>
      <p:cxnSp>
        <p:nvCxnSpPr>
          <p:cNvPr id="6" name="Straight Connector 5"/>
          <p:cNvCxnSpPr/>
          <p:nvPr/>
        </p:nvCxnSpPr>
        <p:spPr>
          <a:xfrm rot="16200000" flipH="1">
            <a:off x="3714750" y="1785938"/>
            <a:ext cx="4214813" cy="3214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2893219" y="2393156"/>
            <a:ext cx="3500438" cy="2714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1928813" y="2928937"/>
            <a:ext cx="2928938" cy="2214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1107281" y="3536157"/>
            <a:ext cx="2214563"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85875" y="3500438"/>
            <a:ext cx="6215063" cy="158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357313" y="1285875"/>
            <a:ext cx="2857500" cy="2000250"/>
          </a:xfrm>
          <a:prstGeom prst="line">
            <a:avLst/>
          </a:prstGeom>
        </p:spPr>
        <p:style>
          <a:lnRef idx="1">
            <a:schemeClr val="accent1"/>
          </a:lnRef>
          <a:fillRef idx="0">
            <a:schemeClr val="accent1"/>
          </a:fillRef>
          <a:effectRef idx="0">
            <a:schemeClr val="accent1"/>
          </a:effectRef>
          <a:fontRef idx="minor">
            <a:schemeClr val="tx1"/>
          </a:fontRef>
        </p:style>
      </p:cxnSp>
      <p:sp>
        <p:nvSpPr>
          <p:cNvPr id="23562" name="TextBox 16"/>
          <p:cNvSpPr txBox="1">
            <a:spLocks noChangeArrowheads="1"/>
          </p:cNvSpPr>
          <p:nvPr/>
        </p:nvSpPr>
        <p:spPr bwMode="auto">
          <a:xfrm rot="-2112850">
            <a:off x="1266825" y="1758950"/>
            <a:ext cx="2611438" cy="368300"/>
          </a:xfrm>
          <a:prstGeom prst="rect">
            <a:avLst/>
          </a:prstGeom>
          <a:noFill/>
          <a:ln w="9525">
            <a:noFill/>
            <a:miter lim="800000"/>
            <a:headEnd/>
            <a:tailEnd/>
          </a:ln>
        </p:spPr>
        <p:txBody>
          <a:bodyPr>
            <a:spAutoFit/>
          </a:bodyPr>
          <a:lstStyle/>
          <a:p>
            <a:r>
              <a:rPr lang="en-NZ">
                <a:latin typeface="Calibri" pitchFamily="34" charset="0"/>
              </a:rPr>
              <a:t>Log of population density </a:t>
            </a:r>
          </a:p>
        </p:txBody>
      </p:sp>
      <p:sp>
        <p:nvSpPr>
          <p:cNvPr id="23563" name="TextBox 4"/>
          <p:cNvSpPr txBox="1">
            <a:spLocks noChangeArrowheads="1"/>
          </p:cNvSpPr>
          <p:nvPr/>
        </p:nvSpPr>
        <p:spPr bwMode="auto">
          <a:xfrm rot="-5400000">
            <a:off x="-543719" y="2901157"/>
            <a:ext cx="2600325" cy="369888"/>
          </a:xfrm>
          <a:prstGeom prst="rect">
            <a:avLst/>
          </a:prstGeom>
          <a:solidFill>
            <a:schemeClr val="bg1"/>
          </a:solidFill>
          <a:ln w="9525">
            <a:solidFill>
              <a:schemeClr val="bg1"/>
            </a:solidFill>
            <a:miter lim="800000"/>
            <a:headEnd/>
            <a:tailEnd/>
          </a:ln>
        </p:spPr>
        <p:txBody>
          <a:bodyPr wrap="none">
            <a:spAutoFit/>
          </a:bodyPr>
          <a:lstStyle/>
          <a:p>
            <a:r>
              <a:rPr lang="en-NZ">
                <a:latin typeface="Calibri" pitchFamily="34" charset="0"/>
              </a:rPr>
              <a:t>Log of the occupancy rate</a:t>
            </a:r>
          </a:p>
        </p:txBody>
      </p:sp>
      <p:sp>
        <p:nvSpPr>
          <p:cNvPr id="23564" name="TextBox 5"/>
          <p:cNvSpPr txBox="1">
            <a:spLocks noChangeArrowheads="1"/>
          </p:cNvSpPr>
          <p:nvPr/>
        </p:nvSpPr>
        <p:spPr bwMode="auto">
          <a:xfrm>
            <a:off x="3071813" y="5929313"/>
            <a:ext cx="2408237" cy="369887"/>
          </a:xfrm>
          <a:prstGeom prst="rect">
            <a:avLst/>
          </a:prstGeom>
          <a:solidFill>
            <a:schemeClr val="bg1"/>
          </a:solidFill>
          <a:ln w="9525">
            <a:noFill/>
            <a:miter lim="800000"/>
            <a:headEnd/>
            <a:tailEnd/>
          </a:ln>
        </p:spPr>
        <p:txBody>
          <a:bodyPr>
            <a:spAutoFit/>
          </a:bodyPr>
          <a:lstStyle/>
          <a:p>
            <a:r>
              <a:rPr lang="en-NZ">
                <a:latin typeface="Calibri" pitchFamily="34" charset="0"/>
              </a:rPr>
              <a:t>Log of dwelling density</a:t>
            </a:r>
          </a:p>
        </p:txBody>
      </p:sp>
      <p:sp>
        <p:nvSpPr>
          <p:cNvPr id="23565" name="TextBox 24"/>
          <p:cNvSpPr txBox="1">
            <a:spLocks noChangeArrowheads="1"/>
          </p:cNvSpPr>
          <p:nvPr/>
        </p:nvSpPr>
        <p:spPr bwMode="auto">
          <a:xfrm>
            <a:off x="785813" y="0"/>
            <a:ext cx="8457956" cy="707886"/>
          </a:xfrm>
          <a:prstGeom prst="rect">
            <a:avLst/>
          </a:prstGeom>
          <a:noFill/>
          <a:ln w="9525">
            <a:noFill/>
            <a:miter lim="800000"/>
            <a:headEnd/>
            <a:tailEnd/>
          </a:ln>
        </p:spPr>
        <p:txBody>
          <a:bodyPr wrap="none">
            <a:spAutoFit/>
          </a:bodyPr>
          <a:lstStyle/>
          <a:p>
            <a:pPr algn="ctr"/>
            <a:r>
              <a:rPr lang="en-NZ" sz="2000" dirty="0"/>
              <a:t>Figure </a:t>
            </a:r>
            <a:r>
              <a:rPr lang="en-NZ" sz="2000" dirty="0" smtClean="0"/>
              <a:t>1. </a:t>
            </a:r>
            <a:r>
              <a:rPr lang="en-NZ" sz="2000" dirty="0"/>
              <a:t>Population density,  dwelling density and the occupancy rate.</a:t>
            </a:r>
          </a:p>
          <a:p>
            <a:pPr algn="ctr"/>
            <a:r>
              <a:rPr lang="en-NZ" sz="2000" dirty="0"/>
              <a:t>Auckland Region 2001</a:t>
            </a:r>
          </a:p>
        </p:txBody>
      </p:sp>
      <p:sp>
        <p:nvSpPr>
          <p:cNvPr id="23566" name="Rectangle 26"/>
          <p:cNvSpPr>
            <a:spLocks noChangeArrowheads="1"/>
          </p:cNvSpPr>
          <p:nvPr/>
        </p:nvSpPr>
        <p:spPr bwMode="auto">
          <a:xfrm>
            <a:off x="3571875" y="642938"/>
            <a:ext cx="2857500" cy="338137"/>
          </a:xfrm>
          <a:prstGeom prst="rect">
            <a:avLst/>
          </a:prstGeom>
          <a:noFill/>
          <a:ln w="9525">
            <a:noFill/>
            <a:miter lim="800000"/>
            <a:headEnd/>
            <a:tailEnd/>
          </a:ln>
        </p:spPr>
        <p:txBody>
          <a:bodyPr>
            <a:spAutoFit/>
          </a:bodyPr>
          <a:lstStyle/>
          <a:p>
            <a:r>
              <a:rPr lang="en-NZ" sz="1600"/>
              <a:t>ln (P/H) = ln (P/D) + ln (D/H) </a:t>
            </a:r>
          </a:p>
        </p:txBody>
      </p:sp>
      <p:sp>
        <p:nvSpPr>
          <p:cNvPr id="23567" name="TextBox 30"/>
          <p:cNvSpPr txBox="1">
            <a:spLocks noChangeArrowheads="1"/>
          </p:cNvSpPr>
          <p:nvPr/>
        </p:nvSpPr>
        <p:spPr bwMode="auto">
          <a:xfrm>
            <a:off x="571500" y="1428750"/>
            <a:ext cx="569913" cy="369888"/>
          </a:xfrm>
          <a:prstGeom prst="rect">
            <a:avLst/>
          </a:prstGeom>
          <a:noFill/>
          <a:ln w="9525">
            <a:noFill/>
            <a:miter lim="800000"/>
            <a:headEnd/>
            <a:tailEnd/>
          </a:ln>
        </p:spPr>
        <p:txBody>
          <a:bodyPr wrap="none">
            <a:spAutoFit/>
          </a:bodyPr>
          <a:lstStyle/>
          <a:p>
            <a:r>
              <a:rPr lang="en-NZ"/>
              <a:t>P/D</a:t>
            </a:r>
          </a:p>
        </p:txBody>
      </p:sp>
      <p:sp>
        <p:nvSpPr>
          <p:cNvPr id="23568" name="TextBox 31"/>
          <p:cNvSpPr txBox="1">
            <a:spLocks noChangeArrowheads="1"/>
          </p:cNvSpPr>
          <p:nvPr/>
        </p:nvSpPr>
        <p:spPr bwMode="auto">
          <a:xfrm>
            <a:off x="5500688" y="5929313"/>
            <a:ext cx="582612" cy="369887"/>
          </a:xfrm>
          <a:prstGeom prst="rect">
            <a:avLst/>
          </a:prstGeom>
          <a:noFill/>
          <a:ln w="9525">
            <a:noFill/>
            <a:miter lim="800000"/>
            <a:headEnd/>
            <a:tailEnd/>
          </a:ln>
        </p:spPr>
        <p:txBody>
          <a:bodyPr wrap="none">
            <a:spAutoFit/>
          </a:bodyPr>
          <a:lstStyle/>
          <a:p>
            <a:r>
              <a:rPr lang="en-NZ"/>
              <a:t>D/H</a:t>
            </a:r>
          </a:p>
        </p:txBody>
      </p:sp>
      <p:sp>
        <p:nvSpPr>
          <p:cNvPr id="23569" name="TextBox 32"/>
          <p:cNvSpPr txBox="1">
            <a:spLocks noChangeArrowheads="1"/>
          </p:cNvSpPr>
          <p:nvPr/>
        </p:nvSpPr>
        <p:spPr bwMode="auto">
          <a:xfrm rot="-2120447">
            <a:off x="1857375" y="1571625"/>
            <a:ext cx="582613" cy="369888"/>
          </a:xfrm>
          <a:prstGeom prst="rect">
            <a:avLst/>
          </a:prstGeom>
          <a:noFill/>
          <a:ln w="9525">
            <a:noFill/>
            <a:miter lim="800000"/>
            <a:headEnd/>
            <a:tailEnd/>
          </a:ln>
        </p:spPr>
        <p:txBody>
          <a:bodyPr wrap="none">
            <a:spAutoFit/>
          </a:bodyPr>
          <a:lstStyle/>
          <a:p>
            <a:r>
              <a:rPr lang="en-NZ"/>
              <a:t>P/H</a:t>
            </a:r>
          </a:p>
        </p:txBody>
      </p:sp>
      <p:grpSp>
        <p:nvGrpSpPr>
          <p:cNvPr id="2" name="Group 28"/>
          <p:cNvGrpSpPr>
            <a:grpSpLocks/>
          </p:cNvGrpSpPr>
          <p:nvPr/>
        </p:nvGrpSpPr>
        <p:grpSpPr bwMode="auto">
          <a:xfrm>
            <a:off x="2286000" y="4929188"/>
            <a:ext cx="5180013" cy="338137"/>
            <a:chOff x="2428860" y="4929198"/>
            <a:chExt cx="5179473" cy="338554"/>
          </a:xfrm>
        </p:grpSpPr>
        <p:sp>
          <p:nvSpPr>
            <p:cNvPr id="23571" name="Rectangle 39"/>
            <p:cNvSpPr>
              <a:spLocks noChangeArrowheads="1"/>
            </p:cNvSpPr>
            <p:nvPr/>
          </p:nvSpPr>
          <p:spPr bwMode="auto">
            <a:xfrm>
              <a:off x="2428860" y="4929198"/>
              <a:ext cx="779381" cy="338554"/>
            </a:xfrm>
            <a:prstGeom prst="rect">
              <a:avLst/>
            </a:prstGeom>
            <a:noFill/>
            <a:ln w="9525">
              <a:noFill/>
              <a:miter lim="800000"/>
              <a:headEnd/>
              <a:tailEnd/>
            </a:ln>
          </p:spPr>
          <p:txBody>
            <a:bodyPr wrap="none">
              <a:spAutoFit/>
            </a:bodyPr>
            <a:lstStyle/>
            <a:p>
              <a:r>
                <a:rPr lang="en-NZ" sz="1600"/>
                <a:t>e</a:t>
              </a:r>
              <a:r>
                <a:rPr lang="en-NZ" sz="1600" baseline="30000"/>
                <a:t>1</a:t>
              </a:r>
              <a:r>
                <a:rPr lang="en-NZ" sz="1600"/>
                <a:t>=2.7</a:t>
              </a:r>
            </a:p>
          </p:txBody>
        </p:sp>
        <p:sp>
          <p:nvSpPr>
            <p:cNvPr id="23572" name="Rectangle 39"/>
            <p:cNvSpPr>
              <a:spLocks noChangeArrowheads="1"/>
            </p:cNvSpPr>
            <p:nvPr/>
          </p:nvSpPr>
          <p:spPr bwMode="auto">
            <a:xfrm>
              <a:off x="3786182" y="4929198"/>
              <a:ext cx="779381" cy="338554"/>
            </a:xfrm>
            <a:prstGeom prst="rect">
              <a:avLst/>
            </a:prstGeom>
            <a:noFill/>
            <a:ln w="9525">
              <a:noFill/>
              <a:miter lim="800000"/>
              <a:headEnd/>
              <a:tailEnd/>
            </a:ln>
          </p:spPr>
          <p:txBody>
            <a:bodyPr wrap="none">
              <a:spAutoFit/>
            </a:bodyPr>
            <a:lstStyle/>
            <a:p>
              <a:r>
                <a:rPr lang="en-NZ" sz="1600"/>
                <a:t>e</a:t>
              </a:r>
              <a:r>
                <a:rPr lang="en-NZ" sz="1600" baseline="30000"/>
                <a:t>2</a:t>
              </a:r>
              <a:r>
                <a:rPr lang="en-NZ" sz="1600"/>
                <a:t>=7.4</a:t>
              </a:r>
            </a:p>
          </p:txBody>
        </p:sp>
        <p:sp>
          <p:nvSpPr>
            <p:cNvPr id="23573" name="Rectangle 39"/>
            <p:cNvSpPr>
              <a:spLocks noChangeArrowheads="1"/>
            </p:cNvSpPr>
            <p:nvPr/>
          </p:nvSpPr>
          <p:spPr bwMode="auto">
            <a:xfrm>
              <a:off x="5429256" y="4929198"/>
              <a:ext cx="721672" cy="338554"/>
            </a:xfrm>
            <a:prstGeom prst="rect">
              <a:avLst/>
            </a:prstGeom>
            <a:noFill/>
            <a:ln w="9525">
              <a:noFill/>
              <a:miter lim="800000"/>
              <a:headEnd/>
              <a:tailEnd/>
            </a:ln>
          </p:spPr>
          <p:txBody>
            <a:bodyPr wrap="none">
              <a:spAutoFit/>
            </a:bodyPr>
            <a:lstStyle/>
            <a:p>
              <a:r>
                <a:rPr lang="en-NZ" sz="1600"/>
                <a:t>e</a:t>
              </a:r>
              <a:r>
                <a:rPr lang="en-NZ" sz="1600" baseline="30000"/>
                <a:t>3</a:t>
              </a:r>
              <a:r>
                <a:rPr lang="en-NZ" sz="1600"/>
                <a:t>=20</a:t>
              </a:r>
            </a:p>
          </p:txBody>
        </p:sp>
        <p:sp>
          <p:nvSpPr>
            <p:cNvPr id="23574" name="Rectangle 39"/>
            <p:cNvSpPr>
              <a:spLocks noChangeArrowheads="1"/>
            </p:cNvSpPr>
            <p:nvPr/>
          </p:nvSpPr>
          <p:spPr bwMode="auto">
            <a:xfrm>
              <a:off x="6715140" y="4929198"/>
              <a:ext cx="893193" cy="338554"/>
            </a:xfrm>
            <a:prstGeom prst="rect">
              <a:avLst/>
            </a:prstGeom>
            <a:noFill/>
            <a:ln w="9525">
              <a:noFill/>
              <a:miter lim="800000"/>
              <a:headEnd/>
              <a:tailEnd/>
            </a:ln>
          </p:spPr>
          <p:txBody>
            <a:bodyPr wrap="none">
              <a:spAutoFit/>
            </a:bodyPr>
            <a:lstStyle/>
            <a:p>
              <a:r>
                <a:rPr lang="en-NZ" sz="1600"/>
                <a:t>e</a:t>
              </a:r>
              <a:r>
                <a:rPr lang="en-NZ" sz="1600" baseline="30000"/>
                <a:t>4</a:t>
              </a:r>
              <a:r>
                <a:rPr lang="en-NZ" sz="1600"/>
                <a:t>=54.6</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AF4D23A-AA1B-48D9-9EDE-60DA03F8E3DF}" type="slidenum">
              <a:rPr lang="en-NZ" smtClean="0"/>
              <a:pPr>
                <a:defRPr/>
              </a:pPr>
              <a:t>9</a:t>
            </a:fld>
            <a:endParaRPr lang="en-NZ"/>
          </a:p>
        </p:txBody>
      </p:sp>
      <p:pic>
        <p:nvPicPr>
          <p:cNvPr id="26627" name="Picture 2"/>
          <p:cNvPicPr>
            <a:picLocks noChangeAspect="1" noChangeArrowheads="1"/>
          </p:cNvPicPr>
          <p:nvPr/>
        </p:nvPicPr>
        <p:blipFill>
          <a:blip r:embed="rId3"/>
          <a:srcRect/>
          <a:stretch>
            <a:fillRect/>
          </a:stretch>
        </p:blipFill>
        <p:spPr bwMode="auto">
          <a:xfrm>
            <a:off x="642938" y="1071563"/>
            <a:ext cx="7286625" cy="5326062"/>
          </a:xfrm>
          <a:prstGeom prst="rect">
            <a:avLst/>
          </a:prstGeom>
          <a:noFill/>
          <a:ln w="9525">
            <a:noFill/>
            <a:miter lim="800000"/>
            <a:headEnd/>
            <a:tailEnd/>
          </a:ln>
        </p:spPr>
      </p:pic>
      <p:sp>
        <p:nvSpPr>
          <p:cNvPr id="26628" name="TextBox 4"/>
          <p:cNvSpPr txBox="1">
            <a:spLocks noChangeArrowheads="1"/>
          </p:cNvSpPr>
          <p:nvPr/>
        </p:nvSpPr>
        <p:spPr bwMode="auto">
          <a:xfrm>
            <a:off x="857250" y="6488113"/>
            <a:ext cx="3741738" cy="246062"/>
          </a:xfrm>
          <a:prstGeom prst="rect">
            <a:avLst/>
          </a:prstGeom>
          <a:noFill/>
          <a:ln w="9525">
            <a:noFill/>
            <a:miter lim="800000"/>
            <a:headEnd/>
            <a:tailEnd/>
          </a:ln>
        </p:spPr>
        <p:txBody>
          <a:bodyPr wrap="none">
            <a:spAutoFit/>
          </a:bodyPr>
          <a:lstStyle/>
          <a:p>
            <a:r>
              <a:rPr lang="en-NZ" sz="1000"/>
              <a:t>Note: applies to area units with dwelling densities &gt; = 1 in 1991</a:t>
            </a:r>
          </a:p>
        </p:txBody>
      </p:sp>
      <p:cxnSp>
        <p:nvCxnSpPr>
          <p:cNvPr id="7" name="Straight Connector 6"/>
          <p:cNvCxnSpPr/>
          <p:nvPr/>
        </p:nvCxnSpPr>
        <p:spPr>
          <a:xfrm rot="16200000" flipH="1">
            <a:off x="3714750" y="1785938"/>
            <a:ext cx="4214813" cy="3214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2893219" y="2393156"/>
            <a:ext cx="3500438" cy="2714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1928813" y="2928937"/>
            <a:ext cx="2928938" cy="2214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107281" y="3536157"/>
            <a:ext cx="2214563"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57313" y="3429000"/>
            <a:ext cx="6215062"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357313" y="1285875"/>
            <a:ext cx="2857500" cy="2000250"/>
          </a:xfrm>
          <a:prstGeom prst="line">
            <a:avLst/>
          </a:prstGeom>
        </p:spPr>
        <p:style>
          <a:lnRef idx="1">
            <a:schemeClr val="accent1"/>
          </a:lnRef>
          <a:fillRef idx="0">
            <a:schemeClr val="accent1"/>
          </a:fillRef>
          <a:effectRef idx="0">
            <a:schemeClr val="accent1"/>
          </a:effectRef>
          <a:fontRef idx="minor">
            <a:schemeClr val="tx1"/>
          </a:fontRef>
        </p:style>
      </p:cxnSp>
      <p:sp>
        <p:nvSpPr>
          <p:cNvPr id="26635" name="TextBox 16"/>
          <p:cNvSpPr txBox="1">
            <a:spLocks noChangeArrowheads="1"/>
          </p:cNvSpPr>
          <p:nvPr/>
        </p:nvSpPr>
        <p:spPr bwMode="auto">
          <a:xfrm rot="-2112850">
            <a:off x="1266825" y="1758950"/>
            <a:ext cx="2611438" cy="368300"/>
          </a:xfrm>
          <a:prstGeom prst="rect">
            <a:avLst/>
          </a:prstGeom>
          <a:noFill/>
          <a:ln w="9525">
            <a:noFill/>
            <a:miter lim="800000"/>
            <a:headEnd/>
            <a:tailEnd/>
          </a:ln>
        </p:spPr>
        <p:txBody>
          <a:bodyPr>
            <a:spAutoFit/>
          </a:bodyPr>
          <a:lstStyle/>
          <a:p>
            <a:r>
              <a:rPr lang="en-NZ">
                <a:latin typeface="Calibri" pitchFamily="34" charset="0"/>
              </a:rPr>
              <a:t>Log of population density </a:t>
            </a:r>
          </a:p>
        </p:txBody>
      </p:sp>
      <p:sp>
        <p:nvSpPr>
          <p:cNvPr id="26636" name="TextBox 4"/>
          <p:cNvSpPr txBox="1">
            <a:spLocks noChangeArrowheads="1"/>
          </p:cNvSpPr>
          <p:nvPr/>
        </p:nvSpPr>
        <p:spPr bwMode="auto">
          <a:xfrm rot="-5400000">
            <a:off x="-400844" y="3186907"/>
            <a:ext cx="2600325" cy="369888"/>
          </a:xfrm>
          <a:prstGeom prst="rect">
            <a:avLst/>
          </a:prstGeom>
          <a:solidFill>
            <a:schemeClr val="bg1"/>
          </a:solidFill>
          <a:ln w="9525">
            <a:solidFill>
              <a:schemeClr val="bg1"/>
            </a:solidFill>
            <a:miter lim="800000"/>
            <a:headEnd/>
            <a:tailEnd/>
          </a:ln>
        </p:spPr>
        <p:txBody>
          <a:bodyPr wrap="none">
            <a:spAutoFit/>
          </a:bodyPr>
          <a:lstStyle/>
          <a:p>
            <a:r>
              <a:rPr lang="en-NZ">
                <a:latin typeface="Calibri" pitchFamily="34" charset="0"/>
              </a:rPr>
              <a:t>Log of the occupancy rate</a:t>
            </a:r>
          </a:p>
        </p:txBody>
      </p:sp>
      <p:sp>
        <p:nvSpPr>
          <p:cNvPr id="26637" name="TextBox 5"/>
          <p:cNvSpPr txBox="1">
            <a:spLocks noChangeArrowheads="1"/>
          </p:cNvSpPr>
          <p:nvPr/>
        </p:nvSpPr>
        <p:spPr bwMode="auto">
          <a:xfrm>
            <a:off x="3143250" y="5929313"/>
            <a:ext cx="2336800" cy="369887"/>
          </a:xfrm>
          <a:prstGeom prst="rect">
            <a:avLst/>
          </a:prstGeom>
          <a:solidFill>
            <a:schemeClr val="bg1"/>
          </a:solidFill>
          <a:ln w="9525">
            <a:noFill/>
            <a:miter lim="800000"/>
            <a:headEnd/>
            <a:tailEnd/>
          </a:ln>
        </p:spPr>
        <p:txBody>
          <a:bodyPr wrap="none">
            <a:spAutoFit/>
          </a:bodyPr>
          <a:lstStyle/>
          <a:p>
            <a:r>
              <a:rPr lang="en-NZ">
                <a:latin typeface="Calibri" pitchFamily="34" charset="0"/>
              </a:rPr>
              <a:t>Log of dwelling density</a:t>
            </a:r>
          </a:p>
        </p:txBody>
      </p:sp>
      <p:sp>
        <p:nvSpPr>
          <p:cNvPr id="26638" name="TextBox 30"/>
          <p:cNvSpPr txBox="1">
            <a:spLocks noChangeArrowheads="1"/>
          </p:cNvSpPr>
          <p:nvPr/>
        </p:nvSpPr>
        <p:spPr bwMode="auto">
          <a:xfrm>
            <a:off x="571500" y="1428750"/>
            <a:ext cx="569913" cy="369888"/>
          </a:xfrm>
          <a:prstGeom prst="rect">
            <a:avLst/>
          </a:prstGeom>
          <a:noFill/>
          <a:ln w="9525">
            <a:noFill/>
            <a:miter lim="800000"/>
            <a:headEnd/>
            <a:tailEnd/>
          </a:ln>
        </p:spPr>
        <p:txBody>
          <a:bodyPr wrap="none">
            <a:spAutoFit/>
          </a:bodyPr>
          <a:lstStyle/>
          <a:p>
            <a:r>
              <a:rPr lang="en-NZ"/>
              <a:t>P/D</a:t>
            </a:r>
          </a:p>
        </p:txBody>
      </p:sp>
      <p:sp>
        <p:nvSpPr>
          <p:cNvPr id="26639" name="TextBox 32"/>
          <p:cNvSpPr txBox="1">
            <a:spLocks noChangeArrowheads="1"/>
          </p:cNvSpPr>
          <p:nvPr/>
        </p:nvSpPr>
        <p:spPr bwMode="auto">
          <a:xfrm rot="-2120447">
            <a:off x="1857375" y="1571625"/>
            <a:ext cx="582613" cy="369888"/>
          </a:xfrm>
          <a:prstGeom prst="rect">
            <a:avLst/>
          </a:prstGeom>
          <a:noFill/>
          <a:ln w="9525">
            <a:noFill/>
            <a:miter lim="800000"/>
            <a:headEnd/>
            <a:tailEnd/>
          </a:ln>
        </p:spPr>
        <p:txBody>
          <a:bodyPr wrap="none">
            <a:spAutoFit/>
          </a:bodyPr>
          <a:lstStyle/>
          <a:p>
            <a:r>
              <a:rPr lang="en-NZ"/>
              <a:t>P/H</a:t>
            </a:r>
          </a:p>
        </p:txBody>
      </p:sp>
      <p:grpSp>
        <p:nvGrpSpPr>
          <p:cNvPr id="2" name="Group 28"/>
          <p:cNvGrpSpPr>
            <a:grpSpLocks/>
          </p:cNvGrpSpPr>
          <p:nvPr/>
        </p:nvGrpSpPr>
        <p:grpSpPr bwMode="auto">
          <a:xfrm>
            <a:off x="2286000" y="4929188"/>
            <a:ext cx="5180013" cy="338137"/>
            <a:chOff x="2428860" y="4929198"/>
            <a:chExt cx="5179473" cy="338554"/>
          </a:xfrm>
        </p:grpSpPr>
        <p:sp>
          <p:nvSpPr>
            <p:cNvPr id="26647" name="Rectangle 39"/>
            <p:cNvSpPr>
              <a:spLocks noChangeArrowheads="1"/>
            </p:cNvSpPr>
            <p:nvPr/>
          </p:nvSpPr>
          <p:spPr bwMode="auto">
            <a:xfrm>
              <a:off x="2428860" y="4929198"/>
              <a:ext cx="779381" cy="338554"/>
            </a:xfrm>
            <a:prstGeom prst="rect">
              <a:avLst/>
            </a:prstGeom>
            <a:noFill/>
            <a:ln w="9525">
              <a:noFill/>
              <a:miter lim="800000"/>
              <a:headEnd/>
              <a:tailEnd/>
            </a:ln>
          </p:spPr>
          <p:txBody>
            <a:bodyPr wrap="none">
              <a:spAutoFit/>
            </a:bodyPr>
            <a:lstStyle/>
            <a:p>
              <a:r>
                <a:rPr lang="en-NZ" sz="1600"/>
                <a:t>e</a:t>
              </a:r>
              <a:r>
                <a:rPr lang="en-NZ" sz="1600" baseline="30000"/>
                <a:t>1</a:t>
              </a:r>
              <a:r>
                <a:rPr lang="en-NZ" sz="1600"/>
                <a:t>=2.7</a:t>
              </a:r>
            </a:p>
          </p:txBody>
        </p:sp>
        <p:sp>
          <p:nvSpPr>
            <p:cNvPr id="26648" name="Rectangle 39"/>
            <p:cNvSpPr>
              <a:spLocks noChangeArrowheads="1"/>
            </p:cNvSpPr>
            <p:nvPr/>
          </p:nvSpPr>
          <p:spPr bwMode="auto">
            <a:xfrm>
              <a:off x="3786182" y="4929198"/>
              <a:ext cx="779381" cy="338554"/>
            </a:xfrm>
            <a:prstGeom prst="rect">
              <a:avLst/>
            </a:prstGeom>
            <a:noFill/>
            <a:ln w="9525">
              <a:noFill/>
              <a:miter lim="800000"/>
              <a:headEnd/>
              <a:tailEnd/>
            </a:ln>
          </p:spPr>
          <p:txBody>
            <a:bodyPr wrap="none">
              <a:spAutoFit/>
            </a:bodyPr>
            <a:lstStyle/>
            <a:p>
              <a:r>
                <a:rPr lang="en-NZ" sz="1600"/>
                <a:t>e</a:t>
              </a:r>
              <a:r>
                <a:rPr lang="en-NZ" sz="1600" baseline="30000"/>
                <a:t>2</a:t>
              </a:r>
              <a:r>
                <a:rPr lang="en-NZ" sz="1600"/>
                <a:t>=7.4</a:t>
              </a:r>
            </a:p>
          </p:txBody>
        </p:sp>
        <p:sp>
          <p:nvSpPr>
            <p:cNvPr id="26649" name="Rectangle 39"/>
            <p:cNvSpPr>
              <a:spLocks noChangeArrowheads="1"/>
            </p:cNvSpPr>
            <p:nvPr/>
          </p:nvSpPr>
          <p:spPr bwMode="auto">
            <a:xfrm>
              <a:off x="5429256" y="4929198"/>
              <a:ext cx="721672" cy="338554"/>
            </a:xfrm>
            <a:prstGeom prst="rect">
              <a:avLst/>
            </a:prstGeom>
            <a:noFill/>
            <a:ln w="9525">
              <a:noFill/>
              <a:miter lim="800000"/>
              <a:headEnd/>
              <a:tailEnd/>
            </a:ln>
          </p:spPr>
          <p:txBody>
            <a:bodyPr wrap="none">
              <a:spAutoFit/>
            </a:bodyPr>
            <a:lstStyle/>
            <a:p>
              <a:r>
                <a:rPr lang="en-NZ" sz="1600"/>
                <a:t>e</a:t>
              </a:r>
              <a:r>
                <a:rPr lang="en-NZ" sz="1600" baseline="30000"/>
                <a:t>3</a:t>
              </a:r>
              <a:r>
                <a:rPr lang="en-NZ" sz="1600"/>
                <a:t>=20</a:t>
              </a:r>
            </a:p>
          </p:txBody>
        </p:sp>
        <p:sp>
          <p:nvSpPr>
            <p:cNvPr id="26650" name="Rectangle 39"/>
            <p:cNvSpPr>
              <a:spLocks noChangeArrowheads="1"/>
            </p:cNvSpPr>
            <p:nvPr/>
          </p:nvSpPr>
          <p:spPr bwMode="auto">
            <a:xfrm>
              <a:off x="6715140" y="4929198"/>
              <a:ext cx="893193" cy="338554"/>
            </a:xfrm>
            <a:prstGeom prst="rect">
              <a:avLst/>
            </a:prstGeom>
            <a:noFill/>
            <a:ln w="9525">
              <a:noFill/>
              <a:miter lim="800000"/>
              <a:headEnd/>
              <a:tailEnd/>
            </a:ln>
          </p:spPr>
          <p:txBody>
            <a:bodyPr wrap="none">
              <a:spAutoFit/>
            </a:bodyPr>
            <a:lstStyle/>
            <a:p>
              <a:r>
                <a:rPr lang="en-NZ" sz="1600"/>
                <a:t>e</a:t>
              </a:r>
              <a:r>
                <a:rPr lang="en-NZ" sz="1600" baseline="30000"/>
                <a:t>4</a:t>
              </a:r>
              <a:r>
                <a:rPr lang="en-NZ" sz="1600"/>
                <a:t>=54.6</a:t>
              </a:r>
            </a:p>
          </p:txBody>
        </p:sp>
      </p:grpSp>
      <p:grpSp>
        <p:nvGrpSpPr>
          <p:cNvPr id="3" name="Group 21"/>
          <p:cNvGrpSpPr>
            <a:grpSpLocks/>
          </p:cNvGrpSpPr>
          <p:nvPr/>
        </p:nvGrpSpPr>
        <p:grpSpPr bwMode="auto">
          <a:xfrm>
            <a:off x="5214938" y="1285875"/>
            <a:ext cx="2473325" cy="1727200"/>
            <a:chOff x="5214938" y="1285875"/>
            <a:chExt cx="2473325" cy="1726639"/>
          </a:xfrm>
        </p:grpSpPr>
        <p:sp>
          <p:nvSpPr>
            <p:cNvPr id="26643" name="Rectangle 26"/>
            <p:cNvSpPr>
              <a:spLocks noChangeArrowheads="1"/>
            </p:cNvSpPr>
            <p:nvPr/>
          </p:nvSpPr>
          <p:spPr bwMode="auto">
            <a:xfrm>
              <a:off x="5214938" y="1285875"/>
              <a:ext cx="2473325" cy="307975"/>
            </a:xfrm>
            <a:prstGeom prst="rect">
              <a:avLst/>
            </a:prstGeom>
            <a:noFill/>
            <a:ln w="9525">
              <a:noFill/>
              <a:miter lim="800000"/>
              <a:headEnd/>
              <a:tailEnd/>
            </a:ln>
          </p:spPr>
          <p:txBody>
            <a:bodyPr wrap="none">
              <a:spAutoFit/>
            </a:bodyPr>
            <a:lstStyle/>
            <a:p>
              <a:r>
                <a:rPr lang="en-NZ" sz="1400"/>
                <a:t>ln (P/H) = ln (P/D) + ln (D/H) </a:t>
              </a:r>
            </a:p>
          </p:txBody>
        </p:sp>
        <p:cxnSp>
          <p:nvCxnSpPr>
            <p:cNvPr id="24" name="Straight Arrow Connector 23"/>
            <p:cNvCxnSpPr/>
            <p:nvPr/>
          </p:nvCxnSpPr>
          <p:spPr>
            <a:xfrm rot="16200000" flipH="1">
              <a:off x="6108000" y="2035643"/>
              <a:ext cx="571314" cy="500063"/>
            </a:xfrm>
            <a:prstGeom prst="straightConnector1">
              <a:avLst/>
            </a:prstGeom>
            <a:ln>
              <a:solidFill>
                <a:srgbClr val="DEA900"/>
              </a:solidFill>
              <a:tailEnd type="arrow"/>
            </a:ln>
          </p:spPr>
          <p:style>
            <a:lnRef idx="1">
              <a:schemeClr val="accent1"/>
            </a:lnRef>
            <a:fillRef idx="0">
              <a:schemeClr val="accent1"/>
            </a:fillRef>
            <a:effectRef idx="0">
              <a:schemeClr val="accent1"/>
            </a:effectRef>
            <a:fontRef idx="minor">
              <a:schemeClr val="tx1"/>
            </a:fontRef>
          </p:style>
        </p:cxnSp>
        <p:sp>
          <p:nvSpPr>
            <p:cNvPr id="26645" name="TextBox 24"/>
            <p:cNvSpPr txBox="1">
              <a:spLocks noChangeArrowheads="1"/>
            </p:cNvSpPr>
            <p:nvPr/>
          </p:nvSpPr>
          <p:spPr bwMode="auto">
            <a:xfrm>
              <a:off x="5643570" y="1643050"/>
              <a:ext cx="697627" cy="369332"/>
            </a:xfrm>
            <a:prstGeom prst="rect">
              <a:avLst/>
            </a:prstGeom>
            <a:noFill/>
            <a:ln w="9525">
              <a:noFill/>
              <a:miter lim="800000"/>
              <a:headEnd/>
              <a:tailEnd/>
            </a:ln>
          </p:spPr>
          <p:txBody>
            <a:bodyPr wrap="none">
              <a:spAutoFit/>
            </a:bodyPr>
            <a:lstStyle/>
            <a:p>
              <a:r>
                <a:rPr lang="en-NZ"/>
                <a:t>1991</a:t>
              </a:r>
            </a:p>
          </p:txBody>
        </p:sp>
        <p:sp>
          <p:nvSpPr>
            <p:cNvPr id="26646" name="TextBox 25"/>
            <p:cNvSpPr txBox="1">
              <a:spLocks noChangeArrowheads="1"/>
            </p:cNvSpPr>
            <p:nvPr/>
          </p:nvSpPr>
          <p:spPr bwMode="auto">
            <a:xfrm>
              <a:off x="6500826" y="2643182"/>
              <a:ext cx="697627" cy="369332"/>
            </a:xfrm>
            <a:prstGeom prst="rect">
              <a:avLst/>
            </a:prstGeom>
            <a:noFill/>
            <a:ln w="9525">
              <a:noFill/>
              <a:miter lim="800000"/>
              <a:headEnd/>
              <a:tailEnd/>
            </a:ln>
          </p:spPr>
          <p:txBody>
            <a:bodyPr wrap="none">
              <a:spAutoFit/>
            </a:bodyPr>
            <a:lstStyle/>
            <a:p>
              <a:r>
                <a:rPr lang="en-NZ"/>
                <a:t>2001</a:t>
              </a:r>
            </a:p>
          </p:txBody>
        </p:sp>
      </p:grpSp>
      <p:sp>
        <p:nvSpPr>
          <p:cNvPr id="26642" name="TextBox 25"/>
          <p:cNvSpPr txBox="1">
            <a:spLocks noChangeArrowheads="1"/>
          </p:cNvSpPr>
          <p:nvPr/>
        </p:nvSpPr>
        <p:spPr bwMode="auto">
          <a:xfrm>
            <a:off x="571500" y="214313"/>
            <a:ext cx="8143875" cy="646112"/>
          </a:xfrm>
          <a:prstGeom prst="rect">
            <a:avLst/>
          </a:prstGeom>
          <a:noFill/>
          <a:ln w="9525">
            <a:noFill/>
            <a:miter lim="800000"/>
            <a:headEnd/>
            <a:tailEnd/>
          </a:ln>
        </p:spPr>
        <p:txBody>
          <a:bodyPr>
            <a:spAutoFit/>
          </a:bodyPr>
          <a:lstStyle/>
          <a:p>
            <a:pPr algn="ctr"/>
            <a:r>
              <a:rPr lang="en-NZ" dirty="0"/>
              <a:t>Figure </a:t>
            </a:r>
            <a:r>
              <a:rPr lang="en-NZ" dirty="0" smtClean="0"/>
              <a:t>2.  </a:t>
            </a:r>
            <a:r>
              <a:rPr lang="en-NZ" dirty="0"/>
              <a:t>The population density impact of changes in dwelling density and occupancy rates. Auckland, 1991=2001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3512</TotalTime>
  <Words>1705</Words>
  <Application>Microsoft Office PowerPoint</Application>
  <PresentationFormat>On-screen Show (4:3)</PresentationFormat>
  <Paragraphs>286</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2.Background</vt:lpstr>
      <vt:lpstr>Slide 5</vt:lpstr>
      <vt:lpstr>Slide 6</vt:lpstr>
      <vt:lpstr>Stata offers considerable flexibility in exploring data non-geographically.   Example: Decomposing urban population density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2.Background continued</vt:lpstr>
      <vt:lpstr>Slide 33</vt:lpstr>
      <vt:lpstr>Linking the scatter and the map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Wellington region 2001</dc:title>
  <dc:creator>Phil Morrison</dc:creator>
  <cp:lastModifiedBy>Phil Morrison</cp:lastModifiedBy>
  <cp:revision>264</cp:revision>
  <dcterms:created xsi:type="dcterms:W3CDTF">2009-04-10T00:39:12Z</dcterms:created>
  <dcterms:modified xsi:type="dcterms:W3CDTF">2009-11-04T10:20:15Z</dcterms:modified>
</cp:coreProperties>
</file>