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A43B1-7AEE-4BF4-9A2C-4FC4E0EE6E88}" type="datetimeFigureOut">
              <a:rPr lang="pl-PL" smtClean="0"/>
              <a:t>2017-11-26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04E45-C0F8-42FC-B6BE-41B4A3F467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585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04E45-C0F8-42FC-B6BE-41B4A3F4670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4505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354C-0E1E-4D55-9BF5-7FCB821370D7}" type="datetime1">
              <a:rPr lang="pl-PL" smtClean="0"/>
              <a:t>2017-11-26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39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7212-3B48-482A-A18B-7799AE83B1CB}" type="datetime1">
              <a:rPr lang="pl-PL" smtClean="0"/>
              <a:t>2017-11-26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761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9A74-74DF-4249-88BB-F2CD799B5E63}" type="datetime1">
              <a:rPr lang="pl-PL" smtClean="0"/>
              <a:t>2017-11-26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36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CC78-B3EF-447C-86AD-3CB9635F9745}" type="datetime1">
              <a:rPr lang="pl-PL" smtClean="0"/>
              <a:t>2017-11-26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952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9110-089E-4185-A55A-A0A753359816}" type="datetime1">
              <a:rPr lang="pl-PL" smtClean="0"/>
              <a:t>2017-11-26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22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9C5D-9296-429C-BB58-196A3C436837}" type="datetime1">
              <a:rPr lang="pl-PL" smtClean="0"/>
              <a:t>2017-11-26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23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1086-6DDC-472E-BC23-D5CDF4A5FEAF}" type="datetime1">
              <a:rPr lang="pl-PL" smtClean="0"/>
              <a:t>2017-11-26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499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14A2-EE86-49D4-98C6-FEBDDC47257D}" type="datetime1">
              <a:rPr lang="pl-PL" smtClean="0"/>
              <a:t>2017-11-26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04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8331-93BA-468B-9733-E829FC6EC3C8}" type="datetime1">
              <a:rPr lang="pl-PL" smtClean="0"/>
              <a:t>2017-11-26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66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A725-FE73-47BA-8AF4-297478BD6100}" type="datetime1">
              <a:rPr lang="pl-PL" smtClean="0"/>
              <a:t>2017-11-26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32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FA6C-B168-4307-950A-706FD48EB834}" type="datetime1">
              <a:rPr lang="pl-PL" smtClean="0"/>
              <a:t>2017-11-26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45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89989-96A8-45D1-9322-57D272A85720}" type="datetime1">
              <a:rPr lang="pl-PL" smtClean="0"/>
              <a:t>2017-11-26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C9D88-B7CC-491C-B0A0-2279D1F4A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581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rtality.org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WEIGHTING SUB-POPULATIONS IN MORTALITY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LONGEV</a:t>
            </a:r>
            <a:r>
              <a:rPr lang="en-GB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ITY 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GB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APPROACH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Adam </a:t>
            </a:r>
            <a:r>
              <a:rPr lang="en-GB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Szulc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of Statistics and Demography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Warsaw School of Economics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pl-PL" sz="1600" i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z="1600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z="1600" i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z="1600" i="1" dirty="0"/>
          </a:p>
          <a:p>
            <a:r>
              <a:rPr lang="en-GB" sz="1600" i="1" dirty="0"/>
              <a:t>The 5th Polish Stata Users Group Meeting</a:t>
            </a:r>
            <a:endParaRPr lang="pl-PL" sz="1600" dirty="0"/>
          </a:p>
          <a:p>
            <a:r>
              <a:rPr lang="en-GB" sz="1600" i="1" dirty="0"/>
              <a:t>Warsaw School of Economics, November 27, 2017</a:t>
            </a:r>
            <a:endParaRPr lang="pl-PL" sz="16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16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this study the STATA constrained least squares method (command ‘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cnsreg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’) is used. 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also possible to rewrite </a:t>
            </a:r>
            <a:r>
              <a:rPr lang="en-GB" sz="1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eqns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(5) - (7) in the way allowing estimation of constrained regression models when the only available constraint is imposing the intercept equal to zero.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This method is described in details in the next section, presenting the algorithm based on minimisation of the absolute deviations, which may be an alternative to the least squares method.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9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11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422" y="789708"/>
            <a:ext cx="7149829" cy="490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2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7380" y="872837"/>
            <a:ext cx="7214756" cy="5209690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49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GB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Once parameter </a:t>
                </a:r>
                <a:r>
                  <a:rPr lang="en-GB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estimated, </a:t>
                </a:r>
                <a:r>
                  <a:rPr lang="en-GB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:r>
                  <a:rPr lang="en-GB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can be calculated using the equations</a:t>
                </a:r>
                <a:endParaRPr lang="pl-PL" sz="18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d>
                            <m:dPr>
                              <m:ctrlPr>
                                <a:rPr lang="pl-PL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2−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pl-PL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  <m:f>
                            <m:fPr>
                              <m:ctrlPr>
                                <a:rPr lang="pl-PL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𝑞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f>
                            <m:fPr>
                              <m:ctrlPr>
                                <a:rPr lang="pl-PL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2−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finally, the </a:t>
                </a:r>
                <a:r>
                  <a:rPr lang="en-GB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eqn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(5) is used to calculate the weights.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Identical algorithm may be alternatively </a:t>
                </a:r>
                <a:r>
                  <a:rPr lang="pl-PL" sz="1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employ</a:t>
                </a:r>
                <a:r>
                  <a:rPr lang="en-GB" sz="1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ed</a:t>
                </a:r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minimising sum of squares, described in the previous section. These algorithms may be useful also when the minimization algorithm built in typical packages is unable to provide a solution to equations (5) – (7</a:t>
                </a:r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pl-PL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pl-PL" sz="1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which</a:t>
                </a:r>
                <a:r>
                  <a:rPr lang="pl-PL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1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may</a:t>
                </a:r>
                <a:r>
                  <a:rPr lang="pl-PL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1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happen</a:t>
                </a:r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some datasets. 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pl-PL" sz="18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22" t="-28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2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 Handling negative solutions in STATA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algorithms presented in previous sections, neither A &amp; S method do not ensure all positive weights. Receiving negative ones is likely when sub-populations vary considerably in terms of sizes and some of them represent very small 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1%) shares. This problem may be handled in two ways. First, by adding an additional constraint in the estimation based on equations (5) – (7). As standard statistical/econometric 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packages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STATA,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not allow imposing positive solutions, it has to be written indirectly, after changing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eqn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(5) from quadratic to cubic. This reduces probability of non-positive solutions, however they are still likely for some data.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3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7014" y="1039091"/>
            <a:ext cx="8239712" cy="4555825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1.4 Handling negative solutions in Excel Solver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non-negativity constraint may be added to mathematical programming problems directly. Though such a constraint may be only in the form “greater or equal zero”, a positivity condition may be imposed indirectly, however at the cost of additional constraint.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Excel Solver has two serious limitations: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requires time consuming matrix manipulations that might be avoided when using methods based on regression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Solver cannot manage large datasets: the number of sub-populations cannot exceed 200 divided by the number of constraints; 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pl-PL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weights for 80 Russia’s regions may be calculated only by one of the methods presented below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65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17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591" y="662073"/>
            <a:ext cx="6421582" cy="531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3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EMPIRICAL ILLUSTRATION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1 The data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developed countries included in Human Mortality Database, the last data available (2013 or 2014), men and women separately (hereafter: 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HMD12)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80 regions in Russia, 2010, men and women together (hereafter: RUSSIA80), source: Human Development 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2013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738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936949"/>
              </p:ext>
            </p:extLst>
          </p:nvPr>
        </p:nvGraphicFramePr>
        <p:xfrm>
          <a:off x="2639291" y="997532"/>
          <a:ext cx="6670964" cy="5069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6977"/>
                <a:gridCol w="1168949"/>
                <a:gridCol w="1236061"/>
                <a:gridCol w="1091350"/>
                <a:gridCol w="1167627"/>
              </a:tblGrid>
              <a:tr h="604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Country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Life exp.</a:t>
                      </a:r>
                      <a:endParaRPr lang="pl-PL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women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Population share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Life exp.</a:t>
                      </a:r>
                      <a:endParaRPr lang="pl-PL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men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Population share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0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Czech Republic</a:t>
                      </a:r>
                      <a:endParaRPr lang="pl-PL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81.15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0.01312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75.15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0.01352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FF00"/>
                          </a:solidFill>
                          <a:effectLst/>
                        </a:rPr>
                        <a:t>Germany</a:t>
                      </a:r>
                      <a:endParaRPr lang="pl-PL" sz="18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82.86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0.10088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77.99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0.1031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Israel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83.84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0.00988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80.29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0.01035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Japan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86.63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0.15840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80.23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0.160463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FF00"/>
                          </a:solidFill>
                          <a:effectLst/>
                        </a:rPr>
                        <a:t>Luxembourg</a:t>
                      </a:r>
                      <a:endParaRPr lang="pl-PL" sz="18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83.43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0.00066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79.37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0.000703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New Zealand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83.42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0.00554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79.8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0.005664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Poland</a:t>
                      </a:r>
                      <a:endParaRPr lang="pl-PL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80.92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0.04876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72.98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0.048824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7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Russian Federation</a:t>
                      </a:r>
                      <a:endParaRPr lang="pl-PL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76.29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0.18880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65.1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0.173701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FF00"/>
                          </a:solidFill>
                          <a:effectLst/>
                        </a:rPr>
                        <a:t>Sweden</a:t>
                      </a:r>
                      <a:endParaRPr lang="pl-PL" sz="18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83.71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0.01174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80.1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0.012477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FF00"/>
                          </a:solidFill>
                          <a:effectLst/>
                        </a:rPr>
                        <a:t>Switzerland</a:t>
                      </a:r>
                      <a:endParaRPr lang="pl-PL" sz="18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84.74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0.00998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80.52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0.01039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USA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81.29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0.39238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76.54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0.405933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Ukraine</a:t>
                      </a:r>
                      <a:endParaRPr lang="pl-PL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76.21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0.05985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66.31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0.054875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04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Mean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81.13</a:t>
                      </a:r>
                      <a:endParaRPr lang="pl-PL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(80.75)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74.69</a:t>
                      </a:r>
                      <a:endParaRPr lang="pl-PL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(74.49)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08049" y="352245"/>
            <a:ext cx="61732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1. Life expectancy and population shares for 12 countries</a:t>
            </a:r>
            <a:endParaRPr kumimoji="0" lang="pl-PL" altLang="pl-P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GB" altLang="pl-P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last row life expectancy from life tables in parentheses</a:t>
            </a:r>
            <a:r>
              <a:rPr kumimoji="0" lang="pl-PL" altLang="pl-P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GB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Bef>
                <a:spcPts val="600"/>
              </a:spcBef>
              <a:buNone/>
            </a:pPr>
            <a:r>
              <a:rPr lang="en-GB" sz="1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GOAL:</a:t>
            </a: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develop </a:t>
            </a:r>
            <a:r>
              <a:rPr lang="en-GB" sz="18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sub-population weights for life expectancy research</a:t>
            </a: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using popular software (here: STATA and Excel) </a:t>
            </a:r>
            <a:endParaRPr lang="pl-PL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buNone/>
            </a:pPr>
            <a:endParaRPr lang="pl-PL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buNone/>
            </a:pPr>
            <a:r>
              <a:rPr lang="en-GB" sz="1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MOTIVATION:</a:t>
            </a: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population structure assumed in life tables is different from the actual (e. g. due to migrations), hence </a:t>
            </a:r>
            <a:r>
              <a:rPr lang="en-GB" sz="18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 both types of </a:t>
            </a:r>
            <a:r>
              <a:rPr lang="pl-PL" sz="1800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r>
              <a:rPr lang="pl-PL" sz="18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weights yields different average life expectancies</a:t>
            </a: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(in the present study differences vary from 0.2 to 0.38 years) </a:t>
            </a:r>
            <a:endParaRPr lang="pl-PL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buNone/>
            </a:pPr>
            <a:endParaRPr lang="pl-PL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buNone/>
            </a:pP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IDEA:</a:t>
            </a: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construct a set of weights holding two conditions:</a:t>
            </a:r>
            <a:endParaRPr lang="pl-PL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weighted average group-specific life expectancies </a:t>
            </a:r>
            <a:r>
              <a:rPr lang="en-GB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yield overall life expectancy</a:t>
            </a:r>
            <a:r>
              <a:rPr lang="pl-PL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derived</a:t>
            </a:r>
            <a:r>
              <a:rPr lang="pl-PL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from life </a:t>
            </a:r>
            <a:r>
              <a:rPr lang="pl-PL" sz="1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tables</a:t>
            </a:r>
            <a:endParaRPr lang="pl-PL" sz="1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ensuring a “</a:t>
            </a:r>
            <a:r>
              <a:rPr lang="en-GB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minimum distance</a:t>
            </a: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(</a:t>
            </a:r>
            <a:r>
              <a:rPr lang="en-GB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 be defined formally later</a:t>
            </a: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from the actual population shares</a:t>
            </a:r>
            <a:endParaRPr lang="pl-PL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endParaRPr lang="pl-PL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buNone/>
            </a:pPr>
            <a:r>
              <a:rPr lang="en-GB" sz="1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PROBLEM: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scarcity of optimisation tools in STATA</a:t>
            </a:r>
            <a:endParaRPr lang="pl-PL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buNone/>
            </a:pPr>
            <a:endParaRPr lang="pl-PL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0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 </a:t>
            </a:r>
            <a:r>
              <a:rPr lang="en-GB" sz="1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r>
              <a:rPr lang="pl-PL" sz="1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estimates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HMD12, men: all positive for STATA and Solver procedures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HMD12, women: all positive for Solver procedure, negative 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appear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STATA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RUSSIA80: all positive for STATA and Solver procedures, minimisation of absolute values not possible due to Solver capacity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2.3 </a:t>
            </a:r>
            <a:r>
              <a:rPr lang="en-GB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Inequality measures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range (maximum minus minimum values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from 10.4 to 18.1 </a:t>
            </a:r>
            <a:r>
              <a:rPr lang="pl-PL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Gini and Theil inequality 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indices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weighting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Theil inequality index 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decomposition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less </a:t>
            </a:r>
            <a:r>
              <a:rPr lang="pl-PL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weighting</a:t>
            </a:r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972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397423"/>
              </p:ext>
            </p:extLst>
          </p:nvPr>
        </p:nvGraphicFramePr>
        <p:xfrm>
          <a:off x="2536421" y="2776293"/>
          <a:ext cx="6889661" cy="2044077"/>
        </p:xfrm>
        <a:graphic>
          <a:graphicData uri="http://schemas.openxmlformats.org/drawingml/2006/table">
            <a:tbl>
              <a:tblPr firstRow="1" firstCol="1" bandRow="1"/>
              <a:tblGrid>
                <a:gridCol w="2459364"/>
                <a:gridCol w="2423170"/>
                <a:gridCol w="2007127"/>
              </a:tblGrid>
              <a:tr h="391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Women 12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 12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Russia 80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0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range: 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GB" sz="1800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GB" sz="1800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86.63 - 76.21 = 10.42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(Japan, Ukraine)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80.52 - 65.10 = 15.64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(Switzerland, Russia)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79.08 – 61 = 18.08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(Ingushetia, Tuva)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660196" y="2271879"/>
            <a:ext cx="52497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2. Life expectancy range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GB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(in years)</a:t>
            </a:r>
            <a:endParaRPr kumimoji="0" lang="en-GB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78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715893"/>
              </p:ext>
            </p:extLst>
          </p:nvPr>
        </p:nvGraphicFramePr>
        <p:xfrm>
          <a:off x="2961410" y="1850627"/>
          <a:ext cx="6317673" cy="3687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763"/>
                <a:gridCol w="1037004"/>
                <a:gridCol w="147559"/>
                <a:gridCol w="1100394"/>
                <a:gridCol w="1247953"/>
              </a:tblGrid>
              <a:tr h="3352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Weights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Women 12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Men 12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Russia 80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2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Gini index * 100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5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no weights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1.9544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3.4823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2.11644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2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population shares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2.22533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3.6647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1.84198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2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(113.9%)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(105.2%)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(87.0%)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2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STATA min. squares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n. a.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3.88038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1.80208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2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(111.4%)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(85.1%)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2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Solver min. squares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2.23347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3.7847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1.70628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2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(114.3%)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(108.7%)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(80.6%)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2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Solver min. absolute values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2.19255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3.73571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n. a.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2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(112.2%)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(107.3%)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17064" y="1204299"/>
            <a:ext cx="72911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3. Gini inequality indices under various weighting of sub-populations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kumimoji="0" lang="en-GB" altLang="pl-P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percentage of unweighted index in parentheses</a:t>
            </a:r>
            <a:r>
              <a:rPr kumimoji="0" lang="pl-PL" altLang="pl-P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GB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323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807554"/>
              </p:ext>
            </p:extLst>
          </p:nvPr>
        </p:nvGraphicFramePr>
        <p:xfrm>
          <a:off x="2514599" y="2086533"/>
          <a:ext cx="6691747" cy="3690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9896"/>
                <a:gridCol w="1303240"/>
                <a:gridCol w="1303240"/>
                <a:gridCol w="1185371"/>
              </a:tblGrid>
              <a:tr h="33552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Weights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Women 12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Men 12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Russia 80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5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Theil index * 100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no weights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0.0672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0.2337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0.08709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52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population shares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0.08577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0.25652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0.05721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5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(127.6%)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(109.8%)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(65.7%)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52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STATA min. squares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n. a.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0.28188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0.05573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5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(120.6%)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(64.0%)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52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Solver min. squares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0.08632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0.26877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0.05003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5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(128.5%)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(115.0%)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(57.4%)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52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Solver min. absolute values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0.08379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0.26421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n. a.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55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(124.7%)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(113.1%)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97110" y="1440202"/>
            <a:ext cx="71586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Tab.4. Theil inequality indices under various weighting of sub-populations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kumimoji="0" lang="en-GB" altLang="pl-P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percentage of unweighted index in parentheses</a:t>
            </a:r>
            <a:r>
              <a:rPr kumimoji="0" lang="pl-PL" altLang="pl-P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GB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257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519578"/>
              </p:ext>
            </p:extLst>
          </p:nvPr>
        </p:nvGraphicFramePr>
        <p:xfrm>
          <a:off x="2826328" y="2349271"/>
          <a:ext cx="7107381" cy="2877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5261"/>
                <a:gridCol w="1096106"/>
                <a:gridCol w="1003803"/>
                <a:gridCol w="1049953"/>
                <a:gridCol w="1142258"/>
              </a:tblGrid>
              <a:tr h="39926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Weights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Women 12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Men 12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9926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within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between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within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between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9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no weights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36.1%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63.9%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25.6%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73.5%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9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population shares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38.6%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61.4%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17.7%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82.3%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9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STATA, min. squares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n. a.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n. a.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14.7%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85.3%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9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Solver, min. squares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35.0%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65.0%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17.1%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82.9%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81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  Solver min. absolute values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35.1%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64.9%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17.2%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82.8%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80854" y="1738321"/>
            <a:ext cx="78763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4. Decomposition of Theil index into within- and between-group inequality</a:t>
            </a:r>
            <a:endParaRPr kumimoji="0" lang="pl-PL" altLang="pl-P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(post-</a:t>
            </a:r>
            <a:r>
              <a:rPr lang="pl-PL" altLang="pl-PL" b="1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commmunist</a:t>
            </a:r>
            <a:r>
              <a:rPr lang="pl-PL" altLang="pl-PL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altLang="pl-PL" b="1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countries</a:t>
            </a:r>
            <a:r>
              <a:rPr lang="pl-PL" altLang="pl-PL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„Western” Europe, non-</a:t>
            </a:r>
            <a:r>
              <a:rPr lang="pl-PL" altLang="pl-PL" b="1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pl-PL" altLang="pl-PL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altLang="pl-PL" b="1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countries</a:t>
            </a:r>
            <a:r>
              <a:rPr lang="pl-PL" altLang="pl-PL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GB" altLang="pl-P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16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CONCLUDING REMARKS: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To weight or not to weight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weighting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 comparisons 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pl-PL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longevity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status between countries (regions)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weighting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when answering the question “how unequal people are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Weighting matters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no rules of </a:t>
            </a:r>
            <a:r>
              <a:rPr lang="pl-PL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direction</a:t>
            </a:r>
            <a:r>
              <a:rPr lang="pl-PL" sz="1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sz="1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 of weights on the inequality measures (</a:t>
            </a:r>
            <a:r>
              <a:rPr lang="en-GB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pl-PL" sz="1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ies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 datasets)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resulting differences between types of weights are less important, though noticeable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 Solver yields more theoretically consistent weights than constrained regression but is somehow awkward in multiple applications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56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Anand</a:t>
            </a:r>
            <a:r>
              <a:rPr lang="en-GB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F. </a:t>
            </a:r>
            <a:r>
              <a:rPr lang="en-GB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Diderichsen</a:t>
            </a:r>
            <a:r>
              <a:rPr lang="en-GB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 Evans, V. M. </a:t>
            </a:r>
            <a:r>
              <a:rPr lang="en-GB" sz="190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Shkolnikov</a:t>
            </a:r>
            <a:r>
              <a:rPr lang="en-GB" sz="19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M. Wirth (2001), “</a:t>
            </a:r>
            <a:r>
              <a:rPr lang="en-GB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Measuring disparities in health: methods and indicators”, in.: T. Evans, M. Whitehead, F. </a:t>
            </a:r>
            <a:r>
              <a:rPr lang="en-GB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Diderichsen</a:t>
            </a:r>
            <a:r>
              <a:rPr lang="en-GB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</a:t>
            </a:r>
            <a:r>
              <a:rPr lang="en-GB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Bhuiya</a:t>
            </a:r>
            <a:r>
              <a:rPr lang="en-GB" sz="19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M. Wirth</a:t>
            </a:r>
            <a:r>
              <a:rPr lang="en-GB" sz="1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(eds.) </a:t>
            </a:r>
            <a:r>
              <a:rPr lang="en-GB" sz="1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Challenging inequities in health: from ethics to action</a:t>
            </a:r>
            <a:r>
              <a:rPr lang="en-GB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pp. 48-67. Oxford University Press.</a:t>
            </a:r>
            <a:endParaRPr lang="pl-PL" sz="1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9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19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uman</a:t>
            </a:r>
            <a:r>
              <a:rPr lang="en-GB" sz="1900" spc="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19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ortality</a:t>
            </a:r>
            <a:r>
              <a:rPr lang="en-GB" sz="1900" spc="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Database</a:t>
            </a:r>
            <a:r>
              <a:rPr lang="en-GB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900" spc="1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en-GB" sz="1900" spc="1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GB" sz="1900" spc="1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California,</a:t>
            </a:r>
            <a:r>
              <a:rPr lang="en-GB" sz="1900" spc="1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Berkeley</a:t>
            </a:r>
            <a:r>
              <a:rPr lang="en-GB" sz="1900" spc="1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(USA)</a:t>
            </a:r>
            <a:r>
              <a:rPr lang="en-GB" sz="1900" spc="1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900" spc="1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19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ax</a:t>
            </a:r>
            <a:r>
              <a:rPr lang="en-GB" sz="1900" spc="1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Planck</a:t>
            </a:r>
            <a:r>
              <a:rPr lang="en-GB" sz="1900" spc="3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Institute</a:t>
            </a:r>
            <a:r>
              <a:rPr lang="en-GB" sz="1900" spc="1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GB" sz="1900" spc="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Demographic</a:t>
            </a:r>
            <a:r>
              <a:rPr lang="en-GB" sz="1900" spc="1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19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esearch</a:t>
            </a:r>
            <a:r>
              <a:rPr lang="en-GB" sz="1900" spc="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(Germany),</a:t>
            </a:r>
            <a:r>
              <a:rPr lang="en-GB" sz="1900" spc="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spc="-2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www.mortality.org</a:t>
            </a:r>
            <a:r>
              <a:rPr lang="en-GB" sz="19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Koenker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R. W. and G.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W.Bassett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Regression Quantiles, </a:t>
            </a:r>
            <a:r>
              <a:rPr lang="en-US" sz="19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Econometrica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46, pp. </a:t>
            </a:r>
            <a:r>
              <a:rPr lang="en-US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33-50,1978</a:t>
            </a:r>
            <a:endParaRPr lang="pl-PL" sz="19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 Development: Rio Challenges, National Human Development Report for the Russian Federation 2013, UNDP,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Moscow</a:t>
            </a:r>
            <a:endParaRPr lang="pl-PL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900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9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Shkolnikov</a:t>
            </a:r>
            <a:r>
              <a:rPr lang="en-GB" sz="19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V. M., T. </a:t>
            </a:r>
            <a:r>
              <a:rPr lang="en-GB" sz="19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Valkonen</a:t>
            </a:r>
            <a:r>
              <a:rPr lang="en-GB" sz="19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 Begun and E. M. Andreev (2001), </a:t>
            </a:r>
            <a:r>
              <a:rPr lang="en-GB" sz="19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Measuring inter-group inequalities in length of life, </a:t>
            </a:r>
            <a:r>
              <a:rPr lang="en-GB" sz="19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Genus, </a:t>
            </a:r>
            <a:r>
              <a:rPr lang="en-GB" sz="19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Vol. 57, No. 3/4, pp. 33-62.</a:t>
            </a:r>
            <a:endParaRPr lang="pl-PL" sz="19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92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 smtClean="0"/>
              <a:t>THANK YOU VERY MUCH FOR YOUR ATTENTION</a:t>
            </a:r>
          </a:p>
          <a:p>
            <a:pPr marL="0" indent="0" algn="ctr">
              <a:buNone/>
            </a:pPr>
            <a:r>
              <a:rPr lang="pl-PL" sz="3200" dirty="0" smtClean="0"/>
              <a:t>aszulc@sgh.waw.pl</a:t>
            </a:r>
            <a:endParaRPr lang="pl-PL" sz="3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1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POSSIBLE APPLICATIONS: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construction of aggregate life tables (e. g. world life tables)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calculation of mortality inequality indicators (between countries, regions etc.)</a:t>
            </a: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EXISTING SOLUTIONS: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based </a:t>
            </a:r>
            <a:r>
              <a:rPr lang="pl-PL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specialised software (e. g.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MatLab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matrix algebra by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Anand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Shkolnikov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 (hereafter A &amp; S)</a:t>
            </a: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both cases a solution to a quadratic programming problem is obtained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DRAWBACKS</a:t>
            </a:r>
            <a:r>
              <a:rPr lang="en-GB" sz="1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MatLab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price and availability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consuming solutions (especially, when have to be repeated for ages from 0 to 110 for both </a:t>
            </a:r>
            <a:r>
              <a:rPr lang="en-GB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sexes</a:t>
            </a:r>
            <a:r>
              <a:rPr lang="pl-PL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pl-PL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l-PL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produce</a:t>
            </a:r>
            <a:r>
              <a:rPr lang="pl-PL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trends</a:t>
            </a:r>
            <a:r>
              <a:rPr lang="en-GB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possibility of obtaining negative weights in the second solution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270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PROPOSED SOLUTIONS: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pplying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STATA (or other popular software) constrained regressions to utilise the least squares minimisation algorithms: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is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effective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once the codes are written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virtually </a:t>
            </a:r>
            <a:r>
              <a:rPr lang="en-GB" sz="1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restrictions on the dataset size</a:t>
            </a:r>
            <a:endParaRPr lang="pl-PL" sz="1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weights are still possible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(though less likely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 Solver minimisation algorithms: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ensures weights’ positivity</a:t>
            </a:r>
            <a:endParaRPr lang="pl-PL" sz="1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GB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consuming and is restricted to small and medium dataset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(from 50 to 100 sub-groups, depending on the optimisation method)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88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EMPIRICAL ILLUSTRATION: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countries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selected from Human Mortality Database </a:t>
            </a:r>
            <a:r>
              <a:rPr lang="en-GB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intentionally</a:t>
            </a:r>
            <a:r>
              <a:rPr lang="pl-PL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characterised 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en-GB" sz="1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large disparities in life expectancy and size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men and women separately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 regions of Russia: men and women </a:t>
            </a:r>
            <a:r>
              <a:rPr lang="en-GB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together</a:t>
            </a:r>
            <a:endParaRPr lang="pl-PL" sz="1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1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CALCULATIONS: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estimation of weights using group-specific life expectancies, population shares and overall life expectancies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ranges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Gini and Theil inequality indices for the whole populations (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e. 12 countries altogether and Russia as a whole)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decomposition  of Theil indices between country groups for 12 countries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172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765463" y="454025"/>
                <a:ext cx="10519064" cy="5292148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GB" sz="1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 ESTIMATION OF THE WEIGHTS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GB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1.1 The algorithms for minimising sum of deviation squares.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GB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weights by which life-expectancies of </a:t>
                </a:r>
                <a:r>
                  <a:rPr lang="en-GB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population </a:t>
                </a:r>
                <a:r>
                  <a:rPr lang="pl-PL" sz="18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</a:t>
                </a:r>
                <a:r>
                  <a:rPr lang="pl-PL" sz="1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groups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at age </a:t>
                </a:r>
                <a:r>
                  <a:rPr lang="en-GB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𝑖𝑥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are weighted together to an average life-expectancy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pl-PL" sz="1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may be written as a system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of two equations: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  <a:tabLst>
                    <a:tab pos="4860925" algn="l"/>
                  </a:tabLs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pl-PL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pl-PL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𝑖𝑥</m:t>
                            </m:r>
                          </m:sub>
                        </m:sSub>
                        <m:f>
                          <m:fPr>
                            <m:ctrlPr>
                              <a:rPr lang="pl-PL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l-PL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𝑖𝑥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pl-PL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l-PL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pl-PL" sz="1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pl-PL" sz="1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</a:t>
                </a:r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  <a:tabLst>
                    <a:tab pos="4860925" algn="l"/>
                  </a:tabLs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pl-PL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pl-PL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l-PL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𝑖𝑥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pl-PL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nary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pl-PL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	</a:t>
                </a:r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GB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where: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𝑖𝑥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a number of the people at age </a:t>
                </a:r>
                <a:r>
                  <a:rPr lang="en-GB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en-GB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i-th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group (</a:t>
                </a:r>
                <a:r>
                  <a:rPr lang="en-GB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1, 2, …, n</a:t>
                </a:r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pl-PL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a total number of the people at age </a:t>
                </a:r>
                <a:r>
                  <a:rPr lang="en-GB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pl-PL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the </a:t>
                </a:r>
                <a:r>
                  <a:rPr lang="pl-PL" sz="1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present</a:t>
                </a:r>
                <a:r>
                  <a:rPr lang="pl-PL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1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purposes</a:t>
                </a:r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 is not necessary to know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𝑖𝑥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 therefore the weights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l-PL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being a sufficient </a:t>
                </a:r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</a:t>
                </a:r>
                <a:r>
                  <a:rPr lang="pl-PL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pl-PL" sz="1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also</a:t>
                </a:r>
                <a:r>
                  <a:rPr lang="pl-PL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pl-PL" sz="1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inequality</a:t>
                </a:r>
                <a:r>
                  <a:rPr lang="pl-PL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1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calculations</a:t>
                </a:r>
                <a:r>
                  <a:rPr lang="pl-PL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GB" sz="1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are denoted hereafter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𝑖𝑥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pl-PL" sz="18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5463" y="454025"/>
                <a:ext cx="10519064" cy="5292148"/>
              </a:xfrm>
              <a:blipFill rotWithShape="0">
                <a:blip r:embed="rId2"/>
                <a:stretch>
                  <a:fillRect l="-324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15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6846" y="457200"/>
            <a:ext cx="7772400" cy="5683827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188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1600" u="sng" dirty="0" smtClean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8</a:t>
            </a:fld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866" y="758535"/>
            <a:ext cx="7409898" cy="499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08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9D88-B7CC-491C-B0A0-2279D1F4A0BC}" type="slidenum">
              <a:rPr lang="pl-PL" smtClean="0"/>
              <a:t>9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260" y="831273"/>
            <a:ext cx="6811959" cy="496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3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1546</Words>
  <Application>Microsoft Office PowerPoint</Application>
  <PresentationFormat>Panoramiczny</PresentationFormat>
  <Paragraphs>318</Paragraphs>
  <Slides>27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Symbol</vt:lpstr>
      <vt:lpstr>Times New Roman</vt:lpstr>
      <vt:lpstr>Motyw pakietu Office</vt:lpstr>
      <vt:lpstr>WEIGHTING SUB-POPULATIONS IN MORTALITY LONGEVITY RESEARCH: A PRACTICAL APPROACH      Adam Szulc Institute of Statistics and Demography Warsaw School of Economics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Table 2. Life expectancy ranges (in years)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WEIGHTING SUB-POPULATIONS IN MORTALITY INEQUALITY RESEARCH: A PRACTICAL APPROACH   by   Adam Szulc Institute of Statistics and Demography Warsaw School of Economics</dc:title>
  <dc:creator>JG</dc:creator>
  <cp:lastModifiedBy>JG</cp:lastModifiedBy>
  <cp:revision>46</cp:revision>
  <dcterms:created xsi:type="dcterms:W3CDTF">2017-07-14T13:30:01Z</dcterms:created>
  <dcterms:modified xsi:type="dcterms:W3CDTF">2017-11-26T17:55:16Z</dcterms:modified>
</cp:coreProperties>
</file>