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560" r:id="rId2"/>
    <p:sldId id="463" r:id="rId3"/>
    <p:sldId id="487" r:id="rId4"/>
    <p:sldId id="488" r:id="rId5"/>
    <p:sldId id="489" r:id="rId6"/>
    <p:sldId id="501" r:id="rId7"/>
    <p:sldId id="490" r:id="rId8"/>
    <p:sldId id="491" r:id="rId9"/>
    <p:sldId id="492" r:id="rId10"/>
    <p:sldId id="493" r:id="rId11"/>
    <p:sldId id="494" r:id="rId12"/>
    <p:sldId id="504" r:id="rId13"/>
    <p:sldId id="496" r:id="rId14"/>
    <p:sldId id="502" r:id="rId15"/>
    <p:sldId id="503" r:id="rId16"/>
    <p:sldId id="505" r:id="rId17"/>
    <p:sldId id="555" r:id="rId18"/>
    <p:sldId id="466" r:id="rId19"/>
    <p:sldId id="474" r:id="rId20"/>
    <p:sldId id="484" r:id="rId21"/>
    <p:sldId id="477" r:id="rId22"/>
    <p:sldId id="497" r:id="rId23"/>
    <p:sldId id="467" r:id="rId24"/>
    <p:sldId id="476" r:id="rId25"/>
    <p:sldId id="507" r:id="rId26"/>
    <p:sldId id="482" r:id="rId27"/>
    <p:sldId id="498" r:id="rId28"/>
    <p:sldId id="553" r:id="rId29"/>
    <p:sldId id="552" r:id="rId30"/>
    <p:sldId id="551" r:id="rId31"/>
    <p:sldId id="499" r:id="rId32"/>
    <p:sldId id="521" r:id="rId33"/>
    <p:sldId id="522" r:id="rId34"/>
    <p:sldId id="509" r:id="rId35"/>
    <p:sldId id="508" r:id="rId36"/>
    <p:sldId id="548" r:id="rId37"/>
    <p:sldId id="500" r:id="rId38"/>
    <p:sldId id="510" r:id="rId39"/>
    <p:sldId id="511" r:id="rId40"/>
    <p:sldId id="512" r:id="rId41"/>
    <p:sldId id="519" r:id="rId42"/>
    <p:sldId id="513" r:id="rId43"/>
    <p:sldId id="514" r:id="rId44"/>
    <p:sldId id="520" r:id="rId45"/>
    <p:sldId id="515" r:id="rId46"/>
    <p:sldId id="516" r:id="rId47"/>
    <p:sldId id="549" r:id="rId48"/>
    <p:sldId id="517" r:id="rId49"/>
    <p:sldId id="518" r:id="rId50"/>
    <p:sldId id="525" r:id="rId51"/>
    <p:sldId id="526" r:id="rId52"/>
    <p:sldId id="527" r:id="rId53"/>
    <p:sldId id="528" r:id="rId54"/>
    <p:sldId id="524" r:id="rId55"/>
    <p:sldId id="541" r:id="rId56"/>
    <p:sldId id="546" r:id="rId57"/>
    <p:sldId id="536" r:id="rId58"/>
    <p:sldId id="529" r:id="rId59"/>
    <p:sldId id="530" r:id="rId60"/>
    <p:sldId id="550" r:id="rId61"/>
    <p:sldId id="531" r:id="rId62"/>
    <p:sldId id="556" r:id="rId63"/>
    <p:sldId id="533" r:id="rId64"/>
    <p:sldId id="532" r:id="rId65"/>
    <p:sldId id="535" r:id="rId66"/>
    <p:sldId id="538" r:id="rId67"/>
    <p:sldId id="539" r:id="rId68"/>
    <p:sldId id="534" r:id="rId69"/>
    <p:sldId id="558" r:id="rId70"/>
    <p:sldId id="547" r:id="rId71"/>
    <p:sldId id="461" r:id="rId72"/>
    <p:sldId id="561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CC33"/>
    <a:srgbClr val="0070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2" autoAdjust="0"/>
    <p:restoredTop sz="94660"/>
  </p:normalViewPr>
  <p:slideViewPr>
    <p:cSldViewPr>
      <p:cViewPr varScale="1">
        <p:scale>
          <a:sx n="83" d="100"/>
          <a:sy n="83" d="100"/>
        </p:scale>
        <p:origin x="124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B12BA-7CC3-4819-AC93-ADEF752060E6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CD1DB-BD97-4933-B472-19EBF0A48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5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1AE5D-2A48-41E7-9FFF-202990A0EC4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B0CD4-6AAD-4E72-B568-1DA4F350B5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72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6782F-EC4C-4BD3-9FBB-7D396998F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33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48AC4-5ABB-413C-8562-8F05B75C6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511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7EA67-CF8D-43E4-9B75-777B45C299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76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F2876-A551-4CA5-9C86-DAF71048A3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8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6B9D3-47DF-4AC2-9BE6-79E0F4DD8E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43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47958-B8CB-4B8B-9617-C1B57329A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31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5EC59-33E0-44B7-9814-B4DBB647C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55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D6253-40FB-4D67-95A0-3633709F3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7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387C7-2D69-4E89-972E-D5F27400C8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63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AA519-00E2-456A-9D8D-F8EA367C7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91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945CB-359E-4CFE-B69F-3AA9CB1E89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30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163416-F59B-44FB-8694-0330012B1A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61.png"/><Relationship Id="rId7" Type="http://schemas.openxmlformats.org/officeDocument/2006/relationships/image" Target="../media/image16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21.png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dailyclipart.net/clipart/category/book-clip-art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3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4.png"/><Relationship Id="rId4" Type="http://schemas.openxmlformats.org/officeDocument/2006/relationships/image" Target="../media/image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45.png"/><Relationship Id="rId4" Type="http://schemas.openxmlformats.org/officeDocument/2006/relationships/image" Target="../media/image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45.png"/><Relationship Id="rId4" Type="http://schemas.openxmlformats.org/officeDocument/2006/relationships/image" Target="../media/image1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45.png"/><Relationship Id="rId4" Type="http://schemas.openxmlformats.org/officeDocument/2006/relationships/image" Target="../media/image1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45.png"/><Relationship Id="rId4" Type="http://schemas.openxmlformats.org/officeDocument/2006/relationships/image" Target="../media/image1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mailto:chuber@stata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2019CausalInferenc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1470025"/>
          </a:xfrm>
        </p:spPr>
        <p:txBody>
          <a:bodyPr>
            <a:noAutofit/>
          </a:bodyPr>
          <a:lstStyle/>
          <a:p>
            <a:r>
              <a:rPr lang="en-US" sz="4000" dirty="0"/>
              <a:t>Causal Inference for Complex</a:t>
            </a:r>
            <a:br>
              <a:rPr lang="en-US" sz="4000" dirty="0"/>
            </a:br>
            <a:r>
              <a:rPr lang="en-US" sz="4000" dirty="0"/>
              <a:t>Observational Data Using Stata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21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Chuck Huber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StataCorp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</a:rPr>
              <a:t>chuber@stata.com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The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825F46-9CA7-4BDF-8FE2-5683F3BA2B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2514600"/>
            <a:ext cx="855821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5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The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FCFA1A-8E91-458C-8AFA-35BCF247A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851164"/>
            <a:ext cx="8229600" cy="3739375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B4357F-496D-4B4F-A070-F101C7B9B8CE}"/>
              </a:ext>
            </a:extLst>
          </p:cNvPr>
          <p:cNvSpPr/>
          <p:nvPr/>
        </p:nvSpPr>
        <p:spPr>
          <a:xfrm>
            <a:off x="2057399" y="4452144"/>
            <a:ext cx="1219200" cy="304800"/>
          </a:xfrm>
          <a:prstGeom prst="rect">
            <a:avLst/>
          </a:prstGeom>
          <a:noFill/>
          <a:ln w="317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47CA8C-7D63-4F7D-9040-C617BFAECA75}"/>
              </a:ext>
            </a:extLst>
          </p:cNvPr>
          <p:cNvSpPr txBox="1"/>
          <p:nvPr/>
        </p:nvSpPr>
        <p:spPr>
          <a:xfrm>
            <a:off x="174802" y="6078982"/>
            <a:ext cx="8794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Students who participated in the program had </a:t>
            </a:r>
            <a:r>
              <a:rPr lang="en-US" sz="2400" b="1" dirty="0"/>
              <a:t>lower</a:t>
            </a:r>
            <a:r>
              <a:rPr lang="en-US" sz="2400" dirty="0"/>
              <a:t> GPAs?!?!?</a:t>
            </a:r>
          </a:p>
        </p:txBody>
      </p:sp>
    </p:spTree>
    <p:extLst>
      <p:ext uri="{BB962C8B-B14F-4D97-AF65-F5344CB8AC3E}">
        <p14:creationId xmlns:p14="http://schemas.microsoft.com/office/powerpoint/2010/main" val="367915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The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325866-60B4-4DCC-9211-DD0868E107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9" y="2514600"/>
            <a:ext cx="835989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23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The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47CA8C-7D63-4F7D-9040-C617BFAECA75}"/>
              </a:ext>
            </a:extLst>
          </p:cNvPr>
          <p:cNvSpPr txBox="1"/>
          <p:nvPr/>
        </p:nvSpPr>
        <p:spPr>
          <a:xfrm>
            <a:off x="838200" y="5847666"/>
            <a:ext cx="7257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Students who participated in the program had </a:t>
            </a:r>
          </a:p>
          <a:p>
            <a:r>
              <a:rPr lang="en-US" sz="2400" dirty="0"/>
              <a:t>higher GPAs when we account for high school GPA.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188925-22EA-4278-B8CE-F767D99CD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7296"/>
            <a:ext cx="7658100" cy="36601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B4357F-496D-4B4F-A070-F101C7B9B8CE}"/>
              </a:ext>
            </a:extLst>
          </p:cNvPr>
          <p:cNvSpPr/>
          <p:nvPr/>
        </p:nvSpPr>
        <p:spPr>
          <a:xfrm>
            <a:off x="2209800" y="4419600"/>
            <a:ext cx="1066800" cy="457200"/>
          </a:xfrm>
          <a:prstGeom prst="rect">
            <a:avLst/>
          </a:prstGeom>
          <a:noFill/>
          <a:ln w="317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12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The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26CFBD-2664-4D7F-BCD0-9821E5271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8288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59397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The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322051-B130-4C30-9EC3-1F0C471910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6" y="2438400"/>
            <a:ext cx="8126767" cy="236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43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The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4FCC75-A6BF-4669-B903-16F93616D08A}"/>
              </a:ext>
            </a:extLst>
          </p:cNvPr>
          <p:cNvSpPr txBox="1"/>
          <p:nvPr/>
        </p:nvSpPr>
        <p:spPr>
          <a:xfrm>
            <a:off x="0" y="2667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What was the effect of the study </a:t>
            </a:r>
          </a:p>
          <a:p>
            <a:pPr algn="ctr"/>
            <a:r>
              <a:rPr lang="en-US" sz="4000" dirty="0"/>
              <a:t>program on students GPAs?</a:t>
            </a:r>
          </a:p>
        </p:txBody>
      </p:sp>
    </p:spTree>
    <p:extLst>
      <p:ext uri="{BB962C8B-B14F-4D97-AF65-F5344CB8AC3E}">
        <p14:creationId xmlns:p14="http://schemas.microsoft.com/office/powerpoint/2010/main" val="4076130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82000" cy="4800600"/>
          </a:xfrm>
        </p:spPr>
        <p:txBody>
          <a:bodyPr/>
          <a:lstStyle/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Description of the dataset</a:t>
            </a:r>
          </a:p>
          <a:p>
            <a:pPr eaLnBrk="1" hangingPunct="1"/>
            <a:r>
              <a:rPr lang="en-US" altLang="en-US" sz="2800" dirty="0"/>
              <a:t>Unobserved confounding and endogeneity</a:t>
            </a:r>
            <a:endParaRPr lang="en-US" altLang="en-US" sz="2400" dirty="0"/>
          </a:p>
          <a:p>
            <a:pPr eaLnBrk="1" hangingPunct="1"/>
            <a:r>
              <a:rPr lang="en-US" altLang="en-US" sz="2800" dirty="0"/>
              <a:t>Nonrandom treatment assignment</a:t>
            </a:r>
          </a:p>
          <a:p>
            <a:pPr eaLnBrk="1" hangingPunct="1"/>
            <a:r>
              <a:rPr lang="en-US" altLang="en-US" sz="2800" dirty="0"/>
              <a:t>Missing not at random (MNAR) and selection bias</a:t>
            </a:r>
          </a:p>
          <a:p>
            <a:pPr eaLnBrk="1" hangingPunct="1"/>
            <a:r>
              <a:rPr lang="en-US" altLang="en-US" sz="2800" dirty="0"/>
              <a:t>Treatment effects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5" name="Picture 2" descr="C:\Users\jch\AppData\Local\Microsoft\Windows\Temporary Internet Files\Content.IE5\2DNZ2GGT\green-check[1].gif">
            <a:extLst>
              <a:ext uri="{FF2B5EF4-FFF2-40B4-BE49-F238E27FC236}">
                <a16:creationId xmlns:a16="http://schemas.microsoft.com/office/drawing/2014/main" id="{AD94D2B7-F1FA-4322-A0FA-D483B2A2F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307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Observed and Unobserved Factors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80D1E8-AFAF-4494-B1D6-E8223BDF6D67}"/>
                  </a:ext>
                </a:extLst>
              </p:cNvPr>
              <p:cNvSpPr txBox="1"/>
              <p:nvPr/>
            </p:nvSpPr>
            <p:spPr>
              <a:xfrm>
                <a:off x="533400" y="4062434"/>
                <a:ext cx="56076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80D1E8-AFAF-4494-B1D6-E8223BDF6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062434"/>
                <a:ext cx="560762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2C4239-640B-468D-9070-FA803E51788C}"/>
                  </a:ext>
                </a:extLst>
              </p:cNvPr>
              <p:cNvSpPr txBox="1"/>
              <p:nvPr/>
            </p:nvSpPr>
            <p:spPr>
              <a:xfrm>
                <a:off x="533400" y="2298282"/>
                <a:ext cx="59875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𝑓𝑎𝑐𝑡𝑜𝑟𝑠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𝑡h𝑎𝑡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𝑖𝑛𝑓𝑙𝑢𝑒𝑛𝑐𝑒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2C4239-640B-468D-9070-FA803E517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98282"/>
                <a:ext cx="598753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87B70B-C635-455E-9354-22D8A8DB316F}"/>
                  </a:ext>
                </a:extLst>
              </p:cNvPr>
              <p:cNvSpPr/>
              <p:nvPr/>
            </p:nvSpPr>
            <p:spPr>
              <a:xfrm>
                <a:off x="457200" y="3119705"/>
                <a:ext cx="84514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𝑜𝑏𝑠𝑒𝑟𝑣𝑒𝑑</m:t>
                      </m:r>
                      <m:r>
                        <a:rPr lang="en-US" sz="32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𝑓𝑎𝑐𝑡𝑜𝑟𝑠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𝑢𝑛𝑜𝑏𝑠𝑒𝑟𝑣𝑒𝑑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𝑓𝑎𝑐𝑡𝑜𝑟𝑠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87B70B-C635-455E-9354-22D8A8DB31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19705"/>
                <a:ext cx="845148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777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Endogeneity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82219"/>
            <a:ext cx="8610600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“An explanatory variable in a multiple regression model that is correlated with the error term…” (Wooldridge*, </a:t>
            </a:r>
            <a:r>
              <a:rPr lang="en-US" altLang="en-US" sz="2400" dirty="0" err="1"/>
              <a:t>pg</a:t>
            </a:r>
            <a:r>
              <a:rPr lang="en-US" altLang="en-US" sz="2400" dirty="0"/>
              <a:t> 838).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66A390-9514-493F-8FBD-40428426D53A}"/>
              </a:ext>
            </a:extLst>
          </p:cNvPr>
          <p:cNvSpPr txBox="1"/>
          <p:nvPr/>
        </p:nvSpPr>
        <p:spPr>
          <a:xfrm>
            <a:off x="1143000" y="6519446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*Jeffrey M. Wooldridge (2009) Introductory Econometrics: A Modern Approach, 4</a:t>
            </a:r>
            <a:r>
              <a:rPr lang="en-US" sz="1600" baseline="30000" dirty="0"/>
              <a:t>th</a:t>
            </a:r>
            <a:r>
              <a:rPr lang="en-US" sz="1600" dirty="0"/>
              <a:t> 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6E5383-E41D-4F94-86FD-81448F7B4061}"/>
                  </a:ext>
                </a:extLst>
              </p:cNvPr>
              <p:cNvSpPr txBox="1"/>
              <p:nvPr/>
            </p:nvSpPr>
            <p:spPr>
              <a:xfrm>
                <a:off x="1516775" y="3552778"/>
                <a:ext cx="592360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6E5383-E41D-4F94-86FD-81448F7B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75" y="3552778"/>
                <a:ext cx="5923608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32D793CA-4B4B-4C87-A276-447F5A4993FD}"/>
              </a:ext>
            </a:extLst>
          </p:cNvPr>
          <p:cNvSpPr/>
          <p:nvPr/>
        </p:nvSpPr>
        <p:spPr>
          <a:xfrm rot="5400000">
            <a:off x="6307610" y="3869212"/>
            <a:ext cx="795980" cy="914400"/>
          </a:xfrm>
          <a:prstGeom prst="arc">
            <a:avLst>
              <a:gd name="adj1" fmla="val 16235774"/>
              <a:gd name="adj2" fmla="val 5397256"/>
            </a:avLst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0EEDD1-D82D-42C3-85D4-FFDD98AFBE3D}"/>
                  </a:ext>
                </a:extLst>
              </p:cNvPr>
              <p:cNvSpPr txBox="1"/>
              <p:nvPr/>
            </p:nvSpPr>
            <p:spPr>
              <a:xfrm>
                <a:off x="5902976" y="4909845"/>
                <a:ext cx="160524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0EEDD1-D82D-42C3-85D4-FFDD98AFB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976" y="4909845"/>
                <a:ext cx="160524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83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ERMs Outline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800600"/>
          </a:xfrm>
        </p:spPr>
        <p:txBody>
          <a:bodyPr/>
          <a:lstStyle/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Description of the dataset</a:t>
            </a:r>
          </a:p>
          <a:p>
            <a:pPr eaLnBrk="1" hangingPunct="1"/>
            <a:r>
              <a:rPr lang="en-US" altLang="en-US" sz="2800" dirty="0"/>
              <a:t>Unobserved confounding and endogeneity</a:t>
            </a:r>
            <a:endParaRPr lang="en-US" altLang="en-US" sz="2400" dirty="0"/>
          </a:p>
          <a:p>
            <a:pPr eaLnBrk="1" hangingPunct="1"/>
            <a:r>
              <a:rPr lang="en-US" altLang="en-US" sz="2800" dirty="0"/>
              <a:t>Nonrandom treatment assignment</a:t>
            </a:r>
          </a:p>
          <a:p>
            <a:pPr eaLnBrk="1" hangingPunct="1"/>
            <a:r>
              <a:rPr lang="en-US" altLang="en-US" sz="2800" dirty="0"/>
              <a:t>Missing not at random (MNAR) and selection bias</a:t>
            </a:r>
          </a:p>
          <a:p>
            <a:pPr eaLnBrk="1" hangingPunct="1"/>
            <a:r>
              <a:rPr lang="en-US" altLang="en-US" sz="2800" dirty="0"/>
              <a:t>Treatment effects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Omitted Variable Bias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6E5383-E41D-4F94-86FD-81448F7B4061}"/>
                  </a:ext>
                </a:extLst>
              </p:cNvPr>
              <p:cNvSpPr txBox="1"/>
              <p:nvPr/>
            </p:nvSpPr>
            <p:spPr>
              <a:xfrm>
                <a:off x="838200" y="1961896"/>
                <a:ext cx="484760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6E5383-E41D-4F94-86FD-81448F7B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61896"/>
                <a:ext cx="484760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32D793CA-4B4B-4C87-A276-447F5A4993FD}"/>
              </a:ext>
            </a:extLst>
          </p:cNvPr>
          <p:cNvSpPr/>
          <p:nvPr/>
        </p:nvSpPr>
        <p:spPr>
          <a:xfrm rot="5400000">
            <a:off x="3809425" y="1901479"/>
            <a:ext cx="529502" cy="1290352"/>
          </a:xfrm>
          <a:prstGeom prst="arc">
            <a:avLst>
              <a:gd name="adj1" fmla="val 16235774"/>
              <a:gd name="adj2" fmla="val 5272071"/>
            </a:avLst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0EEDD1-D82D-42C3-85D4-FFDD98AFBE3D}"/>
                  </a:ext>
                </a:extLst>
              </p:cNvPr>
              <p:cNvSpPr txBox="1"/>
              <p:nvPr/>
            </p:nvSpPr>
            <p:spPr>
              <a:xfrm>
                <a:off x="3475283" y="2802167"/>
                <a:ext cx="1268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𝑥𝑧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0EEDD1-D82D-42C3-85D4-FFDD98AFB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283" y="2802167"/>
                <a:ext cx="126893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6E5383-E41D-4F94-86FD-81448F7B4061}"/>
                  </a:ext>
                </a:extLst>
              </p:cNvPr>
              <p:cNvSpPr txBox="1"/>
              <p:nvPr/>
            </p:nvSpPr>
            <p:spPr>
              <a:xfrm>
                <a:off x="842818" y="3703767"/>
                <a:ext cx="38973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m:rPr>
                              <m:nor/>
                            </m:rPr>
                            <a:rPr lang="en-US" sz="3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6E5383-E41D-4F94-86FD-81448F7B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18" y="3703767"/>
                <a:ext cx="3897349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0" y="3657600"/>
                <a:ext cx="241944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m:rPr>
                              <m:nor/>
                            </m:rPr>
                            <a:rPr lang="en-US" sz="3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57600"/>
                <a:ext cx="241944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6E5383-E41D-4F94-86FD-81448F7B4061}"/>
                  </a:ext>
                </a:extLst>
              </p:cNvPr>
              <p:cNvSpPr txBox="1"/>
              <p:nvPr/>
            </p:nvSpPr>
            <p:spPr>
              <a:xfrm>
                <a:off x="838200" y="5029200"/>
                <a:ext cx="38973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m:rPr>
                              <m:nor/>
                            </m:rPr>
                            <a:rPr lang="en-US" sz="3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6E5383-E41D-4F94-86FD-81448F7B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29200"/>
                <a:ext cx="3897349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>
            <a:extLst>
              <a:ext uri="{FF2B5EF4-FFF2-40B4-BE49-F238E27FC236}">
                <a16:creationId xmlns:a16="http://schemas.microsoft.com/office/drawing/2014/main" id="{32D793CA-4B4B-4C87-A276-447F5A4993FD}"/>
              </a:ext>
            </a:extLst>
          </p:cNvPr>
          <p:cNvSpPr/>
          <p:nvPr/>
        </p:nvSpPr>
        <p:spPr>
          <a:xfrm rot="5400000">
            <a:off x="3591731" y="5266385"/>
            <a:ext cx="520263" cy="863068"/>
          </a:xfrm>
          <a:prstGeom prst="arc">
            <a:avLst>
              <a:gd name="adj1" fmla="val 16235774"/>
              <a:gd name="adj2" fmla="val 5272071"/>
            </a:avLst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0EEDD1-D82D-42C3-85D4-FFDD98AFBE3D}"/>
                  </a:ext>
                </a:extLst>
              </p:cNvPr>
              <p:cNvSpPr txBox="1"/>
              <p:nvPr/>
            </p:nvSpPr>
            <p:spPr>
              <a:xfrm>
                <a:off x="3338629" y="5958050"/>
                <a:ext cx="13995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0EEDD1-D82D-42C3-85D4-FFDD98AFB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629" y="5958050"/>
                <a:ext cx="139955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604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Confounding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82219"/>
            <a:ext cx="8610600" cy="91465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“…X and Y are confounded when there is a third variable Z that influences both X and Y…” (Pearl*, </a:t>
            </a:r>
            <a:r>
              <a:rPr lang="en-US" altLang="en-US" sz="2400" dirty="0" err="1"/>
              <a:t>pg</a:t>
            </a:r>
            <a:r>
              <a:rPr lang="en-US" altLang="en-US" sz="2400" dirty="0"/>
              <a:t> 193).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66A390-9514-493F-8FBD-40428426D53A}"/>
              </a:ext>
            </a:extLst>
          </p:cNvPr>
          <p:cNvSpPr txBox="1"/>
          <p:nvPr/>
        </p:nvSpPr>
        <p:spPr>
          <a:xfrm>
            <a:off x="2209800" y="6519446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*Judea Pearl (2009) Causality: Models, Reasoning, and Inference, 2</a:t>
            </a:r>
            <a:r>
              <a:rPr lang="en-US" sz="1600" baseline="30000" dirty="0"/>
              <a:t>nd</a:t>
            </a:r>
            <a:r>
              <a:rPr lang="en-US" sz="1600" dirty="0"/>
              <a:t> 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6E5383-E41D-4F94-86FD-81448F7B4061}"/>
                  </a:ext>
                </a:extLst>
              </p:cNvPr>
              <p:cNvSpPr txBox="1"/>
              <p:nvPr/>
            </p:nvSpPr>
            <p:spPr>
              <a:xfrm>
                <a:off x="1440575" y="3921922"/>
                <a:ext cx="592360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6E5383-E41D-4F94-86FD-81448F7B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575" y="3921922"/>
                <a:ext cx="5923608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32D793CA-4B4B-4C87-A276-447F5A4993FD}"/>
              </a:ext>
            </a:extLst>
          </p:cNvPr>
          <p:cNvSpPr/>
          <p:nvPr/>
        </p:nvSpPr>
        <p:spPr>
          <a:xfrm rot="5400000">
            <a:off x="5093288" y="3893180"/>
            <a:ext cx="633826" cy="1524003"/>
          </a:xfrm>
          <a:prstGeom prst="arc">
            <a:avLst>
              <a:gd name="adj1" fmla="val 16235774"/>
              <a:gd name="adj2" fmla="val 5397256"/>
            </a:avLst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B854D0A-2FDC-4F87-9FDA-D3CD13AD2941}"/>
              </a:ext>
            </a:extLst>
          </p:cNvPr>
          <p:cNvSpPr/>
          <p:nvPr/>
        </p:nvSpPr>
        <p:spPr>
          <a:xfrm rot="16200000">
            <a:off x="3573541" y="1860846"/>
            <a:ext cx="795980" cy="4401343"/>
          </a:xfrm>
          <a:prstGeom prst="arc">
            <a:avLst>
              <a:gd name="adj1" fmla="val 16235774"/>
              <a:gd name="adj2" fmla="val 5397256"/>
            </a:avLst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3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Unobserved Confounding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6E5383-E41D-4F94-86FD-81448F7B4061}"/>
                  </a:ext>
                </a:extLst>
              </p:cNvPr>
              <p:cNvSpPr txBox="1"/>
              <p:nvPr/>
            </p:nvSpPr>
            <p:spPr>
              <a:xfrm>
                <a:off x="1600200" y="3200400"/>
                <a:ext cx="582383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6E5383-E41D-4F94-86FD-81448F7B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200400"/>
                <a:ext cx="5823838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32D793CA-4B4B-4C87-A276-447F5A4993FD}"/>
              </a:ext>
            </a:extLst>
          </p:cNvPr>
          <p:cNvSpPr/>
          <p:nvPr/>
        </p:nvSpPr>
        <p:spPr>
          <a:xfrm rot="5400000">
            <a:off x="5078859" y="3345712"/>
            <a:ext cx="619190" cy="1161259"/>
          </a:xfrm>
          <a:prstGeom prst="arc">
            <a:avLst>
              <a:gd name="adj1" fmla="val 16072531"/>
              <a:gd name="adj2" fmla="val 5397256"/>
            </a:avLst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B854D0A-2FDC-4F87-9FDA-D3CD13AD2941}"/>
              </a:ext>
            </a:extLst>
          </p:cNvPr>
          <p:cNvSpPr/>
          <p:nvPr/>
        </p:nvSpPr>
        <p:spPr>
          <a:xfrm rot="16200000">
            <a:off x="3501778" y="1270677"/>
            <a:ext cx="896016" cy="4038601"/>
          </a:xfrm>
          <a:prstGeom prst="arc">
            <a:avLst>
              <a:gd name="adj1" fmla="val 16235774"/>
              <a:gd name="adj2" fmla="val 5397256"/>
            </a:avLst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09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Observed and Unobserved Factors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80D1E8-AFAF-4494-B1D6-E8223BDF6D67}"/>
                  </a:ext>
                </a:extLst>
              </p:cNvPr>
              <p:cNvSpPr txBox="1"/>
              <p:nvPr/>
            </p:nvSpPr>
            <p:spPr>
              <a:xfrm>
                <a:off x="208605" y="6096001"/>
                <a:ext cx="632076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𝑔𝑝𝑎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80D1E8-AFAF-4494-B1D6-E8223BDF6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05" y="6096001"/>
                <a:ext cx="632076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2C4239-640B-468D-9070-FA803E51788C}"/>
                  </a:ext>
                </a:extLst>
              </p:cNvPr>
              <p:cNvSpPr txBox="1"/>
              <p:nvPr/>
            </p:nvSpPr>
            <p:spPr>
              <a:xfrm>
                <a:off x="208605" y="1828751"/>
                <a:ext cx="69553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𝑔𝑝𝑎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𝑓𝑎𝑐𝑡𝑜𝑟𝑠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𝑡h𝑎𝑡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𝑖𝑛𝑓𝑙𝑢𝑒𝑛𝑐𝑒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𝑔𝑝𝑎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2C4239-640B-468D-9070-FA803E517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05" y="1828751"/>
                <a:ext cx="695536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87B70B-C635-455E-9354-22D8A8DB316F}"/>
                  </a:ext>
                </a:extLst>
              </p:cNvPr>
              <p:cNvSpPr/>
              <p:nvPr/>
            </p:nvSpPr>
            <p:spPr>
              <a:xfrm>
                <a:off x="208605" y="2423993"/>
                <a:ext cx="893539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𝑔𝑝𝑎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𝑜𝑏𝑠𝑒𝑟𝑣𝑒𝑑</m:t>
                      </m:r>
                      <m:r>
                        <a:rPr lang="en-US" sz="32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𝑓𝑎𝑐𝑡𝑜𝑟𝑠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𝑢𝑛𝑜𝑏𝑠𝑒𝑟𝑣𝑒𝑑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𝑓𝑎𝑐𝑡𝑜𝑟𝑠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87B70B-C635-455E-9354-22D8A8DB31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05" y="2423993"/>
                <a:ext cx="893539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FA15AF4-29D7-48E0-9F9F-3BB8910596E8}"/>
              </a:ext>
            </a:extLst>
          </p:cNvPr>
          <p:cNvSpPr txBox="1"/>
          <p:nvPr/>
        </p:nvSpPr>
        <p:spPr>
          <a:xfrm>
            <a:off x="1751652" y="3429000"/>
            <a:ext cx="28943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66FF"/>
                </a:solidFill>
              </a:rPr>
              <a:t>High school GPA</a:t>
            </a:r>
          </a:p>
          <a:p>
            <a:r>
              <a:rPr lang="en-US" sz="2800" dirty="0">
                <a:solidFill>
                  <a:srgbClr val="0066FF"/>
                </a:solidFill>
              </a:rPr>
              <a:t>SAT Scores</a:t>
            </a:r>
          </a:p>
          <a:p>
            <a:r>
              <a:rPr lang="en-US" sz="2800" dirty="0">
                <a:solidFill>
                  <a:srgbClr val="0066FF"/>
                </a:solidFill>
              </a:rPr>
              <a:t>Parents Income</a:t>
            </a:r>
          </a:p>
          <a:p>
            <a:r>
              <a:rPr lang="en-US" sz="2800" dirty="0">
                <a:solidFill>
                  <a:srgbClr val="0066FF"/>
                </a:solidFill>
              </a:rPr>
              <a:t>Sex</a:t>
            </a:r>
          </a:p>
          <a:p>
            <a:r>
              <a:rPr lang="en-US" sz="2800" dirty="0" err="1">
                <a:solidFill>
                  <a:srgbClr val="0066FF"/>
                </a:solidFill>
              </a:rPr>
              <a:t>etc</a:t>
            </a:r>
            <a:r>
              <a:rPr lang="en-US" sz="2800" dirty="0">
                <a:solidFill>
                  <a:srgbClr val="0066FF"/>
                </a:solidFill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74CAD9-4A2E-4AA6-9F4B-063A774544B9}"/>
              </a:ext>
            </a:extLst>
          </p:cNvPr>
          <p:cNvSpPr txBox="1"/>
          <p:nvPr/>
        </p:nvSpPr>
        <p:spPr>
          <a:xfrm>
            <a:off x="6252662" y="3430181"/>
            <a:ext cx="18245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Ability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Motivation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Sleep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Support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etc</a:t>
            </a:r>
            <a:r>
              <a:rPr lang="en-US" sz="28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AA40344E-6798-4B1B-B455-5C7D292C9C87}"/>
              </a:ext>
            </a:extLst>
          </p:cNvPr>
          <p:cNvSpPr/>
          <p:nvPr/>
        </p:nvSpPr>
        <p:spPr>
          <a:xfrm>
            <a:off x="1562293" y="3467099"/>
            <a:ext cx="227652" cy="2208669"/>
          </a:xfrm>
          <a:prstGeom prst="leftBrac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1184DA34-AA6E-4C2D-B787-F7832B9202A3}"/>
              </a:ext>
            </a:extLst>
          </p:cNvPr>
          <p:cNvSpPr/>
          <p:nvPr/>
        </p:nvSpPr>
        <p:spPr>
          <a:xfrm rot="10800000">
            <a:off x="4532144" y="3467100"/>
            <a:ext cx="227652" cy="2208668"/>
          </a:xfrm>
          <a:prstGeom prst="leftBrac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2200DB-D2F0-4010-B7FB-D168B3366185}"/>
                  </a:ext>
                </a:extLst>
              </p:cNvPr>
              <p:cNvSpPr/>
              <p:nvPr/>
            </p:nvSpPr>
            <p:spPr>
              <a:xfrm>
                <a:off x="208605" y="4240945"/>
                <a:ext cx="14387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𝑔𝑝𝑎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2200DB-D2F0-4010-B7FB-D168B3366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05" y="4240945"/>
                <a:ext cx="143879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>
            <a:extLst>
              <a:ext uri="{FF2B5EF4-FFF2-40B4-BE49-F238E27FC236}">
                <a16:creationId xmlns:a16="http://schemas.microsoft.com/office/drawing/2014/main" id="{65245753-A366-47E3-B587-BE5616410DD7}"/>
              </a:ext>
            </a:extLst>
          </p:cNvPr>
          <p:cNvSpPr/>
          <p:nvPr/>
        </p:nvSpPr>
        <p:spPr>
          <a:xfrm>
            <a:off x="6026011" y="3430180"/>
            <a:ext cx="227652" cy="2208669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5BCEB111-9733-4EBA-9577-32602E68F2BB}"/>
              </a:ext>
            </a:extLst>
          </p:cNvPr>
          <p:cNvSpPr/>
          <p:nvPr/>
        </p:nvSpPr>
        <p:spPr>
          <a:xfrm rot="10800000">
            <a:off x="8077200" y="3429000"/>
            <a:ext cx="227652" cy="220866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6F8D72-6CAC-41B6-AAF6-3C94DB35C931}"/>
                  </a:ext>
                </a:extLst>
              </p:cNvPr>
              <p:cNvSpPr/>
              <p:nvPr/>
            </p:nvSpPr>
            <p:spPr>
              <a:xfrm>
                <a:off x="5090076" y="4240946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6F8D72-6CAC-41B6-AAF6-3C94DB35C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076" y="4240946"/>
                <a:ext cx="60465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275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Unobserved Confounding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80D1E8-AFAF-4494-B1D6-E8223BDF6D67}"/>
                  </a:ext>
                </a:extLst>
              </p:cNvPr>
              <p:cNvSpPr txBox="1"/>
              <p:nvPr/>
            </p:nvSpPr>
            <p:spPr>
              <a:xfrm>
                <a:off x="533400" y="2423635"/>
                <a:ext cx="66138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𝑔𝑝𝑎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𝑖𝑛𝑐𝑜𝑚𝑒</m:t>
                      </m:r>
                      <m:r>
                        <a:rPr lang="en-US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h𝑠𝑔𝑝𝑎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80D1E8-AFAF-4494-B1D6-E8223BDF6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23635"/>
                <a:ext cx="661386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17604B-A26B-4CD3-8316-2AEB32E3153C}"/>
                  </a:ext>
                </a:extLst>
              </p:cNvPr>
              <p:cNvSpPr txBox="1"/>
              <p:nvPr/>
            </p:nvSpPr>
            <p:spPr>
              <a:xfrm>
                <a:off x="533400" y="4495800"/>
                <a:ext cx="75957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𝑔𝑝𝑎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𝑖𝑛𝑐𝑜𝑚𝑒</m:t>
                    </m:r>
                    <m:r>
                      <a:rPr lang="en-US" sz="2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h𝑠𝑔𝑝𝑎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𝐴𝑏𝑖𝑙𝑖𝑡𝑦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17604B-A26B-4CD3-8316-2AEB32E31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95800"/>
                <a:ext cx="7595797" cy="430887"/>
              </a:xfrm>
              <a:prstGeom prst="rect">
                <a:avLst/>
              </a:prstGeom>
              <a:blipFill>
                <a:blip r:embed="rId4"/>
                <a:stretch>
                  <a:fillRect t="-25714" r="-176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17E965A8-DCD9-438E-BD76-0A02A34AD3F0}"/>
              </a:ext>
            </a:extLst>
          </p:cNvPr>
          <p:cNvSpPr/>
          <p:nvPr/>
        </p:nvSpPr>
        <p:spPr>
          <a:xfrm rot="5400000">
            <a:off x="5710018" y="4266155"/>
            <a:ext cx="633826" cy="1524003"/>
          </a:xfrm>
          <a:prstGeom prst="arc">
            <a:avLst>
              <a:gd name="adj1" fmla="val 16235774"/>
              <a:gd name="adj2" fmla="val 5397256"/>
            </a:avLst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F3577417-B1E3-4947-9E1E-B2D03584DAF4}"/>
              </a:ext>
            </a:extLst>
          </p:cNvPr>
          <p:cNvSpPr/>
          <p:nvPr/>
        </p:nvSpPr>
        <p:spPr>
          <a:xfrm rot="16200000">
            <a:off x="3677621" y="1598737"/>
            <a:ext cx="730839" cy="5859263"/>
          </a:xfrm>
          <a:prstGeom prst="arc">
            <a:avLst>
              <a:gd name="adj1" fmla="val 16235774"/>
              <a:gd name="adj2" fmla="val 5397256"/>
            </a:avLst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80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Unobserved Confounding and Endogeneity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B09AA3-EDDC-469B-B103-3F65EF69EC3A}"/>
                  </a:ext>
                </a:extLst>
              </p:cNvPr>
              <p:cNvSpPr txBox="1"/>
              <p:nvPr/>
            </p:nvSpPr>
            <p:spPr>
              <a:xfrm>
                <a:off x="1524000" y="2158864"/>
                <a:ext cx="68815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𝑔𝑝𝑎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𝑖𝑛𝑐𝑜𝑚𝑒</m:t>
                    </m:r>
                    <m:r>
                      <a:rPr lang="en-US" sz="24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h𝑠</m:t>
                    </m:r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𝑔𝑝𝑎</m:t>
                    </m:r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)+(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𝐴𝑏𝑖𝑙𝑖𝑡𝑦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B09AA3-EDDC-469B-B103-3F65EF69E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58864"/>
                <a:ext cx="6881564" cy="369332"/>
              </a:xfrm>
              <a:prstGeom prst="rect">
                <a:avLst/>
              </a:prstGeom>
              <a:blipFill>
                <a:blip r:embed="rId3"/>
                <a:stretch>
                  <a:fillRect l="-1594" t="-22951" r="-1683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9C2E1AD-AC15-4705-9028-A8128C55546D}"/>
                  </a:ext>
                </a:extLst>
              </p:cNvPr>
              <p:cNvSpPr txBox="1"/>
              <p:nvPr/>
            </p:nvSpPr>
            <p:spPr>
              <a:xfrm>
                <a:off x="304800" y="4147456"/>
                <a:ext cx="8331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𝑔𝑝𝑎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𝑖𝑛𝑐𝑜𝑚𝑒</m:t>
                    </m:r>
                    <m:r>
                      <a:rPr lang="en-US" sz="24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h𝑠</m:t>
                    </m:r>
                    <m:r>
                      <a:rPr lang="en-US" sz="2400" i="1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i="1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𝑐𝑜𝑚𝑝</m:t>
                    </m:r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𝐴𝑏𝑖𝑙𝑖𝑡𝑦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)*</a:t>
                </a:r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9C2E1AD-AC15-4705-9028-A8128C555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147456"/>
                <a:ext cx="8331383" cy="369332"/>
              </a:xfrm>
              <a:prstGeom prst="rect">
                <a:avLst/>
              </a:prstGeom>
              <a:blipFill>
                <a:blip r:embed="rId4"/>
                <a:stretch>
                  <a:fillRect l="-1317" t="-22951" r="-1170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35F79D9-59AE-4DB8-894F-3F11009B7C43}"/>
                  </a:ext>
                </a:extLst>
              </p:cNvPr>
              <p:cNvSpPr/>
              <p:nvPr/>
            </p:nvSpPr>
            <p:spPr>
              <a:xfrm>
                <a:off x="2743200" y="3481462"/>
                <a:ext cx="5941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h𝑠𝑔𝑝𝑎</m:t>
                        </m:r>
                        <m:r>
                          <a:rPr lang="en-US" sz="2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h𝑠</m:t>
                    </m:r>
                    <m:r>
                      <a:rPr lang="en-US" sz="2400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𝑐𝑜𝑚𝑝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𝐴𝑏𝑖𝑙𝑖𝑡𝑦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)*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35F79D9-59AE-4DB8-894F-3F11009B7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481462"/>
                <a:ext cx="5941114" cy="461665"/>
              </a:xfrm>
              <a:prstGeom prst="rect">
                <a:avLst/>
              </a:prstGeom>
              <a:blipFill>
                <a:blip r:embed="rId5"/>
                <a:stretch>
                  <a:fillRect l="-821" t="-9211" r="-41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9FC42F-0B92-476F-A7B6-7B5961001C1B}"/>
                  </a:ext>
                </a:extLst>
              </p:cNvPr>
              <p:cNvSpPr/>
              <p:nvPr/>
            </p:nvSpPr>
            <p:spPr>
              <a:xfrm>
                <a:off x="6340254" y="4896393"/>
                <a:ext cx="2416687" cy="501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𝑤h𝑒𝑟𝑒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9FC42F-0B92-476F-A7B6-7B5961001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254" y="4896393"/>
                <a:ext cx="2416687" cy="501932"/>
              </a:xfrm>
              <a:prstGeom prst="rect">
                <a:avLst/>
              </a:prstGeom>
              <a:blipFill>
                <a:blip r:embed="rId6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E8E664-F5F9-47FB-BF02-6BF9CEB141D2}"/>
              </a:ext>
            </a:extLst>
          </p:cNvPr>
          <p:cNvCxnSpPr>
            <a:cxnSpLocks/>
          </p:cNvCxnSpPr>
          <p:nvPr/>
        </p:nvCxnSpPr>
        <p:spPr>
          <a:xfrm flipH="1">
            <a:off x="5257800" y="2591646"/>
            <a:ext cx="381000" cy="837354"/>
          </a:xfrm>
          <a:prstGeom prst="straightConnector1">
            <a:avLst/>
          </a:prstGeom>
          <a:ln w="25400">
            <a:solidFill>
              <a:srgbClr val="33CC3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818317-69B7-4BC1-97DD-5F1C07C35D3B}"/>
              </a:ext>
            </a:extLst>
          </p:cNvPr>
          <p:cNvCxnSpPr>
            <a:cxnSpLocks/>
          </p:cNvCxnSpPr>
          <p:nvPr/>
        </p:nvCxnSpPr>
        <p:spPr>
          <a:xfrm>
            <a:off x="5713757" y="2591646"/>
            <a:ext cx="1220443" cy="8898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C055A69-68D3-4ACA-BE1B-E065FB972E09}"/>
              </a:ext>
            </a:extLst>
          </p:cNvPr>
          <p:cNvSpPr txBox="1"/>
          <p:nvPr/>
        </p:nvSpPr>
        <p:spPr>
          <a:xfrm>
            <a:off x="1100594" y="6257318"/>
            <a:ext cx="6619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66FF"/>
                </a:solidFill>
              </a:rPr>
              <a:t>hsgpa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33CC33"/>
                </a:solidFill>
              </a:rPr>
              <a:t>(factors NOT related to Ability) </a:t>
            </a:r>
            <a:r>
              <a:rPr lang="en-US" sz="2000" dirty="0"/>
              <a:t>+ </a:t>
            </a:r>
            <a:r>
              <a:rPr lang="en-US" sz="2000" dirty="0">
                <a:solidFill>
                  <a:srgbClr val="FF0000"/>
                </a:solidFill>
              </a:rPr>
              <a:t>(Ability + error)</a:t>
            </a:r>
          </a:p>
        </p:txBody>
      </p:sp>
    </p:spTree>
    <p:extLst>
      <p:ext uri="{BB962C8B-B14F-4D97-AF65-F5344CB8AC3E}">
        <p14:creationId xmlns:p14="http://schemas.microsoft.com/office/powerpoint/2010/main" val="1424663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Unobserved Confounding and Endogeneity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9485E0-26CE-4CCA-B065-D72218834B04}"/>
              </a:ext>
            </a:extLst>
          </p:cNvPr>
          <p:cNvSpPr/>
          <p:nvPr/>
        </p:nvSpPr>
        <p:spPr>
          <a:xfrm>
            <a:off x="3810000" y="4209257"/>
            <a:ext cx="1371600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FF"/>
                </a:solidFill>
              </a:rPr>
              <a:t>hsgpa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B80ED8-42F1-412A-8EF8-067A119BED19}"/>
              </a:ext>
            </a:extLst>
          </p:cNvPr>
          <p:cNvSpPr/>
          <p:nvPr/>
        </p:nvSpPr>
        <p:spPr>
          <a:xfrm>
            <a:off x="3810000" y="5599118"/>
            <a:ext cx="1371600" cy="633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gpa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F63FB1-1D5D-4B02-B666-6438162AD0CA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4495800" y="4843085"/>
            <a:ext cx="0" cy="75603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9A48359-B970-4B77-9B51-929220653A28}"/>
              </a:ext>
            </a:extLst>
          </p:cNvPr>
          <p:cNvSpPr/>
          <p:nvPr/>
        </p:nvSpPr>
        <p:spPr>
          <a:xfrm>
            <a:off x="6019800" y="4749241"/>
            <a:ext cx="1600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Ability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E1BAF6-F768-47B5-99D7-BC7981D41555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5181600" y="4654789"/>
            <a:ext cx="838200" cy="51355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D6CE49-5EA6-47EA-A291-DBD8F8E35B28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181600" y="5168341"/>
            <a:ext cx="838200" cy="64217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9F0C14D-2A9A-45A7-BEC6-CEA6CDB12B07}"/>
              </a:ext>
            </a:extLst>
          </p:cNvPr>
          <p:cNvSpPr/>
          <p:nvPr/>
        </p:nvSpPr>
        <p:spPr>
          <a:xfrm>
            <a:off x="5862220" y="5757575"/>
            <a:ext cx="328104" cy="316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i="1" dirty="0">
                <a:solidFill>
                  <a:srgbClr val="FF0000"/>
                </a:solidFill>
              </a:rPr>
              <a:t>ε</a:t>
            </a:r>
            <a:endParaRPr lang="en-US" sz="2000" i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08E7A6-653E-4D3B-AF56-DEDD44C62B6D}"/>
              </a:ext>
            </a:extLst>
          </p:cNvPr>
          <p:cNvCxnSpPr>
            <a:cxnSpLocks/>
            <a:stCxn id="11" idx="3"/>
            <a:endCxn id="19" idx="2"/>
          </p:cNvCxnSpPr>
          <p:nvPr/>
        </p:nvCxnSpPr>
        <p:spPr>
          <a:xfrm>
            <a:off x="5181600" y="5916032"/>
            <a:ext cx="68062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B09AA3-EDDC-469B-B103-3F65EF69EC3A}"/>
                  </a:ext>
                </a:extLst>
              </p:cNvPr>
              <p:cNvSpPr txBox="1"/>
              <p:nvPr/>
            </p:nvSpPr>
            <p:spPr>
              <a:xfrm>
                <a:off x="715391" y="2217857"/>
                <a:ext cx="75957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𝑔𝑝𝑎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𝑖𝑛𝑐𝑜𝑚𝑒</m:t>
                    </m:r>
                    <m:r>
                      <a:rPr lang="en-US" sz="2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h𝑠𝑔𝑝𝑎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𝐴𝑏𝑖𝑙𝑖𝑡𝑦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B09AA3-EDDC-469B-B103-3F65EF69E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91" y="2217857"/>
                <a:ext cx="7595797" cy="430887"/>
              </a:xfrm>
              <a:prstGeom prst="rect">
                <a:avLst/>
              </a:prstGeom>
              <a:blipFill>
                <a:blip r:embed="rId3"/>
                <a:stretch>
                  <a:fillRect t="-25352" r="-1846" b="-47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>
            <a:extLst>
              <a:ext uri="{FF2B5EF4-FFF2-40B4-BE49-F238E27FC236}">
                <a16:creationId xmlns:a16="http://schemas.microsoft.com/office/drawing/2014/main" id="{7DD74093-AAAF-4184-BBD3-29F93CC04D26}"/>
              </a:ext>
            </a:extLst>
          </p:cNvPr>
          <p:cNvSpPr/>
          <p:nvPr/>
        </p:nvSpPr>
        <p:spPr>
          <a:xfrm rot="5400000">
            <a:off x="5873410" y="1945996"/>
            <a:ext cx="633826" cy="1524003"/>
          </a:xfrm>
          <a:prstGeom prst="arc">
            <a:avLst>
              <a:gd name="adj1" fmla="val 16235774"/>
              <a:gd name="adj2" fmla="val 5397256"/>
            </a:avLst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245824AD-0366-4D6B-B680-3575FCF6554A}"/>
              </a:ext>
            </a:extLst>
          </p:cNvPr>
          <p:cNvSpPr/>
          <p:nvPr/>
        </p:nvSpPr>
        <p:spPr>
          <a:xfrm rot="16200000">
            <a:off x="3859612" y="-679206"/>
            <a:ext cx="730839" cy="5859263"/>
          </a:xfrm>
          <a:prstGeom prst="arc">
            <a:avLst>
              <a:gd name="adj1" fmla="val 16235774"/>
              <a:gd name="adj2" fmla="val 5397256"/>
            </a:avLst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867C14-68FE-4427-9100-5CFF75956471}"/>
              </a:ext>
            </a:extLst>
          </p:cNvPr>
          <p:cNvSpPr/>
          <p:nvPr/>
        </p:nvSpPr>
        <p:spPr>
          <a:xfrm>
            <a:off x="1773315" y="5587441"/>
            <a:ext cx="1371600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FF"/>
                </a:solidFill>
              </a:rPr>
              <a:t>income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11118C-F272-4FA5-8068-9745296E2F6B}"/>
              </a:ext>
            </a:extLst>
          </p:cNvPr>
          <p:cNvCxnSpPr>
            <a:cxnSpLocks/>
            <a:stCxn id="22" idx="3"/>
            <a:endCxn id="11" idx="1"/>
          </p:cNvCxnSpPr>
          <p:nvPr/>
        </p:nvCxnSpPr>
        <p:spPr>
          <a:xfrm>
            <a:off x="3144915" y="5904355"/>
            <a:ext cx="665085" cy="11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701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Unobserved Confounding and Endogeneity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9485E0-26CE-4CCA-B065-D72218834B04}"/>
              </a:ext>
            </a:extLst>
          </p:cNvPr>
          <p:cNvSpPr/>
          <p:nvPr/>
        </p:nvSpPr>
        <p:spPr>
          <a:xfrm>
            <a:off x="4114800" y="4325139"/>
            <a:ext cx="1371600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FF"/>
                </a:solidFill>
              </a:rPr>
              <a:t>hsgpa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B80ED8-42F1-412A-8EF8-067A119BED19}"/>
              </a:ext>
            </a:extLst>
          </p:cNvPr>
          <p:cNvSpPr/>
          <p:nvPr/>
        </p:nvSpPr>
        <p:spPr>
          <a:xfrm>
            <a:off x="4114800" y="5715000"/>
            <a:ext cx="1371600" cy="633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gpa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F63FB1-1D5D-4B02-B666-6438162AD0CA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4800600" y="4958967"/>
            <a:ext cx="0" cy="75603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9A48359-B970-4B77-9B51-929220653A28}"/>
              </a:ext>
            </a:extLst>
          </p:cNvPr>
          <p:cNvSpPr/>
          <p:nvPr/>
        </p:nvSpPr>
        <p:spPr>
          <a:xfrm>
            <a:off x="6324600" y="4865123"/>
            <a:ext cx="1600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Ability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E1BAF6-F768-47B5-99D7-BC7981D41555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5486400" y="4770671"/>
            <a:ext cx="838200" cy="51355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D6CE49-5EA6-47EA-A291-DBD8F8E35B28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486400" y="5284223"/>
            <a:ext cx="838200" cy="64217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F867C14-68FE-4427-9100-5CFF75956471}"/>
              </a:ext>
            </a:extLst>
          </p:cNvPr>
          <p:cNvSpPr/>
          <p:nvPr/>
        </p:nvSpPr>
        <p:spPr>
          <a:xfrm>
            <a:off x="2078115" y="5703323"/>
            <a:ext cx="1371600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FF"/>
                </a:solidFill>
              </a:rPr>
              <a:t>income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11118C-F272-4FA5-8068-9745296E2F6B}"/>
              </a:ext>
            </a:extLst>
          </p:cNvPr>
          <p:cNvCxnSpPr>
            <a:cxnSpLocks/>
            <a:stCxn id="22" idx="3"/>
            <a:endCxn id="11" idx="1"/>
          </p:cNvCxnSpPr>
          <p:nvPr/>
        </p:nvCxnSpPr>
        <p:spPr>
          <a:xfrm>
            <a:off x="3449715" y="6020237"/>
            <a:ext cx="665085" cy="11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78276F7-AD3F-40FB-AC7B-FAFFE0592656}"/>
              </a:ext>
            </a:extLst>
          </p:cNvPr>
          <p:cNvSpPr/>
          <p:nvPr/>
        </p:nvSpPr>
        <p:spPr>
          <a:xfrm>
            <a:off x="1981200" y="4325139"/>
            <a:ext cx="1444841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FF"/>
                </a:solidFill>
              </a:rPr>
              <a:t>hs_comp</a:t>
            </a:r>
            <a:endParaRPr lang="en-US" sz="2400" dirty="0">
              <a:solidFill>
                <a:srgbClr val="0066FF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8A980C-FCDB-434A-A431-FBBE92C34DF1}"/>
              </a:ext>
            </a:extLst>
          </p:cNvPr>
          <p:cNvCxnSpPr>
            <a:cxnSpLocks/>
            <a:stCxn id="24" idx="3"/>
            <a:endCxn id="8" idx="1"/>
          </p:cNvCxnSpPr>
          <p:nvPr/>
        </p:nvCxnSpPr>
        <p:spPr>
          <a:xfrm>
            <a:off x="3426041" y="4642053"/>
            <a:ext cx="68875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0525AA09-DBAF-464E-BF74-F4D15844F428}"/>
              </a:ext>
            </a:extLst>
          </p:cNvPr>
          <p:cNvSpPr/>
          <p:nvPr/>
        </p:nvSpPr>
        <p:spPr>
          <a:xfrm>
            <a:off x="6167020" y="4357810"/>
            <a:ext cx="538580" cy="539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i="1" dirty="0">
                <a:solidFill>
                  <a:srgbClr val="FF0000"/>
                </a:solidFill>
              </a:rPr>
              <a:t>ε</a:t>
            </a:r>
            <a:r>
              <a:rPr lang="en-US" sz="1600" i="1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D14EC7-F82F-4055-B25F-737A1801A5C9}"/>
              </a:ext>
            </a:extLst>
          </p:cNvPr>
          <p:cNvCxnSpPr>
            <a:cxnSpLocks/>
            <a:stCxn id="8" idx="3"/>
            <a:endCxn id="26" idx="2"/>
          </p:cNvCxnSpPr>
          <p:nvPr/>
        </p:nvCxnSpPr>
        <p:spPr>
          <a:xfrm flipV="1">
            <a:off x="5486400" y="4627802"/>
            <a:ext cx="680620" cy="1425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C294BBAD-0BA6-4621-8D15-D52932F9B44F}"/>
              </a:ext>
            </a:extLst>
          </p:cNvPr>
          <p:cNvSpPr/>
          <p:nvPr/>
        </p:nvSpPr>
        <p:spPr>
          <a:xfrm>
            <a:off x="6167020" y="5761922"/>
            <a:ext cx="538580" cy="539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i="1" dirty="0">
                <a:solidFill>
                  <a:srgbClr val="FF0000"/>
                </a:solidFill>
              </a:rPr>
              <a:t>ε</a:t>
            </a:r>
            <a:r>
              <a:rPr lang="en-US" sz="1600" i="1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614B23-3558-48F5-B7C1-074AD03AE3AA}"/>
              </a:ext>
            </a:extLst>
          </p:cNvPr>
          <p:cNvCxnSpPr>
            <a:cxnSpLocks/>
            <a:stCxn id="11" idx="3"/>
            <a:endCxn id="30" idx="2"/>
          </p:cNvCxnSpPr>
          <p:nvPr/>
        </p:nvCxnSpPr>
        <p:spPr>
          <a:xfrm>
            <a:off x="5486400" y="6031914"/>
            <a:ext cx="68062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5C312C-A857-4D11-BE3B-386AA8301CC0}"/>
                  </a:ext>
                </a:extLst>
              </p:cNvPr>
              <p:cNvSpPr txBox="1"/>
              <p:nvPr/>
            </p:nvSpPr>
            <p:spPr>
              <a:xfrm>
                <a:off x="381000" y="2572414"/>
                <a:ext cx="8331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𝑔𝑝𝑎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𝑖𝑛𝑐𝑜𝑚𝑒</m:t>
                    </m:r>
                    <m:r>
                      <a:rPr lang="en-US" sz="24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h𝑠</m:t>
                    </m:r>
                    <m:r>
                      <a:rPr lang="en-US" sz="2400" i="1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i="1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𝑐𝑜𝑚𝑝</m:t>
                    </m:r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𝐴𝑏𝑖𝑙𝑖𝑡𝑦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)*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5C312C-A857-4D11-BE3B-386AA8301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72414"/>
                <a:ext cx="8331383" cy="369332"/>
              </a:xfrm>
              <a:prstGeom prst="rect">
                <a:avLst/>
              </a:prstGeom>
              <a:blipFill>
                <a:blip r:embed="rId3"/>
                <a:stretch>
                  <a:fillRect l="-1318" t="-24590" r="-1245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318AAAB-BD03-4FD7-B800-9AF63AC401D0}"/>
                  </a:ext>
                </a:extLst>
              </p:cNvPr>
              <p:cNvSpPr/>
              <p:nvPr/>
            </p:nvSpPr>
            <p:spPr>
              <a:xfrm>
                <a:off x="2819400" y="1906420"/>
                <a:ext cx="5941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h𝑠𝑔𝑝𝑎</m:t>
                        </m:r>
                        <m:r>
                          <a:rPr lang="en-US" sz="2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h𝑠</m:t>
                    </m:r>
                    <m:r>
                      <a:rPr lang="en-US" sz="2400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𝑐𝑜𝑚𝑝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𝐴𝑏𝑖𝑙𝑖𝑡𝑦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)*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318AAAB-BD03-4FD7-B800-9AF63AC40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906420"/>
                <a:ext cx="5941114" cy="461665"/>
              </a:xfrm>
              <a:prstGeom prst="rect">
                <a:avLst/>
              </a:prstGeom>
              <a:blipFill>
                <a:blip r:embed="rId4"/>
                <a:stretch>
                  <a:fillRect l="-924" t="-9333" r="-51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401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Unobserved Confounding and Endogeneity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9485E0-26CE-4CCA-B065-D72218834B04}"/>
              </a:ext>
            </a:extLst>
          </p:cNvPr>
          <p:cNvSpPr/>
          <p:nvPr/>
        </p:nvSpPr>
        <p:spPr>
          <a:xfrm>
            <a:off x="4038600" y="2667000"/>
            <a:ext cx="1371600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FF"/>
                </a:solidFill>
              </a:rPr>
              <a:t>hsgpa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B80ED8-42F1-412A-8EF8-067A119BED19}"/>
              </a:ext>
            </a:extLst>
          </p:cNvPr>
          <p:cNvSpPr/>
          <p:nvPr/>
        </p:nvSpPr>
        <p:spPr>
          <a:xfrm>
            <a:off x="4038600" y="4056861"/>
            <a:ext cx="1371600" cy="633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gpa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F63FB1-1D5D-4B02-B666-6438162AD0CA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4724400" y="3300828"/>
            <a:ext cx="0" cy="75603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F867C14-68FE-4427-9100-5CFF75956471}"/>
              </a:ext>
            </a:extLst>
          </p:cNvPr>
          <p:cNvSpPr/>
          <p:nvPr/>
        </p:nvSpPr>
        <p:spPr>
          <a:xfrm>
            <a:off x="2001915" y="4045184"/>
            <a:ext cx="1371600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FF"/>
                </a:solidFill>
              </a:rPr>
              <a:t>income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11118C-F272-4FA5-8068-9745296E2F6B}"/>
              </a:ext>
            </a:extLst>
          </p:cNvPr>
          <p:cNvCxnSpPr>
            <a:cxnSpLocks/>
            <a:stCxn id="22" idx="3"/>
            <a:endCxn id="11" idx="1"/>
          </p:cNvCxnSpPr>
          <p:nvPr/>
        </p:nvCxnSpPr>
        <p:spPr>
          <a:xfrm>
            <a:off x="3373515" y="4362098"/>
            <a:ext cx="665085" cy="11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78276F7-AD3F-40FB-AC7B-FAFFE0592656}"/>
              </a:ext>
            </a:extLst>
          </p:cNvPr>
          <p:cNvSpPr/>
          <p:nvPr/>
        </p:nvSpPr>
        <p:spPr>
          <a:xfrm>
            <a:off x="1828800" y="2667000"/>
            <a:ext cx="1521041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FF"/>
                </a:solidFill>
              </a:rPr>
              <a:t>hs_comp</a:t>
            </a:r>
            <a:endParaRPr lang="en-US" sz="2400" dirty="0">
              <a:solidFill>
                <a:srgbClr val="0066FF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8A980C-FCDB-434A-A431-FBBE92C34DF1}"/>
              </a:ext>
            </a:extLst>
          </p:cNvPr>
          <p:cNvCxnSpPr>
            <a:cxnSpLocks/>
            <a:stCxn id="24" idx="3"/>
            <a:endCxn id="8" idx="1"/>
          </p:cNvCxnSpPr>
          <p:nvPr/>
        </p:nvCxnSpPr>
        <p:spPr>
          <a:xfrm>
            <a:off x="3349841" y="2983914"/>
            <a:ext cx="68875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0525AA09-DBAF-464E-BF74-F4D15844F428}"/>
              </a:ext>
            </a:extLst>
          </p:cNvPr>
          <p:cNvSpPr/>
          <p:nvPr/>
        </p:nvSpPr>
        <p:spPr>
          <a:xfrm>
            <a:off x="6090820" y="2699671"/>
            <a:ext cx="538580" cy="539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i="1" dirty="0">
                <a:solidFill>
                  <a:srgbClr val="FF0000"/>
                </a:solidFill>
              </a:rPr>
              <a:t>ε</a:t>
            </a:r>
            <a:r>
              <a:rPr lang="en-US" sz="1600" i="1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D14EC7-F82F-4055-B25F-737A1801A5C9}"/>
              </a:ext>
            </a:extLst>
          </p:cNvPr>
          <p:cNvCxnSpPr>
            <a:cxnSpLocks/>
            <a:stCxn id="8" idx="3"/>
            <a:endCxn id="26" idx="2"/>
          </p:cNvCxnSpPr>
          <p:nvPr/>
        </p:nvCxnSpPr>
        <p:spPr>
          <a:xfrm flipV="1">
            <a:off x="5410200" y="2969663"/>
            <a:ext cx="680620" cy="1425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C294BBAD-0BA6-4621-8D15-D52932F9B44F}"/>
              </a:ext>
            </a:extLst>
          </p:cNvPr>
          <p:cNvSpPr/>
          <p:nvPr/>
        </p:nvSpPr>
        <p:spPr>
          <a:xfrm>
            <a:off x="6090820" y="4103783"/>
            <a:ext cx="538580" cy="539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i="1" dirty="0">
                <a:solidFill>
                  <a:srgbClr val="FF0000"/>
                </a:solidFill>
              </a:rPr>
              <a:t>ε</a:t>
            </a:r>
            <a:r>
              <a:rPr lang="en-US" sz="1600" i="1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614B23-3558-48F5-B7C1-074AD03AE3AA}"/>
              </a:ext>
            </a:extLst>
          </p:cNvPr>
          <p:cNvCxnSpPr>
            <a:cxnSpLocks/>
            <a:stCxn id="11" idx="3"/>
            <a:endCxn id="30" idx="2"/>
          </p:cNvCxnSpPr>
          <p:nvPr/>
        </p:nvCxnSpPr>
        <p:spPr>
          <a:xfrm>
            <a:off x="5410200" y="4373775"/>
            <a:ext cx="68062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6B0F3E02-AE6C-4110-A4A1-3D4F7089E31B}"/>
              </a:ext>
            </a:extLst>
          </p:cNvPr>
          <p:cNvSpPr/>
          <p:nvPr/>
        </p:nvSpPr>
        <p:spPr>
          <a:xfrm rot="10800000" flipH="1">
            <a:off x="6172200" y="2957998"/>
            <a:ext cx="990599" cy="1415773"/>
          </a:xfrm>
          <a:prstGeom prst="arc">
            <a:avLst>
              <a:gd name="adj1" fmla="val 15894076"/>
              <a:gd name="adj2" fmla="val 5691890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848C91-FFED-4509-8879-0816AB745437}"/>
                  </a:ext>
                </a:extLst>
              </p:cNvPr>
              <p:cNvSpPr txBox="1"/>
              <p:nvPr/>
            </p:nvSpPr>
            <p:spPr>
              <a:xfrm>
                <a:off x="7187952" y="3300828"/>
                <a:ext cx="1509259" cy="467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848C91-FFED-4509-8879-0816AB745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952" y="3300828"/>
                <a:ext cx="1509259" cy="467885"/>
              </a:xfrm>
              <a:prstGeom prst="rect">
                <a:avLst/>
              </a:prstGeom>
              <a:blipFill>
                <a:blip r:embed="rId3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146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Unobserved Confounding and Endogeneity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353EE2F-C5A3-42A8-AC68-89FDEFFF4484}"/>
              </a:ext>
            </a:extLst>
          </p:cNvPr>
          <p:cNvSpPr/>
          <p:nvPr/>
        </p:nvSpPr>
        <p:spPr>
          <a:xfrm>
            <a:off x="3865485" y="4413016"/>
            <a:ext cx="1371600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FF"/>
                </a:solidFill>
              </a:rPr>
              <a:t>hsgpa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8B235C-11F8-4B97-A2CB-71B943F00E14}"/>
              </a:ext>
            </a:extLst>
          </p:cNvPr>
          <p:cNvSpPr/>
          <p:nvPr/>
        </p:nvSpPr>
        <p:spPr>
          <a:xfrm>
            <a:off x="3865485" y="5802877"/>
            <a:ext cx="1371600" cy="633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gpa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989398-39B9-4389-BA86-D712287F8FA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4551285" y="5046844"/>
            <a:ext cx="0" cy="75603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598DEB3-AF5B-479B-B384-E217B03F02BC}"/>
              </a:ext>
            </a:extLst>
          </p:cNvPr>
          <p:cNvSpPr/>
          <p:nvPr/>
        </p:nvSpPr>
        <p:spPr>
          <a:xfrm>
            <a:off x="1828800" y="5791200"/>
            <a:ext cx="1371600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FF"/>
                </a:solidFill>
              </a:rPr>
              <a:t>income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15DB9DF-3336-4FEE-A558-BFFF24AE9017}"/>
              </a:ext>
            </a:extLst>
          </p:cNvPr>
          <p:cNvCxnSpPr>
            <a:cxnSpLocks/>
            <a:stCxn id="26" idx="3"/>
            <a:endCxn id="19" idx="1"/>
          </p:cNvCxnSpPr>
          <p:nvPr/>
        </p:nvCxnSpPr>
        <p:spPr>
          <a:xfrm>
            <a:off x="3200400" y="6108114"/>
            <a:ext cx="665085" cy="11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CB5DF61-514A-4897-90DB-DFD9E8A6F4B0}"/>
              </a:ext>
            </a:extLst>
          </p:cNvPr>
          <p:cNvSpPr/>
          <p:nvPr/>
        </p:nvSpPr>
        <p:spPr>
          <a:xfrm>
            <a:off x="1731885" y="4413016"/>
            <a:ext cx="1444841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FF"/>
                </a:solidFill>
              </a:rPr>
              <a:t>hs_comp</a:t>
            </a:r>
            <a:endParaRPr lang="en-US" sz="2400" dirty="0">
              <a:solidFill>
                <a:srgbClr val="0066FF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2F21B1-C3A0-4261-8D74-027C10F2D35B}"/>
              </a:ext>
            </a:extLst>
          </p:cNvPr>
          <p:cNvCxnSpPr>
            <a:cxnSpLocks/>
            <a:stCxn id="32" idx="3"/>
            <a:endCxn id="18" idx="1"/>
          </p:cNvCxnSpPr>
          <p:nvPr/>
        </p:nvCxnSpPr>
        <p:spPr>
          <a:xfrm>
            <a:off x="3176726" y="4729930"/>
            <a:ext cx="68875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20C3D3F-BD28-4442-B21C-6B9E9E0461FB}"/>
              </a:ext>
            </a:extLst>
          </p:cNvPr>
          <p:cNvCxnSpPr>
            <a:cxnSpLocks/>
            <a:stCxn id="18" idx="3"/>
            <a:endCxn id="37" idx="2"/>
          </p:cNvCxnSpPr>
          <p:nvPr/>
        </p:nvCxnSpPr>
        <p:spPr>
          <a:xfrm flipV="1">
            <a:off x="5237085" y="4724592"/>
            <a:ext cx="932352" cy="5338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66CB93AA-F8EB-4405-A913-D4B72BFF4B75}"/>
              </a:ext>
            </a:extLst>
          </p:cNvPr>
          <p:cNvSpPr/>
          <p:nvPr/>
        </p:nvSpPr>
        <p:spPr>
          <a:xfrm>
            <a:off x="6169437" y="5676295"/>
            <a:ext cx="919561" cy="833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i="1" baseline="-25000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20DDDFA-4D94-4477-B528-FCC420F6FC2D}"/>
              </a:ext>
            </a:extLst>
          </p:cNvPr>
          <p:cNvCxnSpPr>
            <a:cxnSpLocks/>
            <a:stCxn id="19" idx="3"/>
            <a:endCxn id="35" idx="2"/>
          </p:cNvCxnSpPr>
          <p:nvPr/>
        </p:nvCxnSpPr>
        <p:spPr>
          <a:xfrm flipV="1">
            <a:off x="5237085" y="6093179"/>
            <a:ext cx="932352" cy="26612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A3F54FE5-EE47-4DC6-AE2C-6A2BDAE848CA}"/>
              </a:ext>
            </a:extLst>
          </p:cNvPr>
          <p:cNvSpPr/>
          <p:nvPr/>
        </p:nvSpPr>
        <p:spPr>
          <a:xfrm>
            <a:off x="6169437" y="4307708"/>
            <a:ext cx="919561" cy="833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i="1" baseline="-250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8EDF51-F562-4E75-9768-EC8B7D48A89D}"/>
              </a:ext>
            </a:extLst>
          </p:cNvPr>
          <p:cNvSpPr txBox="1"/>
          <p:nvPr/>
        </p:nvSpPr>
        <p:spPr>
          <a:xfrm>
            <a:off x="6453143" y="4346198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FF0000"/>
                </a:solidFill>
              </a:rPr>
              <a:t>ε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237128-5F5F-4ABA-A266-85C5ADC65D69}"/>
              </a:ext>
            </a:extLst>
          </p:cNvPr>
          <p:cNvSpPr txBox="1"/>
          <p:nvPr/>
        </p:nvSpPr>
        <p:spPr>
          <a:xfrm>
            <a:off x="6474025" y="601119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FF0000"/>
                </a:solidFill>
              </a:rPr>
              <a:t>ε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A88A78-27AB-4F7E-9606-82D1A6330CD9}"/>
              </a:ext>
            </a:extLst>
          </p:cNvPr>
          <p:cNvSpPr txBox="1"/>
          <p:nvPr/>
        </p:nvSpPr>
        <p:spPr>
          <a:xfrm>
            <a:off x="6272625" y="5765969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Ability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E8710C-9C49-44CF-95EB-D286726B694E}"/>
              </a:ext>
            </a:extLst>
          </p:cNvPr>
          <p:cNvSpPr txBox="1"/>
          <p:nvPr/>
        </p:nvSpPr>
        <p:spPr>
          <a:xfrm>
            <a:off x="6272805" y="4715530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B5B4E4-DD88-417E-B5F9-02CA6A25E0AF}"/>
                  </a:ext>
                </a:extLst>
              </p:cNvPr>
              <p:cNvSpPr txBox="1"/>
              <p:nvPr/>
            </p:nvSpPr>
            <p:spPr>
              <a:xfrm>
                <a:off x="381000" y="2572414"/>
                <a:ext cx="8331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𝑔𝑝𝑎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𝑖𝑛𝑐𝑜𝑚𝑒</m:t>
                    </m:r>
                    <m:r>
                      <a:rPr lang="en-US" sz="24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h𝑠</m:t>
                    </m:r>
                    <m:r>
                      <a:rPr lang="en-US" sz="2400" i="1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i="1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𝑐𝑜𝑚𝑝</m:t>
                    </m:r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𝐴𝑏𝑖𝑙𝑖𝑡𝑦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)*</a:t>
                </a:r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B5B4E4-DD88-417E-B5F9-02CA6A25E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72414"/>
                <a:ext cx="8331383" cy="369332"/>
              </a:xfrm>
              <a:prstGeom prst="rect">
                <a:avLst/>
              </a:prstGeom>
              <a:blipFill>
                <a:blip r:embed="rId3"/>
                <a:stretch>
                  <a:fillRect l="-1318" t="-24590" r="-1245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8DF470C-BCBD-470A-9896-848549E76785}"/>
                  </a:ext>
                </a:extLst>
              </p:cNvPr>
              <p:cNvSpPr/>
              <p:nvPr/>
            </p:nvSpPr>
            <p:spPr>
              <a:xfrm>
                <a:off x="2819400" y="1906420"/>
                <a:ext cx="5941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h𝑠𝑔𝑝𝑎</m:t>
                        </m:r>
                        <m:r>
                          <a:rPr lang="en-US" sz="2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h𝑠</m:t>
                    </m:r>
                    <m:r>
                      <a:rPr lang="en-US" sz="2400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𝑐𝑜𝑚𝑝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𝐴𝑏𝑖𝑙𝑖𝑡𝑦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)*</a:t>
                </a:r>
                <a:endParaRPr lang="en-US" sz="24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8DF470C-BCBD-470A-9896-848549E767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906420"/>
                <a:ext cx="5941114" cy="461665"/>
              </a:xfrm>
              <a:prstGeom prst="rect">
                <a:avLst/>
              </a:prstGeom>
              <a:blipFill>
                <a:blip r:embed="rId4"/>
                <a:stretch>
                  <a:fillRect l="-924" t="-9333" r="-51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2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The Research Question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Fictional State University (FSU) has developed a new study-skills program with the goal of improving the grade point averages of their students.</a:t>
            </a:r>
            <a:endParaRPr lang="en-US" altLang="en-US" sz="2400" dirty="0"/>
          </a:p>
          <a:p>
            <a:pPr eaLnBrk="1" hangingPunct="1"/>
            <a:endParaRPr lang="en-US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FCB0BF-F864-4A2C-88E2-D6E88EDE4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724400" y="4572000"/>
            <a:ext cx="1854200" cy="1706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D133E1-72AC-483B-93A1-B764B0670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46" y="3732735"/>
            <a:ext cx="2009707" cy="279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56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Unobserved Confounding and Endogeneity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9485E0-26CE-4CCA-B065-D72218834B04}"/>
              </a:ext>
            </a:extLst>
          </p:cNvPr>
          <p:cNvSpPr/>
          <p:nvPr/>
        </p:nvSpPr>
        <p:spPr>
          <a:xfrm>
            <a:off x="4191000" y="4401339"/>
            <a:ext cx="1371600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FF"/>
                </a:solidFill>
              </a:rPr>
              <a:t>hsgpa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B80ED8-42F1-412A-8EF8-067A119BED19}"/>
              </a:ext>
            </a:extLst>
          </p:cNvPr>
          <p:cNvSpPr/>
          <p:nvPr/>
        </p:nvSpPr>
        <p:spPr>
          <a:xfrm>
            <a:off x="4191000" y="5791200"/>
            <a:ext cx="1371600" cy="633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gpa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F63FB1-1D5D-4B02-B666-6438162AD0CA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4876800" y="5035167"/>
            <a:ext cx="0" cy="75603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F867C14-68FE-4427-9100-5CFF75956471}"/>
              </a:ext>
            </a:extLst>
          </p:cNvPr>
          <p:cNvSpPr/>
          <p:nvPr/>
        </p:nvSpPr>
        <p:spPr>
          <a:xfrm>
            <a:off x="2154315" y="5779523"/>
            <a:ext cx="1371600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FF"/>
                </a:solidFill>
              </a:rPr>
              <a:t>income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11118C-F272-4FA5-8068-9745296E2F6B}"/>
              </a:ext>
            </a:extLst>
          </p:cNvPr>
          <p:cNvCxnSpPr>
            <a:cxnSpLocks/>
            <a:stCxn id="22" idx="3"/>
            <a:endCxn id="11" idx="1"/>
          </p:cNvCxnSpPr>
          <p:nvPr/>
        </p:nvCxnSpPr>
        <p:spPr>
          <a:xfrm>
            <a:off x="3525915" y="6096437"/>
            <a:ext cx="665085" cy="11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78276F7-AD3F-40FB-AC7B-FAFFE0592656}"/>
              </a:ext>
            </a:extLst>
          </p:cNvPr>
          <p:cNvSpPr/>
          <p:nvPr/>
        </p:nvSpPr>
        <p:spPr>
          <a:xfrm>
            <a:off x="2057400" y="4401339"/>
            <a:ext cx="1444841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FF"/>
                </a:solidFill>
              </a:rPr>
              <a:t>hs_comp</a:t>
            </a:r>
            <a:endParaRPr lang="en-US" sz="2400" dirty="0">
              <a:solidFill>
                <a:srgbClr val="0066FF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8A980C-FCDB-434A-A431-FBBE92C34DF1}"/>
              </a:ext>
            </a:extLst>
          </p:cNvPr>
          <p:cNvCxnSpPr>
            <a:cxnSpLocks/>
            <a:stCxn id="24" idx="3"/>
            <a:endCxn id="8" idx="1"/>
          </p:cNvCxnSpPr>
          <p:nvPr/>
        </p:nvCxnSpPr>
        <p:spPr>
          <a:xfrm>
            <a:off x="3502241" y="4718253"/>
            <a:ext cx="68875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D14EC7-F82F-4055-B25F-737A1801A5C9}"/>
              </a:ext>
            </a:extLst>
          </p:cNvPr>
          <p:cNvCxnSpPr>
            <a:cxnSpLocks/>
            <a:stCxn id="8" idx="3"/>
            <a:endCxn id="21" idx="2"/>
          </p:cNvCxnSpPr>
          <p:nvPr/>
        </p:nvCxnSpPr>
        <p:spPr>
          <a:xfrm>
            <a:off x="5562600" y="4718253"/>
            <a:ext cx="932532" cy="517765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C294BBAD-0BA6-4621-8D15-D52932F9B44F}"/>
              </a:ext>
            </a:extLst>
          </p:cNvPr>
          <p:cNvSpPr/>
          <p:nvPr/>
        </p:nvSpPr>
        <p:spPr>
          <a:xfrm>
            <a:off x="6495132" y="5221747"/>
            <a:ext cx="919561" cy="833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i="1" baseline="-2500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614B23-3558-48F5-B7C1-074AD03AE3AA}"/>
              </a:ext>
            </a:extLst>
          </p:cNvPr>
          <p:cNvCxnSpPr>
            <a:cxnSpLocks/>
            <a:stCxn id="11" idx="3"/>
            <a:endCxn id="30" idx="2"/>
          </p:cNvCxnSpPr>
          <p:nvPr/>
        </p:nvCxnSpPr>
        <p:spPr>
          <a:xfrm flipV="1">
            <a:off x="5562600" y="5638631"/>
            <a:ext cx="932532" cy="469483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F7BBF62-3048-42B0-98FA-B03CBE19ABED}"/>
              </a:ext>
            </a:extLst>
          </p:cNvPr>
          <p:cNvSpPr/>
          <p:nvPr/>
        </p:nvSpPr>
        <p:spPr>
          <a:xfrm>
            <a:off x="6495132" y="4819134"/>
            <a:ext cx="919561" cy="833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i="1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D496CE-2C06-4FEA-9898-38B48CB34306}"/>
              </a:ext>
            </a:extLst>
          </p:cNvPr>
          <p:cNvSpPr txBox="1"/>
          <p:nvPr/>
        </p:nvSpPr>
        <p:spPr>
          <a:xfrm>
            <a:off x="6769606" y="478533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FF0000"/>
                </a:solidFill>
              </a:rPr>
              <a:t>ε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493F88-0075-410D-8F6D-26F1C6B7F91A}"/>
              </a:ext>
            </a:extLst>
          </p:cNvPr>
          <p:cNvSpPr txBox="1"/>
          <p:nvPr/>
        </p:nvSpPr>
        <p:spPr>
          <a:xfrm>
            <a:off x="6769605" y="566542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FF0000"/>
                </a:solidFill>
              </a:rPr>
              <a:t>ε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97B895-D625-4653-9CF7-51C424A27E60}"/>
              </a:ext>
            </a:extLst>
          </p:cNvPr>
          <p:cNvSpPr txBox="1"/>
          <p:nvPr/>
        </p:nvSpPr>
        <p:spPr>
          <a:xfrm>
            <a:off x="6589267" y="5272705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CD8644-64D0-4413-A95D-A22CF8E422A6}"/>
                  </a:ext>
                </a:extLst>
              </p:cNvPr>
              <p:cNvSpPr txBox="1"/>
              <p:nvPr/>
            </p:nvSpPr>
            <p:spPr>
              <a:xfrm>
                <a:off x="381000" y="2572414"/>
                <a:ext cx="8331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𝑔𝑝𝑎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𝑖𝑛𝑐𝑜𝑚𝑒</m:t>
                    </m:r>
                    <m:r>
                      <a:rPr lang="en-US" sz="24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h𝑠</m:t>
                    </m:r>
                    <m:r>
                      <a:rPr lang="en-US" sz="2400" i="1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i="1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𝑐𝑜𝑚𝑝</m:t>
                    </m:r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𝐴𝑏𝑖𝑙𝑖𝑡𝑦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)*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CD8644-64D0-4413-A95D-A22CF8E42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72414"/>
                <a:ext cx="8331383" cy="369332"/>
              </a:xfrm>
              <a:prstGeom prst="rect">
                <a:avLst/>
              </a:prstGeom>
              <a:blipFill>
                <a:blip r:embed="rId3"/>
                <a:stretch>
                  <a:fillRect l="-1318" t="-24590" r="-1245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2D08785-86A3-4FB6-9591-EEBAC2745794}"/>
                  </a:ext>
                </a:extLst>
              </p:cNvPr>
              <p:cNvSpPr/>
              <p:nvPr/>
            </p:nvSpPr>
            <p:spPr>
              <a:xfrm>
                <a:off x="2819400" y="1906420"/>
                <a:ext cx="5941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h𝑠𝑔𝑝𝑎</m:t>
                        </m:r>
                        <m:r>
                          <a:rPr lang="en-US" sz="2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h𝑠</m:t>
                    </m:r>
                    <m:r>
                      <a:rPr lang="en-US" sz="2400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400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𝑐𝑜𝑚𝑝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𝐴𝑏𝑖𝑙𝑖𝑡𝑦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)*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2D08785-86A3-4FB6-9591-EEBAC27457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906420"/>
                <a:ext cx="5941114" cy="461665"/>
              </a:xfrm>
              <a:prstGeom prst="rect">
                <a:avLst/>
              </a:prstGeom>
              <a:blipFill>
                <a:blip r:embed="rId4"/>
                <a:stretch>
                  <a:fillRect l="-924" t="-9333" r="-51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C8C29E9-4193-4848-A390-E2AAFE4355AA}"/>
                  </a:ext>
                </a:extLst>
              </p:cNvPr>
              <p:cNvSpPr/>
              <p:nvPr/>
            </p:nvSpPr>
            <p:spPr>
              <a:xfrm>
                <a:off x="6416454" y="3321351"/>
                <a:ext cx="2416687" cy="501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𝑤h𝑒𝑟𝑒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C8C29E9-4193-4848-A390-E2AAFE435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454" y="3321351"/>
                <a:ext cx="2416687" cy="501932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124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Unobserved Confounding and Endogeneity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9485E0-26CE-4CCA-B065-D72218834B04}"/>
              </a:ext>
            </a:extLst>
          </p:cNvPr>
          <p:cNvSpPr/>
          <p:nvPr/>
        </p:nvSpPr>
        <p:spPr>
          <a:xfrm>
            <a:off x="4038600" y="2667000"/>
            <a:ext cx="1371600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FF"/>
                </a:solidFill>
              </a:rPr>
              <a:t>hsgpa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B80ED8-42F1-412A-8EF8-067A119BED19}"/>
              </a:ext>
            </a:extLst>
          </p:cNvPr>
          <p:cNvSpPr/>
          <p:nvPr/>
        </p:nvSpPr>
        <p:spPr>
          <a:xfrm>
            <a:off x="4038600" y="4056861"/>
            <a:ext cx="1371600" cy="633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gpa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F63FB1-1D5D-4B02-B666-6438162AD0CA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4724400" y="3300828"/>
            <a:ext cx="0" cy="75603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F867C14-68FE-4427-9100-5CFF75956471}"/>
              </a:ext>
            </a:extLst>
          </p:cNvPr>
          <p:cNvSpPr/>
          <p:nvPr/>
        </p:nvSpPr>
        <p:spPr>
          <a:xfrm>
            <a:off x="2001915" y="4045184"/>
            <a:ext cx="1371600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FF"/>
                </a:solidFill>
              </a:rPr>
              <a:t>income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11118C-F272-4FA5-8068-9745296E2F6B}"/>
              </a:ext>
            </a:extLst>
          </p:cNvPr>
          <p:cNvCxnSpPr>
            <a:cxnSpLocks/>
            <a:stCxn id="22" idx="3"/>
            <a:endCxn id="11" idx="1"/>
          </p:cNvCxnSpPr>
          <p:nvPr/>
        </p:nvCxnSpPr>
        <p:spPr>
          <a:xfrm>
            <a:off x="3373515" y="4362098"/>
            <a:ext cx="665085" cy="11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78276F7-AD3F-40FB-AC7B-FAFFE0592656}"/>
              </a:ext>
            </a:extLst>
          </p:cNvPr>
          <p:cNvSpPr/>
          <p:nvPr/>
        </p:nvSpPr>
        <p:spPr>
          <a:xfrm>
            <a:off x="1828800" y="2667000"/>
            <a:ext cx="1521041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FF"/>
                </a:solidFill>
              </a:rPr>
              <a:t>hs_comp</a:t>
            </a:r>
            <a:endParaRPr lang="en-US" sz="2400" dirty="0">
              <a:solidFill>
                <a:srgbClr val="0066FF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8A980C-FCDB-434A-A431-FBBE92C34DF1}"/>
              </a:ext>
            </a:extLst>
          </p:cNvPr>
          <p:cNvCxnSpPr>
            <a:cxnSpLocks/>
            <a:stCxn id="24" idx="3"/>
            <a:endCxn id="8" idx="1"/>
          </p:cNvCxnSpPr>
          <p:nvPr/>
        </p:nvCxnSpPr>
        <p:spPr>
          <a:xfrm>
            <a:off x="3349841" y="2983914"/>
            <a:ext cx="68875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0525AA09-DBAF-464E-BF74-F4D15844F428}"/>
              </a:ext>
            </a:extLst>
          </p:cNvPr>
          <p:cNvSpPr/>
          <p:nvPr/>
        </p:nvSpPr>
        <p:spPr>
          <a:xfrm>
            <a:off x="6090820" y="2699671"/>
            <a:ext cx="538580" cy="539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i="1" dirty="0">
                <a:solidFill>
                  <a:srgbClr val="FF0000"/>
                </a:solidFill>
              </a:rPr>
              <a:t>ε</a:t>
            </a:r>
            <a:r>
              <a:rPr lang="en-US" sz="1600" i="1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D14EC7-F82F-4055-B25F-737A1801A5C9}"/>
              </a:ext>
            </a:extLst>
          </p:cNvPr>
          <p:cNvCxnSpPr>
            <a:cxnSpLocks/>
            <a:stCxn id="8" idx="3"/>
            <a:endCxn id="26" idx="2"/>
          </p:cNvCxnSpPr>
          <p:nvPr/>
        </p:nvCxnSpPr>
        <p:spPr>
          <a:xfrm flipV="1">
            <a:off x="5410200" y="2969663"/>
            <a:ext cx="680620" cy="1425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C294BBAD-0BA6-4621-8D15-D52932F9B44F}"/>
              </a:ext>
            </a:extLst>
          </p:cNvPr>
          <p:cNvSpPr/>
          <p:nvPr/>
        </p:nvSpPr>
        <p:spPr>
          <a:xfrm>
            <a:off x="6090820" y="4103783"/>
            <a:ext cx="538580" cy="539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i="1" dirty="0">
                <a:solidFill>
                  <a:srgbClr val="FF0000"/>
                </a:solidFill>
              </a:rPr>
              <a:t>ε</a:t>
            </a:r>
            <a:r>
              <a:rPr lang="en-US" sz="1600" i="1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614B23-3558-48F5-B7C1-074AD03AE3AA}"/>
              </a:ext>
            </a:extLst>
          </p:cNvPr>
          <p:cNvCxnSpPr>
            <a:cxnSpLocks/>
            <a:stCxn id="11" idx="3"/>
            <a:endCxn id="30" idx="2"/>
          </p:cNvCxnSpPr>
          <p:nvPr/>
        </p:nvCxnSpPr>
        <p:spPr>
          <a:xfrm>
            <a:off x="5410200" y="4373775"/>
            <a:ext cx="68062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6B0F3E02-AE6C-4110-A4A1-3D4F7089E31B}"/>
              </a:ext>
            </a:extLst>
          </p:cNvPr>
          <p:cNvSpPr/>
          <p:nvPr/>
        </p:nvSpPr>
        <p:spPr>
          <a:xfrm rot="10800000" flipH="1">
            <a:off x="6172200" y="2957998"/>
            <a:ext cx="990599" cy="1415773"/>
          </a:xfrm>
          <a:prstGeom prst="arc">
            <a:avLst>
              <a:gd name="adj1" fmla="val 15894076"/>
              <a:gd name="adj2" fmla="val 5691890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848C91-FFED-4509-8879-0816AB745437}"/>
                  </a:ext>
                </a:extLst>
              </p:cNvPr>
              <p:cNvSpPr txBox="1"/>
              <p:nvPr/>
            </p:nvSpPr>
            <p:spPr>
              <a:xfrm>
                <a:off x="7187952" y="3300828"/>
                <a:ext cx="1509259" cy="467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848C91-FFED-4509-8879-0816AB745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952" y="3300828"/>
                <a:ext cx="1509259" cy="467885"/>
              </a:xfrm>
              <a:prstGeom prst="rect">
                <a:avLst/>
              </a:prstGeom>
              <a:blipFill>
                <a:blip r:embed="rId3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579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Unobserved Confounding and Endogeneity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834ECE-C598-4D14-A8AD-112F05D8B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206294" cy="5105400"/>
          </a:xfrm>
        </p:spPr>
      </p:pic>
    </p:spTree>
    <p:extLst>
      <p:ext uri="{BB962C8B-B14F-4D97-AF65-F5344CB8AC3E}">
        <p14:creationId xmlns:p14="http://schemas.microsoft.com/office/powerpoint/2010/main" val="3563805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Unobserved Confounding and Endogeneity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D7D440-D5F2-42B6-AD07-363D5CD1A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6971966" cy="5029200"/>
          </a:xfrm>
        </p:spPr>
      </p:pic>
    </p:spTree>
    <p:extLst>
      <p:ext uri="{BB962C8B-B14F-4D97-AF65-F5344CB8AC3E}">
        <p14:creationId xmlns:p14="http://schemas.microsoft.com/office/powerpoint/2010/main" val="227771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Unobserved Confounding and Endogeneity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C18F7B-09B2-42AC-B31B-E55167982066}"/>
              </a:ext>
            </a:extLst>
          </p:cNvPr>
          <p:cNvSpPr txBox="1"/>
          <p:nvPr/>
        </p:nvSpPr>
        <p:spPr>
          <a:xfrm>
            <a:off x="609600" y="3449961"/>
            <a:ext cx="8032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eregress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gpa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income,                            ///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endogenous(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hsgpa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hs_comp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income)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E77181-28A5-4155-9174-3D464AF54C94}"/>
              </a:ext>
            </a:extLst>
          </p:cNvPr>
          <p:cNvGrpSpPr/>
          <p:nvPr/>
        </p:nvGrpSpPr>
        <p:grpSpPr>
          <a:xfrm>
            <a:off x="1905000" y="2362200"/>
            <a:ext cx="1787669" cy="942119"/>
            <a:chOff x="1905000" y="2362200"/>
            <a:chExt cx="1787669" cy="94211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45B762-938D-48B1-A781-8936955EADE8}"/>
                </a:ext>
              </a:extLst>
            </p:cNvPr>
            <p:cNvSpPr txBox="1"/>
            <p:nvPr/>
          </p:nvSpPr>
          <p:spPr>
            <a:xfrm>
              <a:off x="1905000" y="2362200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Primary model</a:t>
              </a:r>
            </a:p>
          </p:txBody>
        </p: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C95B53AC-003B-461F-8E34-85BCDBFD974F}"/>
                </a:ext>
              </a:extLst>
            </p:cNvPr>
            <p:cNvSpPr/>
            <p:nvPr/>
          </p:nvSpPr>
          <p:spPr>
            <a:xfrm rot="5400000">
              <a:off x="2745307" y="2452764"/>
              <a:ext cx="107056" cy="159605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895216C-E587-4BC2-A621-31F17BFB15CC}"/>
                </a:ext>
              </a:extLst>
            </p:cNvPr>
            <p:cNvCxnSpPr>
              <a:cxnSpLocks/>
              <a:stCxn id="6" idx="2"/>
              <a:endCxn id="7" idx="1"/>
            </p:cNvCxnSpPr>
            <p:nvPr/>
          </p:nvCxnSpPr>
          <p:spPr>
            <a:xfrm>
              <a:off x="2798835" y="2731532"/>
              <a:ext cx="0" cy="465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C142588-1115-4A45-9499-75B1C0A80C1C}"/>
              </a:ext>
            </a:extLst>
          </p:cNvPr>
          <p:cNvGrpSpPr/>
          <p:nvPr/>
        </p:nvGrpSpPr>
        <p:grpSpPr>
          <a:xfrm>
            <a:off x="4419601" y="4303488"/>
            <a:ext cx="3276601" cy="1166556"/>
            <a:chOff x="4419601" y="4303488"/>
            <a:chExt cx="3276601" cy="116655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C89564-1F4A-45F7-B4E4-3C748146847F}"/>
                </a:ext>
              </a:extLst>
            </p:cNvPr>
            <p:cNvSpPr txBox="1"/>
            <p:nvPr/>
          </p:nvSpPr>
          <p:spPr>
            <a:xfrm>
              <a:off x="5106359" y="5100712"/>
              <a:ext cx="190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Auxillary</a:t>
              </a:r>
              <a:r>
                <a:rPr lang="en-US" b="1" dirty="0"/>
                <a:t> model</a:t>
              </a:r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DBA68CA9-2377-4811-8A01-6D675249C956}"/>
                </a:ext>
              </a:extLst>
            </p:cNvPr>
            <p:cNvSpPr/>
            <p:nvPr/>
          </p:nvSpPr>
          <p:spPr>
            <a:xfrm rot="16200000">
              <a:off x="6004373" y="2718716"/>
              <a:ext cx="107057" cy="3276601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EF2D87F-A5C4-4708-BD67-39D0757BEB49}"/>
                </a:ext>
              </a:extLst>
            </p:cNvPr>
            <p:cNvCxnSpPr>
              <a:cxnSpLocks/>
              <a:stCxn id="16" idx="0"/>
              <a:endCxn id="17" idx="1"/>
            </p:cNvCxnSpPr>
            <p:nvPr/>
          </p:nvCxnSpPr>
          <p:spPr>
            <a:xfrm flipV="1">
              <a:off x="6057902" y="4410545"/>
              <a:ext cx="0" cy="6901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83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Unobserved Confounding and Endogeneity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1DD2FDB-9BE3-4A1F-A0B1-556D4E530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2" y="1716341"/>
            <a:ext cx="7225975" cy="452596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B4357F-496D-4B4F-A070-F101C7B9B8CE}"/>
              </a:ext>
            </a:extLst>
          </p:cNvPr>
          <p:cNvSpPr/>
          <p:nvPr/>
        </p:nvSpPr>
        <p:spPr>
          <a:xfrm>
            <a:off x="2895600" y="5029200"/>
            <a:ext cx="914400" cy="762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5F5EE-EC6F-4210-BA63-568D62601F95}"/>
              </a:ext>
            </a:extLst>
          </p:cNvPr>
          <p:cNvSpPr/>
          <p:nvPr/>
        </p:nvSpPr>
        <p:spPr>
          <a:xfrm>
            <a:off x="2895600" y="3429000"/>
            <a:ext cx="914400" cy="1524000"/>
          </a:xfrm>
          <a:prstGeom prst="rect">
            <a:avLst/>
          </a:prstGeom>
          <a:noFill/>
          <a:ln w="317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08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Unobserved Confounding and Endogeneity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1DD2FDB-9BE3-4A1F-A0B1-556D4E530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" t="70857" r="-617" b="7524"/>
          <a:stretch/>
        </p:blipFill>
        <p:spPr>
          <a:xfrm>
            <a:off x="356848" y="2553855"/>
            <a:ext cx="8430304" cy="1143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B4357F-496D-4B4F-A070-F101C7B9B8CE}"/>
              </a:ext>
            </a:extLst>
          </p:cNvPr>
          <p:cNvSpPr/>
          <p:nvPr/>
        </p:nvSpPr>
        <p:spPr>
          <a:xfrm>
            <a:off x="2566648" y="3174999"/>
            <a:ext cx="6220504" cy="44565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09FC42F-0B92-476F-A7B6-7B5961001C1B}"/>
                  </a:ext>
                </a:extLst>
              </p:cNvPr>
              <p:cNvSpPr/>
              <p:nvPr/>
            </p:nvSpPr>
            <p:spPr>
              <a:xfrm>
                <a:off x="2571266" y="4241798"/>
                <a:ext cx="3534494" cy="706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𝑤h𝑒𝑟𝑒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09FC42F-0B92-476F-A7B6-7B5961001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266" y="4241798"/>
                <a:ext cx="3534494" cy="706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108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6052DA-8F45-4FC8-826C-C9188759A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229600" cy="2831453"/>
          </a:xfr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Unobserved Confounding and Endogeneity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B4357F-496D-4B4F-A070-F101C7B9B8CE}"/>
              </a:ext>
            </a:extLst>
          </p:cNvPr>
          <p:cNvSpPr/>
          <p:nvPr/>
        </p:nvSpPr>
        <p:spPr>
          <a:xfrm>
            <a:off x="3505200" y="3886200"/>
            <a:ext cx="2057400" cy="457200"/>
          </a:xfrm>
          <a:prstGeom prst="rect">
            <a:avLst/>
          </a:prstGeom>
          <a:noFill/>
          <a:ln w="317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09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82000" cy="4800600"/>
          </a:xfrm>
        </p:spPr>
        <p:txBody>
          <a:bodyPr/>
          <a:lstStyle/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Description of the dataset</a:t>
            </a:r>
          </a:p>
          <a:p>
            <a:pPr eaLnBrk="1" hangingPunct="1"/>
            <a:r>
              <a:rPr lang="en-US" altLang="en-US" sz="2800" dirty="0"/>
              <a:t>Unobserved confounding and endogeneity</a:t>
            </a:r>
            <a:endParaRPr lang="en-US" altLang="en-US" sz="2400" dirty="0"/>
          </a:p>
          <a:p>
            <a:pPr eaLnBrk="1" hangingPunct="1"/>
            <a:r>
              <a:rPr lang="en-US" altLang="en-US" sz="2800" dirty="0"/>
              <a:t>Nonrandom treatment assignment</a:t>
            </a:r>
          </a:p>
          <a:p>
            <a:pPr eaLnBrk="1" hangingPunct="1"/>
            <a:r>
              <a:rPr lang="en-US" altLang="en-US" sz="2800" dirty="0"/>
              <a:t>Missing not at random (MNAR) and selection bias</a:t>
            </a:r>
          </a:p>
          <a:p>
            <a:pPr eaLnBrk="1" hangingPunct="1"/>
            <a:r>
              <a:rPr lang="en-US" altLang="en-US" sz="2800" dirty="0"/>
              <a:t>Treatment effects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5" name="Picture 2" descr="C:\Users\jch\AppData\Local\Microsoft\Windows\Temporary Internet Files\Content.IE5\2DNZ2GGT\green-check[1].gif">
            <a:extLst>
              <a:ext uri="{FF2B5EF4-FFF2-40B4-BE49-F238E27FC236}">
                <a16:creationId xmlns:a16="http://schemas.microsoft.com/office/drawing/2014/main" id="{AD94D2B7-F1FA-4322-A0FA-D483B2A2F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ch\AppData\Local\Microsoft\Windows\Temporary Internet Files\Content.IE5\2DNZ2GGT\green-check[1].gif">
            <a:extLst>
              <a:ext uri="{FF2B5EF4-FFF2-40B4-BE49-F238E27FC236}">
                <a16:creationId xmlns:a16="http://schemas.microsoft.com/office/drawing/2014/main" id="{C5656B67-5F51-40C2-A0D0-9AA04C580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9" y="270621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78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Random Treatment Assignment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random">
            <a:hlinkClick r:id="" action="ppaction://media"/>
            <a:extLst>
              <a:ext uri="{FF2B5EF4-FFF2-40B4-BE49-F238E27FC236}">
                <a16:creationId xmlns:a16="http://schemas.microsoft.com/office/drawing/2014/main" id="{26E610AB-A57B-4E64-A625-8E3CBC86D1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56" y="15240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2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The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E66B11-68D0-44FC-9179-D59C3B610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270593"/>
          </a:xfrm>
        </p:spPr>
      </p:pic>
    </p:spTree>
    <p:extLst>
      <p:ext uri="{BB962C8B-B14F-4D97-AF65-F5344CB8AC3E}">
        <p14:creationId xmlns:p14="http://schemas.microsoft.com/office/powerpoint/2010/main" val="2979647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Nonrandom Treatment Assignment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2" name="nonrandom">
            <a:hlinkClick r:id="" action="ppaction://media"/>
            <a:extLst>
              <a:ext uri="{FF2B5EF4-FFF2-40B4-BE49-F238E27FC236}">
                <a16:creationId xmlns:a16="http://schemas.microsoft.com/office/drawing/2014/main" id="{41F7BA26-D878-4A26-8101-31376CD379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33682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Nonrandom Treatment Assignment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87B70B-C635-455E-9354-22D8A8DB316F}"/>
                  </a:ext>
                </a:extLst>
              </p:cNvPr>
              <p:cNvSpPr/>
              <p:nvPr/>
            </p:nvSpPr>
            <p:spPr>
              <a:xfrm>
                <a:off x="333019" y="3886199"/>
                <a:ext cx="84779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𝑝𝑟𝑜𝑔𝑟𝑎𝑚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=1)=</m:t>
                      </m:r>
                      <m:r>
                        <a:rPr lang="en-US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𝑜𝑏𝑠𝑒𝑟𝑣𝑒𝑑</m:t>
                      </m:r>
                      <m:r>
                        <a:rPr lang="en-US" sz="24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𝑓𝑎𝑐𝑡𝑜𝑟𝑠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𝑢𝑛𝑜𝑏𝑠𝑒𝑟𝑣𝑒𝑑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𝑓𝑎𝑐𝑡𝑜𝑟𝑠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87B70B-C635-455E-9354-22D8A8DB31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19" y="3886199"/>
                <a:ext cx="8477962" cy="461665"/>
              </a:xfrm>
              <a:prstGeom prst="rect">
                <a:avLst/>
              </a:prstGeom>
              <a:blipFill>
                <a:blip r:embed="rId3"/>
                <a:stretch>
                  <a:fillRect l="-216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10FC0E9-1FF1-4252-BD95-44BD92C1EC77}"/>
              </a:ext>
            </a:extLst>
          </p:cNvPr>
          <p:cNvSpPr txBox="1"/>
          <p:nvPr/>
        </p:nvSpPr>
        <p:spPr>
          <a:xfrm>
            <a:off x="651760" y="2151846"/>
            <a:ext cx="8115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student’s decision to enroll in the study program</a:t>
            </a:r>
          </a:p>
          <a:p>
            <a:r>
              <a:rPr lang="en-US" sz="2800" dirty="0"/>
              <a:t> is based on observed and unobserved factors.</a:t>
            </a:r>
          </a:p>
        </p:txBody>
      </p:sp>
    </p:spTree>
    <p:extLst>
      <p:ext uri="{BB962C8B-B14F-4D97-AF65-F5344CB8AC3E}">
        <p14:creationId xmlns:p14="http://schemas.microsoft.com/office/powerpoint/2010/main" val="1914715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Unobserved Confounding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80D1E8-AFAF-4494-B1D6-E8223BDF6D67}"/>
                  </a:ext>
                </a:extLst>
              </p:cNvPr>
              <p:cNvSpPr txBox="1"/>
              <p:nvPr/>
            </p:nvSpPr>
            <p:spPr>
              <a:xfrm>
                <a:off x="533400" y="2423635"/>
                <a:ext cx="70825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𝑔𝑝𝑎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𝑖𝑛𝑐𝑜𝑚𝑒</m:t>
                      </m:r>
                      <m:r>
                        <a:rPr lang="en-US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𝑝𝑟𝑜𝑔𝑟𝑎𝑚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80D1E8-AFAF-4494-B1D6-E8223BDF6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23635"/>
                <a:ext cx="708251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17604B-A26B-4CD3-8316-2AEB32E3153C}"/>
                  </a:ext>
                </a:extLst>
              </p:cNvPr>
              <p:cNvSpPr txBox="1"/>
              <p:nvPr/>
            </p:nvSpPr>
            <p:spPr>
              <a:xfrm>
                <a:off x="533400" y="4495800"/>
                <a:ext cx="80644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𝑔𝑝𝑎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𝑖𝑛𝑐𝑜𝑚𝑒</m:t>
                    </m:r>
                    <m:r>
                      <a:rPr lang="en-US" sz="28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𝑝𝑟𝑜𝑔𝑟𝑎𝑚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𝐴𝑏𝑖𝑙𝑖𝑡𝑦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17604B-A26B-4CD3-8316-2AEB32E31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95800"/>
                <a:ext cx="8064452" cy="430887"/>
              </a:xfrm>
              <a:prstGeom prst="rect">
                <a:avLst/>
              </a:prstGeom>
              <a:blipFill>
                <a:blip r:embed="rId4"/>
                <a:stretch>
                  <a:fillRect t="-25714" r="-174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>
            <a:extLst>
              <a:ext uri="{FF2B5EF4-FFF2-40B4-BE49-F238E27FC236}">
                <a16:creationId xmlns:a16="http://schemas.microsoft.com/office/drawing/2014/main" id="{17E965A8-DCD9-438E-BD76-0A02A34AD3F0}"/>
              </a:ext>
            </a:extLst>
          </p:cNvPr>
          <p:cNvSpPr/>
          <p:nvPr/>
        </p:nvSpPr>
        <p:spPr>
          <a:xfrm rot="5400000">
            <a:off x="5710018" y="4266155"/>
            <a:ext cx="633826" cy="1524003"/>
          </a:xfrm>
          <a:prstGeom prst="arc">
            <a:avLst>
              <a:gd name="adj1" fmla="val 16235774"/>
              <a:gd name="adj2" fmla="val 5397256"/>
            </a:avLst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F3577417-B1E3-4947-9E1E-B2D03584DAF4}"/>
              </a:ext>
            </a:extLst>
          </p:cNvPr>
          <p:cNvSpPr/>
          <p:nvPr/>
        </p:nvSpPr>
        <p:spPr>
          <a:xfrm rot="16200000">
            <a:off x="3677621" y="1598737"/>
            <a:ext cx="730839" cy="5859263"/>
          </a:xfrm>
          <a:prstGeom prst="arc">
            <a:avLst>
              <a:gd name="adj1" fmla="val 16235774"/>
              <a:gd name="adj2" fmla="val 5397256"/>
            </a:avLst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039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Endogenous Treatment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B09AA3-EDDC-469B-B103-3F65EF69EC3A}"/>
                  </a:ext>
                </a:extLst>
              </p:cNvPr>
              <p:cNvSpPr txBox="1"/>
              <p:nvPr/>
            </p:nvSpPr>
            <p:spPr>
              <a:xfrm>
                <a:off x="1524000" y="2158864"/>
                <a:ext cx="72784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𝑔𝑝𝑎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𝑖𝑛𝑐𝑜𝑚𝑒</m:t>
                    </m:r>
                    <m:r>
                      <a:rPr lang="en-US" sz="24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𝑝𝑟𝑜𝑔𝑟𝑎𝑚</m:t>
                    </m:r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𝐴𝑏𝑖𝑙𝑖𝑡𝑦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B09AA3-EDDC-469B-B103-3F65EF69E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58864"/>
                <a:ext cx="7278467" cy="369332"/>
              </a:xfrm>
              <a:prstGeom prst="rect">
                <a:avLst/>
              </a:prstGeom>
              <a:blipFill>
                <a:blip r:embed="rId3"/>
                <a:stretch>
                  <a:fillRect l="-1508" t="-22951" r="-1591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9C2E1AD-AC15-4705-9028-A8128C55546D}"/>
                  </a:ext>
                </a:extLst>
              </p:cNvPr>
              <p:cNvSpPr txBox="1"/>
              <p:nvPr/>
            </p:nvSpPr>
            <p:spPr>
              <a:xfrm>
                <a:off x="241936" y="4145139"/>
                <a:ext cx="87803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𝑔𝑝𝑎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𝑖𝑛𝑐𝑜𝑚𝑒</m:t>
                    </m:r>
                    <m:r>
                      <a:rPr lang="en-US" sz="24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𝑠𝑐h𝑜𝑙𝑎𝑟𝑠h𝑖𝑝</m:t>
                    </m:r>
                    <m:r>
                      <a:rPr lang="en-US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𝐴𝑏𝑖𝑙𝑖𝑡𝑦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)*</a:t>
                </a:r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9C2E1AD-AC15-4705-9028-A8128C555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6" y="4145139"/>
                <a:ext cx="8780352" cy="369332"/>
              </a:xfrm>
              <a:prstGeom prst="rect">
                <a:avLst/>
              </a:prstGeom>
              <a:blipFill>
                <a:blip r:embed="rId4"/>
                <a:stretch>
                  <a:fillRect l="-1250" t="-24590" r="-1111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35F79D9-59AE-4DB8-894F-3F11009B7C43}"/>
                  </a:ext>
                </a:extLst>
              </p:cNvPr>
              <p:cNvSpPr/>
              <p:nvPr/>
            </p:nvSpPr>
            <p:spPr>
              <a:xfrm>
                <a:off x="1218486" y="3530006"/>
                <a:ext cx="77659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𝑝𝑟𝑜𝑔𝑟𝑎𝑚</m:t>
                        </m:r>
                        <m:r>
                          <a:rPr lang="en-US" sz="2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=1)=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𝑐h𝑜𝑙𝑎𝑟𝑠h𝑖𝑝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𝐴𝑏𝑖𝑙𝑖𝑡𝑦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)*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35F79D9-59AE-4DB8-894F-3F11009B7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486" y="3530006"/>
                <a:ext cx="7765908" cy="461665"/>
              </a:xfrm>
              <a:prstGeom prst="rect">
                <a:avLst/>
              </a:prstGeom>
              <a:blipFill>
                <a:blip r:embed="rId5"/>
                <a:stretch>
                  <a:fillRect l="-235" t="-9211" r="-70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E8E664-F5F9-47FB-BF02-6BF9CEB141D2}"/>
              </a:ext>
            </a:extLst>
          </p:cNvPr>
          <p:cNvCxnSpPr>
            <a:cxnSpLocks/>
          </p:cNvCxnSpPr>
          <p:nvPr/>
        </p:nvCxnSpPr>
        <p:spPr>
          <a:xfrm flipH="1">
            <a:off x="5334000" y="2591646"/>
            <a:ext cx="304800" cy="837354"/>
          </a:xfrm>
          <a:prstGeom prst="straightConnector1">
            <a:avLst/>
          </a:prstGeom>
          <a:ln w="25400">
            <a:solidFill>
              <a:srgbClr val="33CC3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818317-69B7-4BC1-97DD-5F1C07C35D3B}"/>
              </a:ext>
            </a:extLst>
          </p:cNvPr>
          <p:cNvCxnSpPr>
            <a:cxnSpLocks/>
          </p:cNvCxnSpPr>
          <p:nvPr/>
        </p:nvCxnSpPr>
        <p:spPr>
          <a:xfrm>
            <a:off x="5713757" y="2591646"/>
            <a:ext cx="1525243" cy="9176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C055A69-68D3-4ACA-BE1B-E065FB972E09}"/>
              </a:ext>
            </a:extLst>
          </p:cNvPr>
          <p:cNvSpPr txBox="1"/>
          <p:nvPr/>
        </p:nvSpPr>
        <p:spPr>
          <a:xfrm>
            <a:off x="1100594" y="6257318"/>
            <a:ext cx="7464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</a:rPr>
              <a:t>P(program=1)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33CC33"/>
                </a:solidFill>
              </a:rPr>
              <a:t>(factors NOT related to Ability) </a:t>
            </a:r>
            <a:r>
              <a:rPr lang="en-US" sz="2000" dirty="0"/>
              <a:t>+ </a:t>
            </a:r>
            <a:r>
              <a:rPr lang="en-US" sz="2000" dirty="0">
                <a:solidFill>
                  <a:srgbClr val="FF0000"/>
                </a:solidFill>
              </a:rPr>
              <a:t>(Ability + error)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09FC42F-0B92-476F-A7B6-7B5961001C1B}"/>
                  </a:ext>
                </a:extLst>
              </p:cNvPr>
              <p:cNvSpPr/>
              <p:nvPr/>
            </p:nvSpPr>
            <p:spPr>
              <a:xfrm>
                <a:off x="6340254" y="4896393"/>
                <a:ext cx="2416687" cy="503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𝑤h𝑒𝑟𝑒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09FC42F-0B92-476F-A7B6-7B5961001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254" y="4896393"/>
                <a:ext cx="2416687" cy="503664"/>
              </a:xfrm>
              <a:prstGeom prst="rect">
                <a:avLst/>
              </a:prstGeom>
              <a:blipFill>
                <a:blip r:embed="rId6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0771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Endogenous Treatment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9485E0-26CE-4CCA-B065-D72218834B04}"/>
              </a:ext>
            </a:extLst>
          </p:cNvPr>
          <p:cNvSpPr/>
          <p:nvPr/>
        </p:nvSpPr>
        <p:spPr>
          <a:xfrm>
            <a:off x="3429000" y="2006531"/>
            <a:ext cx="1371600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FF"/>
                </a:solidFill>
              </a:rPr>
              <a:t>hsgpa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B80ED8-42F1-412A-8EF8-067A119BED19}"/>
              </a:ext>
            </a:extLst>
          </p:cNvPr>
          <p:cNvSpPr/>
          <p:nvPr/>
        </p:nvSpPr>
        <p:spPr>
          <a:xfrm>
            <a:off x="3429000" y="3396392"/>
            <a:ext cx="1371600" cy="633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gpa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F63FB1-1D5D-4B02-B666-6438162AD0CA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4114800" y="2640359"/>
            <a:ext cx="0" cy="75603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F867C14-68FE-4427-9100-5CFF75956471}"/>
              </a:ext>
            </a:extLst>
          </p:cNvPr>
          <p:cNvSpPr/>
          <p:nvPr/>
        </p:nvSpPr>
        <p:spPr>
          <a:xfrm>
            <a:off x="1392315" y="3384715"/>
            <a:ext cx="1371600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FF"/>
                </a:solidFill>
              </a:rPr>
              <a:t>income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11118C-F272-4FA5-8068-9745296E2F6B}"/>
              </a:ext>
            </a:extLst>
          </p:cNvPr>
          <p:cNvCxnSpPr>
            <a:cxnSpLocks/>
            <a:stCxn id="22" idx="3"/>
            <a:endCxn id="11" idx="1"/>
          </p:cNvCxnSpPr>
          <p:nvPr/>
        </p:nvCxnSpPr>
        <p:spPr>
          <a:xfrm>
            <a:off x="2763915" y="3701629"/>
            <a:ext cx="665085" cy="11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78276F7-AD3F-40FB-AC7B-FAFFE0592656}"/>
              </a:ext>
            </a:extLst>
          </p:cNvPr>
          <p:cNvSpPr/>
          <p:nvPr/>
        </p:nvSpPr>
        <p:spPr>
          <a:xfrm>
            <a:off x="1219200" y="2006531"/>
            <a:ext cx="1521041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FF"/>
                </a:solidFill>
              </a:rPr>
              <a:t>hs_comp</a:t>
            </a:r>
            <a:endParaRPr lang="en-US" sz="2400" dirty="0">
              <a:solidFill>
                <a:srgbClr val="0066FF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8A980C-FCDB-434A-A431-FBBE92C34DF1}"/>
              </a:ext>
            </a:extLst>
          </p:cNvPr>
          <p:cNvCxnSpPr>
            <a:cxnSpLocks/>
            <a:stCxn id="24" idx="3"/>
            <a:endCxn id="8" idx="1"/>
          </p:cNvCxnSpPr>
          <p:nvPr/>
        </p:nvCxnSpPr>
        <p:spPr>
          <a:xfrm>
            <a:off x="2740241" y="2323445"/>
            <a:ext cx="68875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0525AA09-DBAF-464E-BF74-F4D15844F428}"/>
              </a:ext>
            </a:extLst>
          </p:cNvPr>
          <p:cNvSpPr/>
          <p:nvPr/>
        </p:nvSpPr>
        <p:spPr>
          <a:xfrm>
            <a:off x="5481220" y="2039202"/>
            <a:ext cx="538580" cy="539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i="1" dirty="0">
                <a:solidFill>
                  <a:srgbClr val="FF0000"/>
                </a:solidFill>
              </a:rPr>
              <a:t>ε</a:t>
            </a:r>
            <a:r>
              <a:rPr lang="en-US" sz="1600" i="1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D14EC7-F82F-4055-B25F-737A1801A5C9}"/>
              </a:ext>
            </a:extLst>
          </p:cNvPr>
          <p:cNvCxnSpPr>
            <a:cxnSpLocks/>
            <a:stCxn id="8" idx="3"/>
            <a:endCxn id="26" idx="2"/>
          </p:cNvCxnSpPr>
          <p:nvPr/>
        </p:nvCxnSpPr>
        <p:spPr>
          <a:xfrm flipV="1">
            <a:off x="4800600" y="2309194"/>
            <a:ext cx="680620" cy="1425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C294BBAD-0BA6-4621-8D15-D52932F9B44F}"/>
              </a:ext>
            </a:extLst>
          </p:cNvPr>
          <p:cNvSpPr/>
          <p:nvPr/>
        </p:nvSpPr>
        <p:spPr>
          <a:xfrm>
            <a:off x="5481220" y="3443314"/>
            <a:ext cx="538580" cy="539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i="1" dirty="0">
                <a:solidFill>
                  <a:srgbClr val="FF0000"/>
                </a:solidFill>
              </a:rPr>
              <a:t>ε</a:t>
            </a:r>
            <a:r>
              <a:rPr lang="en-US" sz="1600" i="1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614B23-3558-48F5-B7C1-074AD03AE3AA}"/>
              </a:ext>
            </a:extLst>
          </p:cNvPr>
          <p:cNvCxnSpPr>
            <a:cxnSpLocks/>
            <a:stCxn id="11" idx="3"/>
            <a:endCxn id="30" idx="2"/>
          </p:cNvCxnSpPr>
          <p:nvPr/>
        </p:nvCxnSpPr>
        <p:spPr>
          <a:xfrm>
            <a:off x="4800600" y="3713306"/>
            <a:ext cx="68062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6B0F3E02-AE6C-4110-A4A1-3D4F7089E31B}"/>
              </a:ext>
            </a:extLst>
          </p:cNvPr>
          <p:cNvSpPr/>
          <p:nvPr/>
        </p:nvSpPr>
        <p:spPr>
          <a:xfrm rot="10800000" flipH="1">
            <a:off x="5562600" y="2297529"/>
            <a:ext cx="990599" cy="1415773"/>
          </a:xfrm>
          <a:prstGeom prst="arc">
            <a:avLst>
              <a:gd name="adj1" fmla="val 15894076"/>
              <a:gd name="adj2" fmla="val 5691890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848C91-FFED-4509-8879-0816AB745437}"/>
                  </a:ext>
                </a:extLst>
              </p:cNvPr>
              <p:cNvSpPr txBox="1"/>
              <p:nvPr/>
            </p:nvSpPr>
            <p:spPr>
              <a:xfrm>
                <a:off x="6578352" y="2640359"/>
                <a:ext cx="1509259" cy="467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848C91-FFED-4509-8879-0816AB745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352" y="2640359"/>
                <a:ext cx="1509259" cy="467885"/>
              </a:xfrm>
              <a:prstGeom prst="rect">
                <a:avLst/>
              </a:prstGeom>
              <a:blipFill>
                <a:blip r:embed="rId3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A31EC9D9-4685-48BD-A2C9-C88B54E8AD0A}"/>
              </a:ext>
            </a:extLst>
          </p:cNvPr>
          <p:cNvSpPr/>
          <p:nvPr/>
        </p:nvSpPr>
        <p:spPr>
          <a:xfrm>
            <a:off x="3200400" y="4847426"/>
            <a:ext cx="1600200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FF"/>
                </a:solidFill>
              </a:rPr>
              <a:t>P(program=1)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71793F-F659-482E-80ED-F4C7A9646282}"/>
              </a:ext>
            </a:extLst>
          </p:cNvPr>
          <p:cNvSpPr/>
          <p:nvPr/>
        </p:nvSpPr>
        <p:spPr>
          <a:xfrm>
            <a:off x="228600" y="4833175"/>
            <a:ext cx="2130641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FF"/>
                </a:solidFill>
              </a:rPr>
              <a:t>scholarship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8643CC-A729-47CD-8345-0888A46DF06A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>
            <a:off x="2359241" y="5150089"/>
            <a:ext cx="841159" cy="14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03795BF-ECB2-4230-AC5A-143046CA07E7}"/>
              </a:ext>
            </a:extLst>
          </p:cNvPr>
          <p:cNvSpPr/>
          <p:nvPr/>
        </p:nvSpPr>
        <p:spPr>
          <a:xfrm>
            <a:off x="5481220" y="4880097"/>
            <a:ext cx="538580" cy="539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i="1" dirty="0">
                <a:solidFill>
                  <a:srgbClr val="FF0000"/>
                </a:solidFill>
              </a:rPr>
              <a:t>ε</a:t>
            </a:r>
            <a:r>
              <a:rPr lang="en-US" sz="1600" i="1" baseline="-250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C9E98B-1362-4634-9515-68053761C8AC}"/>
              </a:ext>
            </a:extLst>
          </p:cNvPr>
          <p:cNvCxnSpPr>
            <a:cxnSpLocks/>
            <a:stCxn id="17" idx="3"/>
            <a:endCxn id="20" idx="2"/>
          </p:cNvCxnSpPr>
          <p:nvPr/>
        </p:nvCxnSpPr>
        <p:spPr>
          <a:xfrm flipV="1">
            <a:off x="4800600" y="5150089"/>
            <a:ext cx="680620" cy="1425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>
            <a:extLst>
              <a:ext uri="{FF2B5EF4-FFF2-40B4-BE49-F238E27FC236}">
                <a16:creationId xmlns:a16="http://schemas.microsoft.com/office/drawing/2014/main" id="{1F7A683F-1B4B-4FB5-A5E7-1B1E0DBEC2A5}"/>
              </a:ext>
            </a:extLst>
          </p:cNvPr>
          <p:cNvSpPr/>
          <p:nvPr/>
        </p:nvSpPr>
        <p:spPr>
          <a:xfrm rot="10800000" flipH="1">
            <a:off x="5587753" y="3726094"/>
            <a:ext cx="990599" cy="1415773"/>
          </a:xfrm>
          <a:prstGeom prst="arc">
            <a:avLst>
              <a:gd name="adj1" fmla="val 15894076"/>
              <a:gd name="adj2" fmla="val 5691890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AB304E7-890C-45F1-B79D-2BA6A861F3B1}"/>
                  </a:ext>
                </a:extLst>
              </p:cNvPr>
              <p:cNvSpPr txBox="1"/>
              <p:nvPr/>
            </p:nvSpPr>
            <p:spPr>
              <a:xfrm>
                <a:off x="6603505" y="4068924"/>
                <a:ext cx="1509259" cy="469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AB304E7-890C-45F1-B79D-2BA6A861F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505" y="4068924"/>
                <a:ext cx="1509259" cy="469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ED08E6E-1D8C-44ED-9696-DC91A49E349B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4114800" y="4030220"/>
            <a:ext cx="0" cy="8029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9116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Endogenous Treatment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C18F7B-09B2-42AC-B31B-E55167982066}"/>
              </a:ext>
            </a:extLst>
          </p:cNvPr>
          <p:cNvSpPr txBox="1"/>
          <p:nvPr/>
        </p:nvSpPr>
        <p:spPr>
          <a:xfrm>
            <a:off x="609600" y="3449961"/>
            <a:ext cx="833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eregress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income,                                           ///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endogenous(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hsgpa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hs_comp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income)                ///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entreat(program = income scholarship,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nointeract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0200D6-F9E7-4249-85CB-15EB14006181}"/>
              </a:ext>
            </a:extLst>
          </p:cNvPr>
          <p:cNvGrpSpPr/>
          <p:nvPr/>
        </p:nvGrpSpPr>
        <p:grpSpPr>
          <a:xfrm>
            <a:off x="1544564" y="2485312"/>
            <a:ext cx="1787669" cy="922729"/>
            <a:chOff x="1544564" y="2485312"/>
            <a:chExt cx="1787669" cy="9227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45B762-938D-48B1-A781-8936955EADE8}"/>
                </a:ext>
              </a:extLst>
            </p:cNvPr>
            <p:cNvSpPr txBox="1"/>
            <p:nvPr/>
          </p:nvSpPr>
          <p:spPr>
            <a:xfrm>
              <a:off x="1544564" y="2485312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Primary model</a:t>
              </a:r>
            </a:p>
          </p:txBody>
        </p: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C95B53AC-003B-461F-8E34-85BCDBFD974F}"/>
                </a:ext>
              </a:extLst>
            </p:cNvPr>
            <p:cNvSpPr/>
            <p:nvPr/>
          </p:nvSpPr>
          <p:spPr>
            <a:xfrm rot="5400000">
              <a:off x="2384871" y="2744913"/>
              <a:ext cx="107056" cy="12192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895216C-E587-4BC2-A621-31F17BFB15CC}"/>
                </a:ext>
              </a:extLst>
            </p:cNvPr>
            <p:cNvCxnSpPr>
              <a:cxnSpLocks/>
              <a:stCxn id="6" idx="2"/>
              <a:endCxn id="7" idx="1"/>
            </p:cNvCxnSpPr>
            <p:nvPr/>
          </p:nvCxnSpPr>
          <p:spPr>
            <a:xfrm>
              <a:off x="2438399" y="2854644"/>
              <a:ext cx="0" cy="4463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C142588-1115-4A45-9499-75B1C0A80C1C}"/>
              </a:ext>
            </a:extLst>
          </p:cNvPr>
          <p:cNvGrpSpPr/>
          <p:nvPr/>
        </p:nvGrpSpPr>
        <p:grpSpPr>
          <a:xfrm>
            <a:off x="3314478" y="4495800"/>
            <a:ext cx="3276601" cy="1166556"/>
            <a:chOff x="4419601" y="4303488"/>
            <a:chExt cx="3276601" cy="116655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C89564-1F4A-45F7-B4E4-3C748146847F}"/>
                </a:ext>
              </a:extLst>
            </p:cNvPr>
            <p:cNvSpPr txBox="1"/>
            <p:nvPr/>
          </p:nvSpPr>
          <p:spPr>
            <a:xfrm>
              <a:off x="5106359" y="5100712"/>
              <a:ext cx="190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Auxillary</a:t>
              </a:r>
              <a:r>
                <a:rPr lang="en-US" b="1" dirty="0"/>
                <a:t> model</a:t>
              </a:r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DBA68CA9-2377-4811-8A01-6D675249C956}"/>
                </a:ext>
              </a:extLst>
            </p:cNvPr>
            <p:cNvSpPr/>
            <p:nvPr/>
          </p:nvSpPr>
          <p:spPr>
            <a:xfrm rot="16200000">
              <a:off x="6004373" y="2718716"/>
              <a:ext cx="107057" cy="3276601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EF2D87F-A5C4-4708-BD67-39D0757BEB49}"/>
                </a:ext>
              </a:extLst>
            </p:cNvPr>
            <p:cNvCxnSpPr>
              <a:cxnSpLocks/>
              <a:stCxn id="16" idx="0"/>
              <a:endCxn id="17" idx="1"/>
            </p:cNvCxnSpPr>
            <p:nvPr/>
          </p:nvCxnSpPr>
          <p:spPr>
            <a:xfrm flipV="1">
              <a:off x="6057902" y="4410545"/>
              <a:ext cx="0" cy="6901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7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189B70-9D14-4297-94C0-E7E427772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20" y="1433173"/>
            <a:ext cx="6355279" cy="5331205"/>
          </a:xfr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Endogenous Treatment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B4357F-496D-4B4F-A070-F101C7B9B8CE}"/>
              </a:ext>
            </a:extLst>
          </p:cNvPr>
          <p:cNvSpPr/>
          <p:nvPr/>
        </p:nvSpPr>
        <p:spPr>
          <a:xfrm>
            <a:off x="3581398" y="5486398"/>
            <a:ext cx="858916" cy="9144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5F5EE-EC6F-4210-BA63-568D62601F95}"/>
              </a:ext>
            </a:extLst>
          </p:cNvPr>
          <p:cNvSpPr/>
          <p:nvPr/>
        </p:nvSpPr>
        <p:spPr>
          <a:xfrm>
            <a:off x="3581399" y="2945251"/>
            <a:ext cx="858915" cy="2479575"/>
          </a:xfrm>
          <a:prstGeom prst="rect">
            <a:avLst/>
          </a:prstGeom>
          <a:noFill/>
          <a:ln w="317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89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189B70-9D14-4297-94C0-E7E427772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0" b="3960"/>
          <a:stretch/>
        </p:blipFill>
        <p:spPr>
          <a:xfrm>
            <a:off x="533400" y="2362200"/>
            <a:ext cx="8050020" cy="1447800"/>
          </a:xfr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Endogenous Treatment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B4357F-496D-4B4F-A070-F101C7B9B8CE}"/>
              </a:ext>
            </a:extLst>
          </p:cNvPr>
          <p:cNvSpPr/>
          <p:nvPr/>
        </p:nvSpPr>
        <p:spPr>
          <a:xfrm>
            <a:off x="2971800" y="2895599"/>
            <a:ext cx="3505200" cy="7620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09FC42F-0B92-476F-A7B6-7B5961001C1B}"/>
                  </a:ext>
                </a:extLst>
              </p:cNvPr>
              <p:cNvSpPr/>
              <p:nvPr/>
            </p:nvSpPr>
            <p:spPr>
              <a:xfrm>
                <a:off x="3004127" y="4343399"/>
                <a:ext cx="3159904" cy="640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𝑤h𝑒𝑟𝑒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09FC42F-0B92-476F-A7B6-7B5961001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127" y="4343399"/>
                <a:ext cx="3159904" cy="6407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7236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Endogenous Treatment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CDC02B-7B2D-483E-961C-ABE77448A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0218"/>
            <a:ext cx="8229600" cy="260592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B4357F-496D-4B4F-A070-F101C7B9B8CE}"/>
              </a:ext>
            </a:extLst>
          </p:cNvPr>
          <p:cNvSpPr/>
          <p:nvPr/>
        </p:nvSpPr>
        <p:spPr>
          <a:xfrm>
            <a:off x="1981200" y="3581400"/>
            <a:ext cx="4419600" cy="381000"/>
          </a:xfrm>
          <a:prstGeom prst="rect">
            <a:avLst/>
          </a:prstGeom>
          <a:noFill/>
          <a:ln w="317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386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82000" cy="4800600"/>
          </a:xfrm>
        </p:spPr>
        <p:txBody>
          <a:bodyPr/>
          <a:lstStyle/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Description of the dataset</a:t>
            </a:r>
          </a:p>
          <a:p>
            <a:pPr eaLnBrk="1" hangingPunct="1"/>
            <a:r>
              <a:rPr lang="en-US" altLang="en-US" sz="2800" dirty="0"/>
              <a:t>Unobserved confounding and endogeneity</a:t>
            </a:r>
            <a:endParaRPr lang="en-US" altLang="en-US" sz="2400" dirty="0"/>
          </a:p>
          <a:p>
            <a:pPr eaLnBrk="1" hangingPunct="1"/>
            <a:r>
              <a:rPr lang="en-US" altLang="en-US" sz="2800" dirty="0"/>
              <a:t>Nonrandom treatment assignment</a:t>
            </a:r>
          </a:p>
          <a:p>
            <a:pPr eaLnBrk="1" hangingPunct="1"/>
            <a:r>
              <a:rPr lang="en-US" altLang="en-US" sz="2800" dirty="0"/>
              <a:t>Missing not at random (MNAR) and selection bias</a:t>
            </a:r>
          </a:p>
          <a:p>
            <a:pPr eaLnBrk="1" hangingPunct="1"/>
            <a:r>
              <a:rPr lang="en-US" altLang="en-US" sz="2800" dirty="0"/>
              <a:t>Treatment effects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5" name="Picture 2" descr="C:\Users\jch\AppData\Local\Microsoft\Windows\Temporary Internet Files\Content.IE5\2DNZ2GGT\green-check[1].gif">
            <a:extLst>
              <a:ext uri="{FF2B5EF4-FFF2-40B4-BE49-F238E27FC236}">
                <a16:creationId xmlns:a16="http://schemas.microsoft.com/office/drawing/2014/main" id="{AD94D2B7-F1FA-4322-A0FA-D483B2A2F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ch\AppData\Local\Microsoft\Windows\Temporary Internet Files\Content.IE5\2DNZ2GGT\green-check[1].gif">
            <a:extLst>
              <a:ext uri="{FF2B5EF4-FFF2-40B4-BE49-F238E27FC236}">
                <a16:creationId xmlns:a16="http://schemas.microsoft.com/office/drawing/2014/main" id="{C5656B67-5F51-40C2-A0D0-9AA04C580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9" y="270621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ch\AppData\Local\Microsoft\Windows\Temporary Internet Files\Content.IE5\2DNZ2GGT\green-check[1].gif">
            <a:extLst>
              <a:ext uri="{FF2B5EF4-FFF2-40B4-BE49-F238E27FC236}">
                <a16:creationId xmlns:a16="http://schemas.microsoft.com/office/drawing/2014/main" id="{148EE869-9F7E-4101-8682-F1D95039B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2" y="3247266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57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The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364638-DBFB-4AD6-9DA7-178CE3FE0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229600" cy="3260784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4A94A0-9C47-48DD-8C6A-20B74FAC3018}"/>
              </a:ext>
            </a:extLst>
          </p:cNvPr>
          <p:cNvSpPr/>
          <p:nvPr/>
        </p:nvSpPr>
        <p:spPr>
          <a:xfrm>
            <a:off x="2819400" y="3276600"/>
            <a:ext cx="685800" cy="228600"/>
          </a:xfrm>
          <a:prstGeom prst="rect">
            <a:avLst/>
          </a:prstGeom>
          <a:noFill/>
          <a:ln w="317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4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No Missingness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2" name="complete">
            <a:hlinkClick r:id="" action="ppaction://media"/>
            <a:extLst>
              <a:ext uri="{FF2B5EF4-FFF2-40B4-BE49-F238E27FC236}">
                <a16:creationId xmlns:a16="http://schemas.microsoft.com/office/drawing/2014/main" id="{2D2783B6-7CC4-4DFD-B6FF-C8D531ABCAB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3716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Missing Completely at Random (MCAR)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3" name="mcar">
            <a:hlinkClick r:id="" action="ppaction://media"/>
            <a:extLst>
              <a:ext uri="{FF2B5EF4-FFF2-40B4-BE49-F238E27FC236}">
                <a16:creationId xmlns:a16="http://schemas.microsoft.com/office/drawing/2014/main" id="{C5BAF32E-9139-4CF1-B136-86FC7CA059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35680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Missing at Random (MAR)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2" name="mar">
            <a:hlinkClick r:id="" action="ppaction://media"/>
            <a:extLst>
              <a:ext uri="{FF2B5EF4-FFF2-40B4-BE49-F238E27FC236}">
                <a16:creationId xmlns:a16="http://schemas.microsoft.com/office/drawing/2014/main" id="{3887AE1A-7F88-42A0-B36B-55AEAE0694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3716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Missing Not at Random (MNAR)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3" name="mnar">
            <a:hlinkClick r:id="" action="ppaction://media"/>
            <a:extLst>
              <a:ext uri="{FF2B5EF4-FFF2-40B4-BE49-F238E27FC236}">
                <a16:creationId xmlns:a16="http://schemas.microsoft.com/office/drawing/2014/main" id="{9CA837A7-7BCD-41E2-9F47-7A34D1BFB0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3716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3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MNAR and Selection Bias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8873E6-D522-4649-AFEA-4CDEFEDB6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6858000" cy="3070151"/>
          </a:xfrm>
        </p:spPr>
      </p:pic>
    </p:spTree>
    <p:extLst>
      <p:ext uri="{BB962C8B-B14F-4D97-AF65-F5344CB8AC3E}">
        <p14:creationId xmlns:p14="http://schemas.microsoft.com/office/powerpoint/2010/main" val="31911142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Endogenous Sample Selection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87B70B-C635-455E-9354-22D8A8DB316F}"/>
                  </a:ext>
                </a:extLst>
              </p:cNvPr>
              <p:cNvSpPr/>
              <p:nvPr/>
            </p:nvSpPr>
            <p:spPr>
              <a:xfrm>
                <a:off x="333019" y="3886199"/>
                <a:ext cx="85403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𝑔𝑟𝑎𝑑𝑢𝑎𝑡𝑒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=1)=</m:t>
                      </m:r>
                      <m:r>
                        <a:rPr lang="en-US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𝑜𝑏𝑠𝑒𝑟𝑣𝑒𝑑</m:t>
                      </m:r>
                      <m:r>
                        <a:rPr lang="en-US" sz="24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𝑓𝑎𝑐𝑡𝑜𝑟𝑠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𝑢𝑛𝑜𝑏𝑠𝑒𝑟𝑣𝑒𝑑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𝑓𝑎𝑐𝑡𝑜𝑟𝑠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87B70B-C635-455E-9354-22D8A8DB31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19" y="3886199"/>
                <a:ext cx="8540351" cy="461665"/>
              </a:xfrm>
              <a:prstGeom prst="rect">
                <a:avLst/>
              </a:prstGeom>
              <a:blipFill>
                <a:blip r:embed="rId3"/>
                <a:stretch>
                  <a:fillRect l="-21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10FC0E9-1FF1-4252-BD95-44BD92C1EC77}"/>
              </a:ext>
            </a:extLst>
          </p:cNvPr>
          <p:cNvSpPr txBox="1"/>
          <p:nvPr/>
        </p:nvSpPr>
        <p:spPr>
          <a:xfrm>
            <a:off x="651760" y="2151846"/>
            <a:ext cx="72058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student’s decision to drop out of school is </a:t>
            </a:r>
          </a:p>
          <a:p>
            <a:r>
              <a:rPr lang="en-US" sz="2800" dirty="0"/>
              <a:t>based on observed and unobserved factors.</a:t>
            </a:r>
          </a:p>
        </p:txBody>
      </p:sp>
    </p:spTree>
    <p:extLst>
      <p:ext uri="{BB962C8B-B14F-4D97-AF65-F5344CB8AC3E}">
        <p14:creationId xmlns:p14="http://schemas.microsoft.com/office/powerpoint/2010/main" val="18117792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Endogenous Sample Selection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35F79D9-59AE-4DB8-894F-3F11009B7C43}"/>
                  </a:ext>
                </a:extLst>
              </p:cNvPr>
              <p:cNvSpPr/>
              <p:nvPr/>
            </p:nvSpPr>
            <p:spPr>
              <a:xfrm>
                <a:off x="685800" y="3352800"/>
                <a:ext cx="64415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𝑔𝑟𝑎𝑑𝑢𝑎𝑡𝑒</m:t>
                        </m:r>
                        <m:r>
                          <a:rPr lang="en-US" sz="20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=1)=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33CC33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𝑟𝑜𝑜𝑚𝑚𝑎𝑡𝑒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𝐴𝑏𝑖𝑙𝑖𝑡𝑦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)*</a:t>
                </a:r>
                <a:endParaRPr lang="en-US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35F79D9-59AE-4DB8-894F-3F11009B7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52800"/>
                <a:ext cx="6441507" cy="400110"/>
              </a:xfrm>
              <a:prstGeom prst="rect">
                <a:avLst/>
              </a:prstGeom>
              <a:blipFill>
                <a:blip r:embed="rId3"/>
                <a:stretch>
                  <a:fillRect t="-6061" r="-9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09FC42F-0B92-476F-A7B6-7B5961001C1B}"/>
                  </a:ext>
                </a:extLst>
              </p:cNvPr>
              <p:cNvSpPr/>
              <p:nvPr/>
            </p:nvSpPr>
            <p:spPr>
              <a:xfrm>
                <a:off x="4495800" y="4129273"/>
                <a:ext cx="2416687" cy="501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𝑤h𝑒𝑟𝑒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09FC42F-0B92-476F-A7B6-7B5961001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129273"/>
                <a:ext cx="2416687" cy="501291"/>
              </a:xfrm>
              <a:prstGeom prst="rect">
                <a:avLst/>
              </a:prstGeom>
              <a:blipFill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3">
                <a:extLst>
                  <a:ext uri="{FF2B5EF4-FFF2-40B4-BE49-F238E27FC236}">
                    <a16:creationId xmlns:a16="http://schemas.microsoft.com/office/drawing/2014/main" id="{39C2E1AD-AC15-4705-9028-A8128C55546D}"/>
                  </a:ext>
                </a:extLst>
              </p:cNvPr>
              <p:cNvSpPr txBox="1"/>
              <p:nvPr/>
            </p:nvSpPr>
            <p:spPr>
              <a:xfrm>
                <a:off x="550916" y="2407169"/>
                <a:ext cx="8362481" cy="6865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𝑔𝑝𝑎</m:t>
                      </m:r>
                      <m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kern="1200">
                                  <a:solidFill>
                                    <a:srgbClr val="0066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kern="1200">
                                        <a:solidFill>
                                          <a:srgbClr val="0066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kern="1200">
                                        <a:solidFill>
                                          <a:srgbClr val="0066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000" kern="1200">
                                        <a:solidFill>
                                          <a:srgbClr val="0066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000" kern="120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 kern="1200">
                                        <a:solidFill>
                                          <a:srgbClr val="0066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kern="1200">
                                        <a:solidFill>
                                          <a:srgbClr val="0066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000" kern="1200">
                                        <a:solidFill>
                                          <a:srgbClr val="0066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i="1" kern="120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𝑖𝑛𝑐𝑜𝑚𝑒</m:t>
                                </m:r>
                                <m:r>
                                  <a:rPr lang="en-US" sz="2000" kern="120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 kern="1200">
                                        <a:solidFill>
                                          <a:srgbClr val="0066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kern="1200">
                                        <a:solidFill>
                                          <a:srgbClr val="0066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000" kern="1200">
                                        <a:solidFill>
                                          <a:srgbClr val="0066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kern="120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sz="2000" i="1" kern="120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𝑝𝑟𝑜𝑔𝑟𝑎𝑚</m:t>
                                </m:r>
                                <m:r>
                                  <a:rPr lang="en-US" sz="2000" kern="1200">
                                    <a:solidFill>
                                      <a:srgbClr val="0066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)+</m:t>
                                </m:r>
                                <m:r>
                                  <a:rPr lang="en-US" sz="2000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sz="2000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𝐴𝑏𝑖𝑙𝑖𝑡𝑦</m:t>
                                </m:r>
                                <m:r>
                                  <a:rPr lang="en-US" sz="2000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0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2000" kern="1200">
                                    <a:solidFill>
                                      <a:srgbClr val="FF0000"/>
                                    </a:solidFill>
                                    <a:effectLst/>
                                    <a:ea typeface="Times New Roman" panose="020206030504050203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ea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nor/>
                                  </m:rPr>
                                  <a:rPr lang="en-US" sz="2000" i="1" kern="1200">
                                    <a:solidFill>
                                      <a:srgbClr val="FF0000"/>
                                    </a:solidFill>
                                    <a:effectLst/>
                                    <a:ea typeface="Times New Roman" panose="02020603050405020304" pitchFamily="18" charset="0"/>
                                  </a:rPr>
                                  <m:t>    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kern="1200">
                                    <a:solidFill>
                                      <a:srgbClr val="000000"/>
                                    </a:solidFill>
                                    <a:effectLst/>
                                    <a:ea typeface="Times New Roman" panose="020206030504050203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000" i="1" kern="1200">
                                    <a:solidFill>
                                      <a:srgbClr val="000000"/>
                                    </a:solidFill>
                                    <a:effectLst/>
                                    <a:ea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kern="1200">
                                    <a:solidFill>
                                      <a:srgbClr val="000000"/>
                                    </a:solidFill>
                                    <a:effectLst/>
                                    <a:ea typeface="Times New Roman" panose="02020603050405020304" pitchFamily="18" charset="0"/>
                                  </a:rPr>
                                  <m:t>graduate</m:t>
                                </m:r>
                                <m:r>
                                  <m:rPr>
                                    <m:nor/>
                                  </m:rPr>
                                  <a:rPr lang="en-US" sz="2000" kern="1200">
                                    <a:solidFill>
                                      <a:srgbClr val="000000"/>
                                    </a:solidFill>
                                    <a:effectLst/>
                                    <a:ea typeface="Times New Roman" panose="02020603050405020304" pitchFamily="18" charset="0"/>
                                  </a:rPr>
                                  <m:t>=1</m:t>
                                </m:r>
                                <m:r>
                                  <m:rPr>
                                    <m:nor/>
                                  </m:rPr>
                                  <a:rPr lang="en-US" sz="2000" i="1" kern="1200">
                                    <a:solidFill>
                                      <a:srgbClr val="FF0000"/>
                                    </a:solidFill>
                                    <a:effectLst/>
                                    <a:ea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missing</m:t>
                                </m:r>
                                <m:r>
                                  <a:rPr lang="en-US" sz="20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                                                                       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kern="1200">
                                    <a:solidFill>
                                      <a:srgbClr val="000000"/>
                                    </a:solidFill>
                                    <a:effectLst/>
                                    <a:ea typeface="Times New Roman" panose="020206030504050203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000" i="1" kern="1200">
                                    <a:solidFill>
                                      <a:srgbClr val="000000"/>
                                    </a:solidFill>
                                    <a:effectLst/>
                                    <a:ea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kern="1200">
                                    <a:solidFill>
                                      <a:srgbClr val="000000"/>
                                    </a:solidFill>
                                    <a:effectLst/>
                                    <a:ea typeface="Times New Roman" panose="02020603050405020304" pitchFamily="18" charset="0"/>
                                  </a:rPr>
                                  <m:t>graduate</m:t>
                                </m:r>
                                <m:r>
                                  <m:rPr>
                                    <m:nor/>
                                  </m:rPr>
                                  <a:rPr lang="en-US" sz="2000" kern="1200">
                                    <a:solidFill>
                                      <a:srgbClr val="000000"/>
                                    </a:solidFill>
                                    <a:effectLst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en-US" sz="20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3">
                <a:extLst>
                  <a:ext uri="{FF2B5EF4-FFF2-40B4-BE49-F238E27FC236}">
                    <a16:creationId xmlns:a16="http://schemas.microsoft.com/office/drawing/2014/main" id="{39C2E1AD-AC15-4705-9028-A8128C555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16" y="2407169"/>
                <a:ext cx="8362481" cy="6865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1176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Endogenous Sample Selection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9485E0-26CE-4CCA-B065-D72218834B04}"/>
              </a:ext>
            </a:extLst>
          </p:cNvPr>
          <p:cNvSpPr/>
          <p:nvPr/>
        </p:nvSpPr>
        <p:spPr>
          <a:xfrm>
            <a:off x="3581400" y="1828800"/>
            <a:ext cx="1371600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FF"/>
                </a:solidFill>
              </a:rPr>
              <a:t>hsgpa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B80ED8-42F1-412A-8EF8-067A119BED19}"/>
              </a:ext>
            </a:extLst>
          </p:cNvPr>
          <p:cNvSpPr/>
          <p:nvPr/>
        </p:nvSpPr>
        <p:spPr>
          <a:xfrm>
            <a:off x="3581400" y="3218661"/>
            <a:ext cx="1371600" cy="633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gpa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F63FB1-1D5D-4B02-B666-6438162AD0CA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4267200" y="2462628"/>
            <a:ext cx="0" cy="75603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F867C14-68FE-4427-9100-5CFF75956471}"/>
              </a:ext>
            </a:extLst>
          </p:cNvPr>
          <p:cNvSpPr/>
          <p:nvPr/>
        </p:nvSpPr>
        <p:spPr>
          <a:xfrm>
            <a:off x="1544715" y="3206984"/>
            <a:ext cx="1371600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FF"/>
                </a:solidFill>
              </a:rPr>
              <a:t>income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11118C-F272-4FA5-8068-9745296E2F6B}"/>
              </a:ext>
            </a:extLst>
          </p:cNvPr>
          <p:cNvCxnSpPr>
            <a:cxnSpLocks/>
            <a:stCxn id="22" idx="3"/>
            <a:endCxn id="11" idx="1"/>
          </p:cNvCxnSpPr>
          <p:nvPr/>
        </p:nvCxnSpPr>
        <p:spPr>
          <a:xfrm>
            <a:off x="2916315" y="3523898"/>
            <a:ext cx="665085" cy="11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78276F7-AD3F-40FB-AC7B-FAFFE0592656}"/>
              </a:ext>
            </a:extLst>
          </p:cNvPr>
          <p:cNvSpPr/>
          <p:nvPr/>
        </p:nvSpPr>
        <p:spPr>
          <a:xfrm>
            <a:off x="1371600" y="1828800"/>
            <a:ext cx="1521041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FF"/>
                </a:solidFill>
              </a:rPr>
              <a:t>hs_comp</a:t>
            </a:r>
            <a:endParaRPr lang="en-US" sz="2400" dirty="0">
              <a:solidFill>
                <a:srgbClr val="0066FF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8A980C-FCDB-434A-A431-FBBE92C34DF1}"/>
              </a:ext>
            </a:extLst>
          </p:cNvPr>
          <p:cNvCxnSpPr>
            <a:cxnSpLocks/>
            <a:stCxn id="24" idx="3"/>
            <a:endCxn id="8" idx="1"/>
          </p:cNvCxnSpPr>
          <p:nvPr/>
        </p:nvCxnSpPr>
        <p:spPr>
          <a:xfrm>
            <a:off x="2892641" y="2145714"/>
            <a:ext cx="68875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0525AA09-DBAF-464E-BF74-F4D15844F428}"/>
              </a:ext>
            </a:extLst>
          </p:cNvPr>
          <p:cNvSpPr/>
          <p:nvPr/>
        </p:nvSpPr>
        <p:spPr>
          <a:xfrm>
            <a:off x="5633620" y="1861471"/>
            <a:ext cx="538580" cy="539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i="1" dirty="0">
                <a:solidFill>
                  <a:srgbClr val="FF0000"/>
                </a:solidFill>
              </a:rPr>
              <a:t>ε</a:t>
            </a:r>
            <a:r>
              <a:rPr lang="en-US" sz="1600" i="1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D14EC7-F82F-4055-B25F-737A1801A5C9}"/>
              </a:ext>
            </a:extLst>
          </p:cNvPr>
          <p:cNvCxnSpPr>
            <a:cxnSpLocks/>
            <a:stCxn id="8" idx="3"/>
            <a:endCxn id="26" idx="2"/>
          </p:cNvCxnSpPr>
          <p:nvPr/>
        </p:nvCxnSpPr>
        <p:spPr>
          <a:xfrm flipV="1">
            <a:off x="4953000" y="2131463"/>
            <a:ext cx="680620" cy="1425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C294BBAD-0BA6-4621-8D15-D52932F9B44F}"/>
              </a:ext>
            </a:extLst>
          </p:cNvPr>
          <p:cNvSpPr/>
          <p:nvPr/>
        </p:nvSpPr>
        <p:spPr>
          <a:xfrm>
            <a:off x="5633620" y="3265583"/>
            <a:ext cx="538580" cy="539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i="1" dirty="0">
                <a:solidFill>
                  <a:srgbClr val="FF0000"/>
                </a:solidFill>
              </a:rPr>
              <a:t>ε</a:t>
            </a:r>
            <a:r>
              <a:rPr lang="en-US" sz="1600" i="1" baseline="-25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614B23-3558-48F5-B7C1-074AD03AE3AA}"/>
              </a:ext>
            </a:extLst>
          </p:cNvPr>
          <p:cNvCxnSpPr>
            <a:cxnSpLocks/>
            <a:stCxn id="11" idx="3"/>
            <a:endCxn id="30" idx="2"/>
          </p:cNvCxnSpPr>
          <p:nvPr/>
        </p:nvCxnSpPr>
        <p:spPr>
          <a:xfrm>
            <a:off x="4953000" y="3535575"/>
            <a:ext cx="68062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6B0F3E02-AE6C-4110-A4A1-3D4F7089E31B}"/>
              </a:ext>
            </a:extLst>
          </p:cNvPr>
          <p:cNvSpPr/>
          <p:nvPr/>
        </p:nvSpPr>
        <p:spPr>
          <a:xfrm rot="10800000" flipH="1">
            <a:off x="5715000" y="2119798"/>
            <a:ext cx="990599" cy="1415773"/>
          </a:xfrm>
          <a:prstGeom prst="arc">
            <a:avLst>
              <a:gd name="adj1" fmla="val 15894076"/>
              <a:gd name="adj2" fmla="val 5691890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848C91-FFED-4509-8879-0816AB745437}"/>
                  </a:ext>
                </a:extLst>
              </p:cNvPr>
              <p:cNvSpPr txBox="1"/>
              <p:nvPr/>
            </p:nvSpPr>
            <p:spPr>
              <a:xfrm>
                <a:off x="6730752" y="2462628"/>
                <a:ext cx="1509259" cy="467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0848C91-FFED-4509-8879-0816AB745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752" y="2462628"/>
                <a:ext cx="1509259" cy="467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A31EC9D9-4685-48BD-A2C9-C88B54E8AD0A}"/>
              </a:ext>
            </a:extLst>
          </p:cNvPr>
          <p:cNvSpPr/>
          <p:nvPr/>
        </p:nvSpPr>
        <p:spPr>
          <a:xfrm>
            <a:off x="3298793" y="4669695"/>
            <a:ext cx="1654207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FF"/>
                </a:solidFill>
              </a:rPr>
              <a:t>P(program=1)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71793F-F659-482E-80ED-F4C7A9646282}"/>
              </a:ext>
            </a:extLst>
          </p:cNvPr>
          <p:cNvSpPr/>
          <p:nvPr/>
        </p:nvSpPr>
        <p:spPr>
          <a:xfrm>
            <a:off x="381000" y="4655444"/>
            <a:ext cx="2130641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FF"/>
                </a:solidFill>
              </a:rPr>
              <a:t>scholarship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8643CC-A729-47CD-8345-0888A46DF06A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>
            <a:off x="2511641" y="4972358"/>
            <a:ext cx="787152" cy="14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03795BF-ECB2-4230-AC5A-143046CA07E7}"/>
              </a:ext>
            </a:extLst>
          </p:cNvPr>
          <p:cNvSpPr/>
          <p:nvPr/>
        </p:nvSpPr>
        <p:spPr>
          <a:xfrm>
            <a:off x="5633620" y="4702366"/>
            <a:ext cx="538580" cy="539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i="1" dirty="0">
                <a:solidFill>
                  <a:srgbClr val="FF0000"/>
                </a:solidFill>
              </a:rPr>
              <a:t>ε</a:t>
            </a:r>
            <a:r>
              <a:rPr lang="en-US" sz="1600" i="1" baseline="-250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C9E98B-1362-4634-9515-68053761C8AC}"/>
              </a:ext>
            </a:extLst>
          </p:cNvPr>
          <p:cNvCxnSpPr>
            <a:cxnSpLocks/>
            <a:stCxn id="17" idx="3"/>
            <a:endCxn id="20" idx="2"/>
          </p:cNvCxnSpPr>
          <p:nvPr/>
        </p:nvCxnSpPr>
        <p:spPr>
          <a:xfrm flipV="1">
            <a:off x="4953000" y="4972358"/>
            <a:ext cx="680620" cy="1425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>
            <a:extLst>
              <a:ext uri="{FF2B5EF4-FFF2-40B4-BE49-F238E27FC236}">
                <a16:creationId xmlns:a16="http://schemas.microsoft.com/office/drawing/2014/main" id="{1F7A683F-1B4B-4FB5-A5E7-1B1E0DBEC2A5}"/>
              </a:ext>
            </a:extLst>
          </p:cNvPr>
          <p:cNvSpPr/>
          <p:nvPr/>
        </p:nvSpPr>
        <p:spPr>
          <a:xfrm rot="10800000" flipH="1">
            <a:off x="5740153" y="3548363"/>
            <a:ext cx="990599" cy="1415773"/>
          </a:xfrm>
          <a:prstGeom prst="arc">
            <a:avLst>
              <a:gd name="adj1" fmla="val 15894076"/>
              <a:gd name="adj2" fmla="val 5691890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AB304E7-890C-45F1-B79D-2BA6A861F3B1}"/>
                  </a:ext>
                </a:extLst>
              </p:cNvPr>
              <p:cNvSpPr txBox="1"/>
              <p:nvPr/>
            </p:nvSpPr>
            <p:spPr>
              <a:xfrm>
                <a:off x="5148280" y="3974369"/>
                <a:ext cx="1509259" cy="469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AB304E7-890C-45F1-B79D-2BA6A861F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80" y="3974369"/>
                <a:ext cx="1509259" cy="469872"/>
              </a:xfrm>
              <a:prstGeom prst="rect">
                <a:avLst/>
              </a:prstGeom>
              <a:blipFill>
                <a:blip r:embed="rId4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ED08E6E-1D8C-44ED-9696-DC91A49E349B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4267200" y="3852489"/>
            <a:ext cx="0" cy="8029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31EC9D9-4685-48BD-A2C9-C88B54E8AD0A}"/>
              </a:ext>
            </a:extLst>
          </p:cNvPr>
          <p:cNvSpPr/>
          <p:nvPr/>
        </p:nvSpPr>
        <p:spPr>
          <a:xfrm>
            <a:off x="3298793" y="5924203"/>
            <a:ext cx="1654207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6FF"/>
                </a:solidFill>
              </a:rPr>
              <a:t>P(graduate=1)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71793F-F659-482E-80ED-F4C7A9646282}"/>
              </a:ext>
            </a:extLst>
          </p:cNvPr>
          <p:cNvSpPr/>
          <p:nvPr/>
        </p:nvSpPr>
        <p:spPr>
          <a:xfrm>
            <a:off x="381000" y="5909952"/>
            <a:ext cx="2130641" cy="63382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FF"/>
                </a:solidFill>
              </a:rPr>
              <a:t>roommate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B8643CC-A729-47CD-8345-0888A46DF06A}"/>
              </a:ext>
            </a:extLst>
          </p:cNvPr>
          <p:cNvCxnSpPr>
            <a:cxnSpLocks/>
            <a:stCxn id="35" idx="3"/>
            <a:endCxn id="34" idx="1"/>
          </p:cNvCxnSpPr>
          <p:nvPr/>
        </p:nvCxnSpPr>
        <p:spPr>
          <a:xfrm>
            <a:off x="2511641" y="6226866"/>
            <a:ext cx="787152" cy="14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903795BF-ECB2-4230-AC5A-143046CA07E7}"/>
              </a:ext>
            </a:extLst>
          </p:cNvPr>
          <p:cNvSpPr/>
          <p:nvPr/>
        </p:nvSpPr>
        <p:spPr>
          <a:xfrm>
            <a:off x="5633620" y="5956874"/>
            <a:ext cx="538580" cy="5399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i="1" dirty="0">
                <a:solidFill>
                  <a:srgbClr val="FF0000"/>
                </a:solidFill>
              </a:rPr>
              <a:t>ε</a:t>
            </a:r>
            <a:r>
              <a:rPr lang="en-US" sz="1600" i="1" baseline="-250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5C9E98B-1362-4634-9515-68053761C8AC}"/>
              </a:ext>
            </a:extLst>
          </p:cNvPr>
          <p:cNvCxnSpPr>
            <a:cxnSpLocks/>
            <a:stCxn id="34" idx="3"/>
            <a:endCxn id="37" idx="2"/>
          </p:cNvCxnSpPr>
          <p:nvPr/>
        </p:nvCxnSpPr>
        <p:spPr>
          <a:xfrm flipV="1">
            <a:off x="4953000" y="6226866"/>
            <a:ext cx="680620" cy="14251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>
            <a:extLst>
              <a:ext uri="{FF2B5EF4-FFF2-40B4-BE49-F238E27FC236}">
                <a16:creationId xmlns:a16="http://schemas.microsoft.com/office/drawing/2014/main" id="{1F7A683F-1B4B-4FB5-A5E7-1B1E0DBEC2A5}"/>
              </a:ext>
            </a:extLst>
          </p:cNvPr>
          <p:cNvSpPr/>
          <p:nvPr/>
        </p:nvSpPr>
        <p:spPr>
          <a:xfrm rot="10800000" flipH="1">
            <a:off x="5585758" y="3523898"/>
            <a:ext cx="1341266" cy="2694746"/>
          </a:xfrm>
          <a:prstGeom prst="arc">
            <a:avLst>
              <a:gd name="adj1" fmla="val 16090191"/>
              <a:gd name="adj2" fmla="val 5691890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B304E7-890C-45F1-B79D-2BA6A861F3B1}"/>
                  </a:ext>
                </a:extLst>
              </p:cNvPr>
              <p:cNvSpPr txBox="1"/>
              <p:nvPr/>
            </p:nvSpPr>
            <p:spPr>
              <a:xfrm>
                <a:off x="7102201" y="4537407"/>
                <a:ext cx="1509259" cy="467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B304E7-890C-45F1-B79D-2BA6A861F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201" y="4537407"/>
                <a:ext cx="1509259" cy="467885"/>
              </a:xfrm>
              <a:prstGeom prst="rect">
                <a:avLst/>
              </a:prstGeom>
              <a:blipFill>
                <a:blip r:embed="rId5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3534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Endogenous Sample Selection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C18F7B-09B2-42AC-B31B-E55167982066}"/>
              </a:ext>
            </a:extLst>
          </p:cNvPr>
          <p:cNvSpPr txBox="1"/>
          <p:nvPr/>
        </p:nvSpPr>
        <p:spPr>
          <a:xfrm>
            <a:off x="609600" y="3449961"/>
            <a:ext cx="83311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eregress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income,                                           ///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endogenous(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hsgpa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hs_comp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income)                ///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entreat(program = income scholarship,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nointeract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///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select(graduate = income roommate)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0200D6-F9E7-4249-85CB-15EB14006181}"/>
              </a:ext>
            </a:extLst>
          </p:cNvPr>
          <p:cNvGrpSpPr/>
          <p:nvPr/>
        </p:nvGrpSpPr>
        <p:grpSpPr>
          <a:xfrm>
            <a:off x="1544564" y="2485312"/>
            <a:ext cx="1787669" cy="922729"/>
            <a:chOff x="1544564" y="2485312"/>
            <a:chExt cx="1787669" cy="9227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45B762-938D-48B1-A781-8936955EADE8}"/>
                </a:ext>
              </a:extLst>
            </p:cNvPr>
            <p:cNvSpPr txBox="1"/>
            <p:nvPr/>
          </p:nvSpPr>
          <p:spPr>
            <a:xfrm>
              <a:off x="1544564" y="2485312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Primary model</a:t>
              </a:r>
            </a:p>
          </p:txBody>
        </p: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C95B53AC-003B-461F-8E34-85BCDBFD974F}"/>
                </a:ext>
              </a:extLst>
            </p:cNvPr>
            <p:cNvSpPr/>
            <p:nvPr/>
          </p:nvSpPr>
          <p:spPr>
            <a:xfrm rot="5400000">
              <a:off x="2384871" y="2744913"/>
              <a:ext cx="107056" cy="1219200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895216C-E587-4BC2-A621-31F17BFB15CC}"/>
                </a:ext>
              </a:extLst>
            </p:cNvPr>
            <p:cNvCxnSpPr>
              <a:cxnSpLocks/>
              <a:stCxn id="6" idx="2"/>
              <a:endCxn id="7" idx="1"/>
            </p:cNvCxnSpPr>
            <p:nvPr/>
          </p:nvCxnSpPr>
          <p:spPr>
            <a:xfrm>
              <a:off x="2438399" y="2854644"/>
              <a:ext cx="0" cy="4463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C142588-1115-4A45-9499-75B1C0A80C1C}"/>
              </a:ext>
            </a:extLst>
          </p:cNvPr>
          <p:cNvGrpSpPr/>
          <p:nvPr/>
        </p:nvGrpSpPr>
        <p:grpSpPr>
          <a:xfrm>
            <a:off x="3136862" y="4648200"/>
            <a:ext cx="3276601" cy="1166556"/>
            <a:chOff x="4419601" y="4303488"/>
            <a:chExt cx="3276601" cy="116655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C89564-1F4A-45F7-B4E4-3C748146847F}"/>
                </a:ext>
              </a:extLst>
            </p:cNvPr>
            <p:cNvSpPr txBox="1"/>
            <p:nvPr/>
          </p:nvSpPr>
          <p:spPr>
            <a:xfrm>
              <a:off x="5106359" y="5100712"/>
              <a:ext cx="190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Auxillary</a:t>
              </a:r>
              <a:r>
                <a:rPr lang="en-US" b="1" dirty="0"/>
                <a:t> model</a:t>
              </a:r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DBA68CA9-2377-4811-8A01-6D675249C956}"/>
                </a:ext>
              </a:extLst>
            </p:cNvPr>
            <p:cNvSpPr/>
            <p:nvPr/>
          </p:nvSpPr>
          <p:spPr>
            <a:xfrm rot="16200000">
              <a:off x="6004373" y="2718716"/>
              <a:ext cx="107057" cy="3276601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EF2D87F-A5C4-4708-BD67-39D0757BEB49}"/>
                </a:ext>
              </a:extLst>
            </p:cNvPr>
            <p:cNvCxnSpPr>
              <a:cxnSpLocks/>
              <a:stCxn id="16" idx="0"/>
              <a:endCxn id="17" idx="1"/>
            </p:cNvCxnSpPr>
            <p:nvPr/>
          </p:nvCxnSpPr>
          <p:spPr>
            <a:xfrm flipV="1">
              <a:off x="6057902" y="4410545"/>
              <a:ext cx="0" cy="6901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189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13B3846-2FE5-4B77-921F-5BF1F03A8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62000"/>
            <a:ext cx="5638800" cy="6022188"/>
          </a:xfr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3048000" cy="2051304"/>
          </a:xfrm>
        </p:spPr>
        <p:txBody>
          <a:bodyPr/>
          <a:lstStyle/>
          <a:p>
            <a:pPr algn="l" eaLnBrk="1" hangingPunct="1"/>
            <a:r>
              <a:rPr lang="en-US" altLang="en-US" sz="4000" dirty="0"/>
              <a:t>Endogenous Sample Selection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B4357F-496D-4B4F-A070-F101C7B9B8CE}"/>
              </a:ext>
            </a:extLst>
          </p:cNvPr>
          <p:cNvSpPr/>
          <p:nvPr/>
        </p:nvSpPr>
        <p:spPr>
          <a:xfrm>
            <a:off x="4952999" y="5334000"/>
            <a:ext cx="782715" cy="1143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5F5EE-EC6F-4210-BA63-568D62601F95}"/>
              </a:ext>
            </a:extLst>
          </p:cNvPr>
          <p:cNvSpPr/>
          <p:nvPr/>
        </p:nvSpPr>
        <p:spPr>
          <a:xfrm>
            <a:off x="4953000" y="2590800"/>
            <a:ext cx="782715" cy="2667000"/>
          </a:xfrm>
          <a:prstGeom prst="rect">
            <a:avLst/>
          </a:prstGeom>
          <a:noFill/>
          <a:ln w="317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1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The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8873E6-D522-4649-AFEA-4CDEFEDB6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6858000" cy="3070151"/>
          </a:xfrm>
        </p:spPr>
      </p:pic>
    </p:spTree>
    <p:extLst>
      <p:ext uri="{BB962C8B-B14F-4D97-AF65-F5344CB8AC3E}">
        <p14:creationId xmlns:p14="http://schemas.microsoft.com/office/powerpoint/2010/main" val="25236443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13B3846-2FE5-4B77-921F-5BF1F03A8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4" b="2571"/>
          <a:stretch/>
        </p:blipFill>
        <p:spPr>
          <a:xfrm>
            <a:off x="499533" y="2467232"/>
            <a:ext cx="8339667" cy="202856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B4357F-496D-4B4F-A070-F101C7B9B8CE}"/>
              </a:ext>
            </a:extLst>
          </p:cNvPr>
          <p:cNvSpPr/>
          <p:nvPr/>
        </p:nvSpPr>
        <p:spPr>
          <a:xfrm>
            <a:off x="3200400" y="3048000"/>
            <a:ext cx="3581400" cy="12192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Endogenous Sample Selection</a:t>
            </a:r>
          </a:p>
        </p:txBody>
      </p:sp>
    </p:spTree>
    <p:extLst>
      <p:ext uri="{BB962C8B-B14F-4D97-AF65-F5344CB8AC3E}">
        <p14:creationId xmlns:p14="http://schemas.microsoft.com/office/powerpoint/2010/main" val="38130246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Endogenous Sample Selection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2344A1-2DAD-474C-8E65-200ED3AF6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185314"/>
            <a:ext cx="8229600" cy="2440026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B4357F-496D-4B4F-A070-F101C7B9B8CE}"/>
              </a:ext>
            </a:extLst>
          </p:cNvPr>
          <p:cNvSpPr/>
          <p:nvPr/>
        </p:nvSpPr>
        <p:spPr>
          <a:xfrm>
            <a:off x="1828798" y="3061614"/>
            <a:ext cx="5105400" cy="381000"/>
          </a:xfrm>
          <a:prstGeom prst="rect">
            <a:avLst/>
          </a:prstGeom>
          <a:noFill/>
          <a:ln w="317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8EEF6-162E-4B32-B3A2-F2F97CCD197E}"/>
              </a:ext>
            </a:extLst>
          </p:cNvPr>
          <p:cNvSpPr txBox="1"/>
          <p:nvPr/>
        </p:nvSpPr>
        <p:spPr>
          <a:xfrm>
            <a:off x="0" y="5841378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gpa</a:t>
            </a:r>
            <a:r>
              <a:rPr lang="en-US" sz="2400" dirty="0"/>
              <a:t>   = -0.6 + 0.3*treatment + 0.9*</a:t>
            </a:r>
            <a:r>
              <a:rPr lang="en-US" sz="2400" dirty="0" err="1"/>
              <a:t>hsgpa</a:t>
            </a:r>
            <a:r>
              <a:rPr lang="en-US" sz="2400" dirty="0"/>
              <a:t> + 0.8*income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34A2AE-5E05-4FE1-B837-EB2A493D8073}"/>
              </a:ext>
            </a:extLst>
          </p:cNvPr>
          <p:cNvSpPr txBox="1"/>
          <p:nvPr/>
        </p:nvSpPr>
        <p:spPr>
          <a:xfrm>
            <a:off x="-1" y="5381244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True Model (simulated)</a:t>
            </a:r>
          </a:p>
        </p:txBody>
      </p:sp>
    </p:spTree>
    <p:extLst>
      <p:ext uri="{BB962C8B-B14F-4D97-AF65-F5344CB8AC3E}">
        <p14:creationId xmlns:p14="http://schemas.microsoft.com/office/powerpoint/2010/main" val="15207445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82000" cy="4800600"/>
          </a:xfrm>
        </p:spPr>
        <p:txBody>
          <a:bodyPr/>
          <a:lstStyle/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Description of the dataset</a:t>
            </a:r>
          </a:p>
          <a:p>
            <a:pPr eaLnBrk="1" hangingPunct="1"/>
            <a:r>
              <a:rPr lang="en-US" altLang="en-US" sz="2800" dirty="0"/>
              <a:t>Unobserved confounding and endogeneity</a:t>
            </a:r>
            <a:endParaRPr lang="en-US" altLang="en-US" sz="2400" dirty="0"/>
          </a:p>
          <a:p>
            <a:pPr eaLnBrk="1" hangingPunct="1"/>
            <a:r>
              <a:rPr lang="en-US" altLang="en-US" sz="2800" dirty="0"/>
              <a:t>Nonrandom treatment assignment</a:t>
            </a:r>
          </a:p>
          <a:p>
            <a:pPr eaLnBrk="1" hangingPunct="1"/>
            <a:r>
              <a:rPr lang="en-US" altLang="en-US" sz="2800" dirty="0"/>
              <a:t>Missing not at random (MNAR) and selection bias</a:t>
            </a:r>
          </a:p>
          <a:p>
            <a:pPr eaLnBrk="1" hangingPunct="1"/>
            <a:r>
              <a:rPr lang="en-US" altLang="en-US" sz="2800" dirty="0"/>
              <a:t>Treatment effects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5" name="Picture 2" descr="C:\Users\jch\AppData\Local\Microsoft\Windows\Temporary Internet Files\Content.IE5\2DNZ2GGT\green-check[1].gif">
            <a:extLst>
              <a:ext uri="{FF2B5EF4-FFF2-40B4-BE49-F238E27FC236}">
                <a16:creationId xmlns:a16="http://schemas.microsoft.com/office/drawing/2014/main" id="{AD94D2B7-F1FA-4322-A0FA-D483B2A2F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ch\AppData\Local\Microsoft\Windows\Temporary Internet Files\Content.IE5\2DNZ2GGT\green-check[1].gif">
            <a:extLst>
              <a:ext uri="{FF2B5EF4-FFF2-40B4-BE49-F238E27FC236}">
                <a16:creationId xmlns:a16="http://schemas.microsoft.com/office/drawing/2014/main" id="{C5656B67-5F51-40C2-A0D0-9AA04C580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9" y="2706210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ch\AppData\Local\Microsoft\Windows\Temporary Internet Files\Content.IE5\2DNZ2GGT\green-check[1].gif">
            <a:extLst>
              <a:ext uri="{FF2B5EF4-FFF2-40B4-BE49-F238E27FC236}">
                <a16:creationId xmlns:a16="http://schemas.microsoft.com/office/drawing/2014/main" id="{148EE869-9F7E-4101-8682-F1D95039B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2" y="3247266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ch\AppData\Local\Microsoft\Windows\Temporary Internet Files\Content.IE5\2DNZ2GGT\green-check[1].gif">
            <a:extLst>
              <a:ext uri="{FF2B5EF4-FFF2-40B4-BE49-F238E27FC236}">
                <a16:creationId xmlns:a16="http://schemas.microsoft.com/office/drawing/2014/main" id="{AA2BE3B3-2F47-48A9-9C91-2F9E4130B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9" y="3788322"/>
            <a:ext cx="385496" cy="3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8127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ERM Postestimation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077200" cy="4495800"/>
          </a:xfrm>
        </p:spPr>
        <p:txBody>
          <a:bodyPr/>
          <a:lstStyle/>
          <a:p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estat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teffects</a:t>
            </a:r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predict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791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estat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teffects</a:t>
            </a:r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0EFA1A-5999-4BE4-85F2-95C4DC811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7296"/>
            <a:ext cx="7543802" cy="3430861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B4357F-496D-4B4F-A070-F101C7B9B8CE}"/>
              </a:ext>
            </a:extLst>
          </p:cNvPr>
          <p:cNvSpPr/>
          <p:nvPr/>
        </p:nvSpPr>
        <p:spPr>
          <a:xfrm>
            <a:off x="2362200" y="3962400"/>
            <a:ext cx="990600" cy="381000"/>
          </a:xfrm>
          <a:prstGeom prst="rect">
            <a:avLst/>
          </a:prstGeom>
          <a:noFill/>
          <a:ln w="317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255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estat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teffects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atet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14DC46-860B-43A5-A09D-A0147D7B4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8613"/>
            <a:ext cx="8229600" cy="285667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B4357F-496D-4B4F-A070-F101C7B9B8CE}"/>
              </a:ext>
            </a:extLst>
          </p:cNvPr>
          <p:cNvSpPr/>
          <p:nvPr/>
        </p:nvSpPr>
        <p:spPr>
          <a:xfrm>
            <a:off x="2209800" y="4724400"/>
            <a:ext cx="990600" cy="381000"/>
          </a:xfrm>
          <a:prstGeom prst="rect">
            <a:avLst/>
          </a:prstGeom>
          <a:noFill/>
          <a:ln w="317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7684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E336A-B916-43CF-8706-E02B5C95F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166"/>
          <a:stretch/>
        </p:blipFill>
        <p:spPr>
          <a:xfrm>
            <a:off x="1333500" y="1524000"/>
            <a:ext cx="6477000" cy="520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980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97967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024281-504A-46D5-BB58-204D1653AF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286000"/>
            <a:ext cx="7696200" cy="4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340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More ERMs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077200" cy="4495800"/>
          </a:xfrm>
        </p:spPr>
        <p:txBody>
          <a:bodyPr/>
          <a:lstStyle/>
          <a:p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eregress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cs typeface="Courier New" panose="02070309020205020404" pitchFamily="49" charset="0"/>
              </a:rPr>
              <a:t>– continuous outcomes</a:t>
            </a:r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eintreg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cs typeface="Courier New" panose="02070309020205020404" pitchFamily="49" charset="0"/>
              </a:rPr>
              <a:t>– interval outcomes</a:t>
            </a:r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eprobit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cs typeface="Courier New" panose="02070309020205020404" pitchFamily="49" charset="0"/>
              </a:rPr>
              <a:t>– binary outcomes</a:t>
            </a:r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eoprobit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cs typeface="Courier New" panose="02070309020205020404" pitchFamily="49" charset="0"/>
              </a:rPr>
              <a:t>– ordinal outcomes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ERMs For Panel Data</a:t>
            </a:r>
            <a:endParaRPr lang="en-US" altLang="en-US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077200" cy="4495800"/>
          </a:xfrm>
        </p:spPr>
        <p:txBody>
          <a:bodyPr/>
          <a:lstStyle/>
          <a:p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xteregress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cs typeface="Courier New" panose="02070309020205020404" pitchFamily="49" charset="0"/>
              </a:rPr>
              <a:t>– continuous outcomes</a:t>
            </a:r>
          </a:p>
          <a:p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xteintreg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cs typeface="Courier New" panose="02070309020205020404" pitchFamily="49" charset="0"/>
              </a:rPr>
              <a:t>– interval outcomes</a:t>
            </a:r>
          </a:p>
          <a:p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xteprobit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cs typeface="Courier New" panose="02070309020205020404" pitchFamily="49" charset="0"/>
              </a:rPr>
              <a:t>– binary outcomes</a:t>
            </a:r>
          </a:p>
          <a:p>
            <a:r>
              <a:rPr lang="en-US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xteoprobit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cs typeface="Courier New" panose="02070309020205020404" pitchFamily="49" charset="0"/>
              </a:rPr>
              <a:t>– ordinal outcomes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The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27ADD9-FDF4-4ADF-9827-9F9098512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716341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1754605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More About ERMs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077200" cy="4495800"/>
          </a:xfrm>
        </p:spPr>
        <p:txBody>
          <a:bodyPr/>
          <a:lstStyle/>
          <a:p>
            <a:endParaRPr lang="en-US" altLang="en-US" dirty="0">
              <a:cs typeface="Courier New" panose="02070309020205020404" pitchFamily="49" charset="0"/>
            </a:endParaRPr>
          </a:p>
          <a:p>
            <a:r>
              <a:rPr lang="en-US" altLang="en-US" dirty="0">
                <a:cs typeface="Courier New" panose="02070309020205020404" pitchFamily="49" charset="0"/>
              </a:rPr>
              <a:t>ERMs can include: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polynomials of endogenous covariates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interactions of endogenous covariates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interactions of endogenous with exogenous covariates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487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Cautionary Note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077200" cy="4495800"/>
          </a:xfrm>
        </p:spPr>
        <p:txBody>
          <a:bodyPr/>
          <a:lstStyle/>
          <a:p>
            <a:r>
              <a:rPr lang="en-US" dirty="0"/>
              <a:t>Nothing about ERMs magically extracts causal relationships. </a:t>
            </a:r>
          </a:p>
          <a:p>
            <a:endParaRPr lang="en-US" dirty="0"/>
          </a:p>
          <a:p>
            <a:r>
              <a:rPr lang="en-US" dirty="0"/>
              <a:t>As with any regression analysis of observational data, the causal interpretation must be based on a reasonable underlying scientific rationale.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2754164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66FF"/>
                </a:solidFill>
                <a:hlinkClick r:id="rId3"/>
              </a:rPr>
              <a:t>chuber@stata.com</a:t>
            </a:r>
            <a:endParaRPr lang="en-US" sz="2400" dirty="0">
              <a:solidFill>
                <a:srgbClr val="0066FF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640" cy="61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8576" y="819115"/>
            <a:ext cx="54264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Thanks for coming!</a:t>
            </a:r>
          </a:p>
          <a:p>
            <a:pPr algn="ctr"/>
            <a:endParaRPr lang="en-US" sz="1600" dirty="0"/>
          </a:p>
          <a:p>
            <a:pPr algn="ctr"/>
            <a:r>
              <a:rPr lang="en-US" sz="4800" dirty="0"/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D133E1-72AC-483B-93A1-B764B0670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65" y="3334996"/>
            <a:ext cx="2009707" cy="27934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128489"/>
            <a:ext cx="914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can download the slides, datasets, and do-files here</a:t>
            </a:r>
            <a:r>
              <a:rPr lang="en-US" dirty="0" smtClean="0"/>
              <a:t>:</a:t>
            </a:r>
          </a:p>
          <a:p>
            <a:pPr algn="ctr"/>
            <a:r>
              <a:rPr lang="en-US" b="1" dirty="0">
                <a:hlinkClick r:id="rId6"/>
              </a:rPr>
              <a:t>https://</a:t>
            </a:r>
            <a:r>
              <a:rPr lang="en-US" b="1" dirty="0" smtClean="0">
                <a:hlinkClick r:id="rId6"/>
              </a:rPr>
              <a:t>tinyurl.com/2019CausalInference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The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0590BD-C017-430E-B41E-C5A1E86A4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716341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79650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5696"/>
            <a:ext cx="9144000" cy="755904"/>
          </a:xfrm>
        </p:spPr>
        <p:txBody>
          <a:bodyPr/>
          <a:lstStyle/>
          <a:p>
            <a:pPr eaLnBrk="1" hangingPunct="1"/>
            <a:r>
              <a:rPr lang="en-US" altLang="en-US" dirty="0"/>
              <a:t>The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69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849C9E-0947-48C1-BE92-F23B33358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676400"/>
            <a:ext cx="6477000" cy="4857750"/>
          </a:xfrm>
        </p:spPr>
      </p:pic>
    </p:spTree>
    <p:extLst>
      <p:ext uri="{BB962C8B-B14F-4D97-AF65-F5344CB8AC3E}">
        <p14:creationId xmlns:p14="http://schemas.microsoft.com/office/powerpoint/2010/main" val="15501906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16291</TotalTime>
  <Words>943</Words>
  <Application>Microsoft Office PowerPoint</Application>
  <PresentationFormat>On-screen Show (4:3)</PresentationFormat>
  <Paragraphs>290</Paragraphs>
  <Slides>72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Calibri</vt:lpstr>
      <vt:lpstr>Cambria Math</vt:lpstr>
      <vt:lpstr>Courier New</vt:lpstr>
      <vt:lpstr>Times New Roman</vt:lpstr>
      <vt:lpstr>Default Design</vt:lpstr>
      <vt:lpstr>Causal Inference for Complex Observational Data Using Stata</vt:lpstr>
      <vt:lpstr>ERMs Outline</vt:lpstr>
      <vt:lpstr>The Research Question</vt:lpstr>
      <vt:lpstr>The Data</vt:lpstr>
      <vt:lpstr>The Data</vt:lpstr>
      <vt:lpstr>The Data</vt:lpstr>
      <vt:lpstr>The Data</vt:lpstr>
      <vt:lpstr>The Data</vt:lpstr>
      <vt:lpstr>The Data</vt:lpstr>
      <vt:lpstr>The Data</vt:lpstr>
      <vt:lpstr>The Data</vt:lpstr>
      <vt:lpstr>The Data</vt:lpstr>
      <vt:lpstr>The Data</vt:lpstr>
      <vt:lpstr>The Data</vt:lpstr>
      <vt:lpstr>The Data</vt:lpstr>
      <vt:lpstr>The Data</vt:lpstr>
      <vt:lpstr>Outline</vt:lpstr>
      <vt:lpstr>Observed and Unobserved Factors</vt:lpstr>
      <vt:lpstr>Endogeneity</vt:lpstr>
      <vt:lpstr>Omitted Variable Bias</vt:lpstr>
      <vt:lpstr>Confounding</vt:lpstr>
      <vt:lpstr>Unobserved Confounding</vt:lpstr>
      <vt:lpstr>Observed and Unobserved Factors</vt:lpstr>
      <vt:lpstr>Unobserved Confounding</vt:lpstr>
      <vt:lpstr>Unobserved Confounding and Endogeneity</vt:lpstr>
      <vt:lpstr>Unobserved Confounding and Endogeneity</vt:lpstr>
      <vt:lpstr>Unobserved Confounding and Endogeneity</vt:lpstr>
      <vt:lpstr>Unobserved Confounding and Endogeneity</vt:lpstr>
      <vt:lpstr>Unobserved Confounding and Endogeneity</vt:lpstr>
      <vt:lpstr>Unobserved Confounding and Endogeneity</vt:lpstr>
      <vt:lpstr>Unobserved Confounding and Endogeneity</vt:lpstr>
      <vt:lpstr>Unobserved Confounding and Endogeneity</vt:lpstr>
      <vt:lpstr>Unobserved Confounding and Endogeneity</vt:lpstr>
      <vt:lpstr>Unobserved Confounding and Endogeneity</vt:lpstr>
      <vt:lpstr>Unobserved Confounding and Endogeneity</vt:lpstr>
      <vt:lpstr>Unobserved Confounding and Endogeneity</vt:lpstr>
      <vt:lpstr>Unobserved Confounding and Endogeneity</vt:lpstr>
      <vt:lpstr>Outline</vt:lpstr>
      <vt:lpstr>Random Treatment Assignment</vt:lpstr>
      <vt:lpstr>Nonrandom Treatment Assignment</vt:lpstr>
      <vt:lpstr>Nonrandom Treatment Assignment</vt:lpstr>
      <vt:lpstr>Unobserved Confounding</vt:lpstr>
      <vt:lpstr>Endogenous Treatment</vt:lpstr>
      <vt:lpstr>Endogenous Treatment</vt:lpstr>
      <vt:lpstr>Endogenous Treatment</vt:lpstr>
      <vt:lpstr>Endogenous Treatment</vt:lpstr>
      <vt:lpstr>Endogenous Treatment</vt:lpstr>
      <vt:lpstr>Endogenous Treatment</vt:lpstr>
      <vt:lpstr>Outline</vt:lpstr>
      <vt:lpstr>No Missingness</vt:lpstr>
      <vt:lpstr>Missing Completely at Random (MCAR)</vt:lpstr>
      <vt:lpstr>Missing at Random (MAR)</vt:lpstr>
      <vt:lpstr>Missing Not at Random (MNAR)</vt:lpstr>
      <vt:lpstr>MNAR and Selection Bias</vt:lpstr>
      <vt:lpstr>Endogenous Sample Selection</vt:lpstr>
      <vt:lpstr>Endogenous Sample Selection</vt:lpstr>
      <vt:lpstr>Endogenous Sample Selection</vt:lpstr>
      <vt:lpstr>Endogenous Sample Selection</vt:lpstr>
      <vt:lpstr>Endogenous Sample Selection</vt:lpstr>
      <vt:lpstr>Endogenous Sample Selection</vt:lpstr>
      <vt:lpstr>Endogenous Sample Selection</vt:lpstr>
      <vt:lpstr>Outline</vt:lpstr>
      <vt:lpstr>ERM Postestimation</vt:lpstr>
      <vt:lpstr>estat teffects</vt:lpstr>
      <vt:lpstr>estat teffects, atet</vt:lpstr>
      <vt:lpstr>margins</vt:lpstr>
      <vt:lpstr>marginsplot</vt:lpstr>
      <vt:lpstr>More ERMs</vt:lpstr>
      <vt:lpstr>ERMs For Panel Data</vt:lpstr>
      <vt:lpstr>More About ERMs</vt:lpstr>
      <vt:lpstr>Cautionary Note</vt:lpstr>
      <vt:lpstr>PowerPoint Presentation</vt:lpstr>
    </vt:vector>
  </TitlesOfParts>
  <Company>TAMU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 Regression 4</dc:title>
  <dc:creator>jchuber</dc:creator>
  <cp:lastModifiedBy>ChuckStata</cp:lastModifiedBy>
  <cp:revision>587</cp:revision>
  <dcterms:created xsi:type="dcterms:W3CDTF">2005-07-14T16:49:22Z</dcterms:created>
  <dcterms:modified xsi:type="dcterms:W3CDTF">2019-08-18T23:57:33Z</dcterms:modified>
</cp:coreProperties>
</file>