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77" r:id="rId3"/>
    <p:sldId id="433" r:id="rId4"/>
    <p:sldId id="434" r:id="rId5"/>
    <p:sldId id="441" r:id="rId6"/>
    <p:sldId id="435" r:id="rId7"/>
    <p:sldId id="445" r:id="rId8"/>
    <p:sldId id="446" r:id="rId9"/>
    <p:sldId id="436" r:id="rId10"/>
    <p:sldId id="447" r:id="rId11"/>
    <p:sldId id="448" r:id="rId12"/>
    <p:sldId id="449" r:id="rId13"/>
    <p:sldId id="442" r:id="rId14"/>
    <p:sldId id="437" r:id="rId15"/>
    <p:sldId id="439" r:id="rId16"/>
    <p:sldId id="451" r:id="rId17"/>
    <p:sldId id="450" r:id="rId18"/>
    <p:sldId id="443" r:id="rId19"/>
    <p:sldId id="440" r:id="rId20"/>
    <p:sldId id="421" r:id="rId21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9900"/>
    <a:srgbClr val="CCCC00"/>
    <a:srgbClr val="FFFF00"/>
    <a:srgbClr val="FFFF99"/>
    <a:srgbClr val="99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235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0942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775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0588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140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7690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0336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4793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461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9846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4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298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687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813135" y="441523"/>
            <a:ext cx="775885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800" b="1" dirty="0">
                <a:latin typeface="Century Gothic" pitchFamily="34" charset="0"/>
              </a:rPr>
              <a:t>2021 </a:t>
            </a:r>
            <a:r>
              <a:rPr lang="es-ES" sz="3800" b="1" dirty="0" err="1">
                <a:latin typeface="Century Gothic" pitchFamily="34" charset="0"/>
              </a:rPr>
              <a:t>Mexican</a:t>
            </a:r>
            <a:r>
              <a:rPr lang="es-ES" sz="3800" b="1" dirty="0">
                <a:latin typeface="Century Gothic" pitchFamily="34" charset="0"/>
              </a:rPr>
              <a:t> Stata </a:t>
            </a:r>
            <a:r>
              <a:rPr lang="es-ES" sz="3800" b="1" dirty="0" err="1">
                <a:latin typeface="Century Gothic" pitchFamily="34" charset="0"/>
              </a:rPr>
              <a:t>Conference</a:t>
            </a:r>
            <a:endParaRPr lang="es-ES" sz="3800" b="1" dirty="0">
              <a:latin typeface="Century Gothic" pitchFamily="34" charset="0"/>
            </a:endParaRPr>
          </a:p>
          <a:p>
            <a:pPr algn="ctr" eaLnBrk="1" hangingPunct="1"/>
            <a:r>
              <a:rPr lang="es-ES" sz="3800" b="1" dirty="0">
                <a:latin typeface="Century Gothic" pitchFamily="34" charset="0"/>
              </a:rPr>
              <a:t>Virtual</a:t>
            </a:r>
            <a:endParaRPr lang="es-MX" sz="3800" b="1" dirty="0">
              <a:latin typeface="Century Gothic" pitchFamily="34" charset="0"/>
            </a:endParaRP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4788024" y="4991814"/>
            <a:ext cx="39485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2000" b="1" dirty="0">
                <a:latin typeface="Century Gothic" pitchFamily="34" charset="0"/>
              </a:rPr>
              <a:t>Juan Francisco Islas</a:t>
            </a:r>
          </a:p>
          <a:p>
            <a:pPr eaLnBrk="1" hangingPunct="1"/>
            <a:r>
              <a:rPr lang="es-MX" sz="2000" b="1" dirty="0">
                <a:solidFill>
                  <a:srgbClr val="C00000"/>
                </a:solidFill>
                <a:latin typeface="Century Gothic" pitchFamily="34" charset="0"/>
              </a:rPr>
              <a:t>Escuela Superior de Economía</a:t>
            </a:r>
          </a:p>
          <a:p>
            <a:pPr eaLnBrk="1" hangingPunct="1"/>
            <a:r>
              <a:rPr lang="es-MX" sz="2000" b="1" dirty="0">
                <a:solidFill>
                  <a:srgbClr val="C00000"/>
                </a:solidFill>
                <a:latin typeface="Century Gothic" pitchFamily="34" charset="0"/>
              </a:rPr>
              <a:t>Instituto Politécnico Nacional</a:t>
            </a:r>
          </a:p>
        </p:txBody>
      </p:sp>
      <p:sp>
        <p:nvSpPr>
          <p:cNvPr id="14" name="1 Proceso alternativo"/>
          <p:cNvSpPr/>
          <p:nvPr/>
        </p:nvSpPr>
        <p:spPr>
          <a:xfrm>
            <a:off x="594767" y="1866186"/>
            <a:ext cx="7992120" cy="2472864"/>
          </a:xfrm>
          <a:prstGeom prst="flowChartAlternateProcess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8 CuadroTexto"/>
          <p:cNvSpPr txBox="1"/>
          <p:nvPr/>
        </p:nvSpPr>
        <p:spPr>
          <a:xfrm>
            <a:off x="1519984" y="2018554"/>
            <a:ext cx="6345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Mapas y matrices de indicadores censales de población y vivienda</a:t>
            </a:r>
          </a:p>
          <a:p>
            <a:pPr algn="ctr"/>
            <a:endParaRPr lang="es-ES" sz="2800" b="1" dirty="0"/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Maps and matrices on population and housing census indicators</a:t>
            </a:r>
            <a:endParaRPr lang="es-ES" sz="2400" b="1" dirty="0">
              <a:solidFill>
                <a:srgbClr val="CC99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891657" y="4468594"/>
            <a:ext cx="1936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latin typeface="Century Gothic" pitchFamily="34" charset="0"/>
              </a:rPr>
              <a:t>Expositor: 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6F5DFD-8071-4C6A-90D4-206D15DC8EAF}"/>
              </a:ext>
            </a:extLst>
          </p:cNvPr>
          <p:cNvSpPr txBox="1"/>
          <p:nvPr/>
        </p:nvSpPr>
        <p:spPr>
          <a:xfrm>
            <a:off x="7278125" y="6047145"/>
            <a:ext cx="14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 err="1">
                <a:latin typeface="Century Gothic" pitchFamily="34" charset="0"/>
              </a:rPr>
              <a:t>October</a:t>
            </a:r>
            <a:r>
              <a:rPr lang="es-ES" sz="1800" b="1" dirty="0">
                <a:latin typeface="Century Gothic" pitchFamily="34" charset="0"/>
              </a:rPr>
              <a:t> 14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14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Indicador de población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F84D22-F280-4E40-B9BA-B43AAF443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65361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8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Indicador de población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68F0C2-1288-4B7B-8469-41B1135B7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920880" cy="57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Indicador de población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51A183-3D94-469E-8759-366CC619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17" y="601768"/>
            <a:ext cx="7758765" cy="56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Modelo de </a:t>
            </a:r>
            <a:r>
              <a:rPr lang="es-ES" sz="2400" b="1" dirty="0" err="1">
                <a:solidFill>
                  <a:srgbClr val="FFFF00"/>
                </a:solidFill>
                <a:latin typeface="Century Gothic" pitchFamily="34" charset="0"/>
              </a:rPr>
              <a:t>Mincer</a:t>
            </a:r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, retornos al capital humano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A90501-C6DA-4337-822D-53165067B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59527"/>
              </p:ext>
            </p:extLst>
          </p:nvPr>
        </p:nvGraphicFramePr>
        <p:xfrm>
          <a:off x="324172" y="3966592"/>
          <a:ext cx="8424937" cy="220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476">
                  <a:extLst>
                    <a:ext uri="{9D8B030D-6E8A-4147-A177-3AD203B41FA5}">
                      <a16:colId xmlns:a16="http://schemas.microsoft.com/office/drawing/2014/main" val="3131795507"/>
                    </a:ext>
                  </a:extLst>
                </a:gridCol>
                <a:gridCol w="745283">
                  <a:extLst>
                    <a:ext uri="{9D8B030D-6E8A-4147-A177-3AD203B41FA5}">
                      <a16:colId xmlns:a16="http://schemas.microsoft.com/office/drawing/2014/main" val="3636587353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1453612175"/>
                    </a:ext>
                  </a:extLst>
                </a:gridCol>
                <a:gridCol w="2041427">
                  <a:extLst>
                    <a:ext uri="{9D8B030D-6E8A-4147-A177-3AD203B41FA5}">
                      <a16:colId xmlns:a16="http://schemas.microsoft.com/office/drawing/2014/main" val="1265355820"/>
                    </a:ext>
                  </a:extLst>
                </a:gridCol>
                <a:gridCol w="826292">
                  <a:extLst>
                    <a:ext uri="{9D8B030D-6E8A-4147-A177-3AD203B41FA5}">
                      <a16:colId xmlns:a16="http://schemas.microsoft.com/office/drawing/2014/main" val="1937195234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59480905"/>
                    </a:ext>
                  </a:extLst>
                </a:gridCol>
                <a:gridCol w="567063">
                  <a:extLst>
                    <a:ext uri="{9D8B030D-6E8A-4147-A177-3AD203B41FA5}">
                      <a16:colId xmlns:a16="http://schemas.microsoft.com/office/drawing/2014/main" val="4119535562"/>
                    </a:ext>
                  </a:extLst>
                </a:gridCol>
                <a:gridCol w="631870">
                  <a:extLst>
                    <a:ext uri="{9D8B030D-6E8A-4147-A177-3AD203B41FA5}">
                      <a16:colId xmlns:a16="http://schemas.microsoft.com/office/drawing/2014/main" val="3713851887"/>
                    </a:ext>
                  </a:extLst>
                </a:gridCol>
                <a:gridCol w="664274">
                  <a:extLst>
                    <a:ext uri="{9D8B030D-6E8A-4147-A177-3AD203B41FA5}">
                      <a16:colId xmlns:a16="http://schemas.microsoft.com/office/drawing/2014/main" val="560797177"/>
                    </a:ext>
                  </a:extLst>
                </a:gridCol>
                <a:gridCol w="631870">
                  <a:extLst>
                    <a:ext uri="{9D8B030D-6E8A-4147-A177-3AD203B41FA5}">
                      <a16:colId xmlns:a16="http://schemas.microsoft.com/office/drawing/2014/main" val="2481553231"/>
                    </a:ext>
                  </a:extLst>
                </a:gridCol>
                <a:gridCol w="567063">
                  <a:extLst>
                    <a:ext uri="{9D8B030D-6E8A-4147-A177-3AD203B41FA5}">
                      <a16:colId xmlns:a16="http://schemas.microsoft.com/office/drawing/2014/main" val="125932162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CVEGEO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CVE_ENT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id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nom_mun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Constante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escoacum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edad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edad2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hombre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urbano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hortra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34380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1001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Aguascalientes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6.1958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0.0669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0.0575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0.2920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-0.0210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0.0118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2783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1002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Asientos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6.4719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0.0470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0.0421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0.2633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0.1316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0.0132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65021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1003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Calvillo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6.3381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0.0474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0.0450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0.2685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0.0178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0.0141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96094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1004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Cosío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6.4749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0.0591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0.0332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0.1758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0.0529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0.0156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00346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1005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Jesús María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6.0248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0.0735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0.0651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0.2593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0.1358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0.0105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72449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1006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Pabellón de Arteaga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6.3212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0.0724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0.0466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0.2540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-0.0626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0.0116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28186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1007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Rincón de Romos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6.0366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0.0602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0.0606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0.2785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-0.0095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0.0123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97009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1008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San José de Gracia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6.4213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0.0545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0.0429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0.2766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-0.0617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0.0145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73824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1009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Tepezalá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6.5810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0.0508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0.0443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0.2512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0.0351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0.0106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448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El Llano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6.0397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0.0636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0.0519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0.3658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0.0574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0.0137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43599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1011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San Francisco de los Romo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6.5719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0.0519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0.0577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-0.0007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0.2382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-0.1405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0.0097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5870480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CA7B9CF0-129D-406C-8509-38C6D238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761756"/>
            <a:ext cx="5328592" cy="27544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E40258C-B520-4E2A-AA10-4A32AD1B57A0}"/>
              </a:ext>
            </a:extLst>
          </p:cNvPr>
          <p:cNvSpPr txBox="1"/>
          <p:nvPr/>
        </p:nvSpPr>
        <p:spPr>
          <a:xfrm>
            <a:off x="629533" y="1124744"/>
            <a:ext cx="1989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Estado de Aguascalientes</a:t>
            </a:r>
          </a:p>
          <a:p>
            <a:endParaRPr lang="es-ES" dirty="0"/>
          </a:p>
          <a:p>
            <a:r>
              <a:rPr lang="es-ES" dirty="0"/>
              <a:t>Municipio 11 San Francisco de los Romo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4288D6-AAB7-47C5-9E84-EDD39DD9AA8E}"/>
              </a:ext>
            </a:extLst>
          </p:cNvPr>
          <p:cNvSpPr txBox="1"/>
          <p:nvPr/>
        </p:nvSpPr>
        <p:spPr>
          <a:xfrm>
            <a:off x="394891" y="3543307"/>
            <a:ext cx="842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Matriz estatal de coeficientes estimados por municipio</a:t>
            </a:r>
          </a:p>
        </p:txBody>
      </p:sp>
    </p:spTree>
    <p:extLst>
      <p:ext uri="{BB962C8B-B14F-4D97-AF65-F5344CB8AC3E}">
        <p14:creationId xmlns:p14="http://schemas.microsoft.com/office/powerpoint/2010/main" val="103536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Modelo de </a:t>
            </a:r>
            <a:r>
              <a:rPr lang="es-ES" sz="2400" b="1" dirty="0" err="1">
                <a:solidFill>
                  <a:srgbClr val="FFFF00"/>
                </a:solidFill>
                <a:latin typeface="Century Gothic" pitchFamily="34" charset="0"/>
              </a:rPr>
              <a:t>Mincer</a:t>
            </a:r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, retornos al capital humano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71EA91-26EC-4E98-8CFC-4B0A7E6D5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00200"/>
            <a:ext cx="4245864" cy="3657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D8E1A7-3AA3-49E8-B420-B22C773B5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571600"/>
            <a:ext cx="4245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6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STATA Do-File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6EAE9E-9108-47D7-9F13-FB36943B5B0C}"/>
              </a:ext>
            </a:extLst>
          </p:cNvPr>
          <p:cNvSpPr txBox="1"/>
          <p:nvPr/>
        </p:nvSpPr>
        <p:spPr>
          <a:xfrm>
            <a:off x="323528" y="544026"/>
            <a:ext cx="8496300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cd "C:\CPyV2010\Muestra (cuestionario ampliado)\"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forvalues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i = 1(1)9 {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shell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rename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personas_0`i'.dta personas_`i'.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</a:t>
            </a:r>
            <a:endParaRPr lang="es-MX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endParaRPr lang="es-MX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endParaRPr lang="es-MX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define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piramides</a:t>
            </a:r>
            <a:endParaRPr lang="es-MX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use edad sexo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tam_loc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factor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"C:\CPyV2010\Muestra (cuestionario ampliado)\personas_`1'.dta",clear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* Pirámide de Población 2010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recode edad (0/4=1) (5/9=2) (10/14=3) (15/19=4) (20/24=5) (25/29=6) (30/34=7) (35/39=8) (40/44=9) (45/49=10) (50/54=11) (55/59=12) (60/64=13) (65/69=14) (70/74=15) (75/79=16) (80/84=17) (85/150=18) (999=.) , gen(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define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1 "0 a 4 años" 2 "5 a 9 años" 3 "10 a 14 años"  4 "15 a 19 años" 5 "20 a 24 años" 6 "25 a 29 años" 7 "30 a 34 años" 8 "35 a 39 años" 9 "40 a 44 años" 10 "45 a 49 años" 11 "50 a 54 años" 12 "55 a 59 años" 13 "60 a 64 años" 14 "65 a 69 años" 15 "70 a 74 años" 16 "75 a 79 años" 17 "80 a 84 años" 18 "85 y más años"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endParaRPr lang="es-MX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gen urbano=(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tam_loc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~=1)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hombres_u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=(sexo==1 &amp; urbano==1)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hombres_r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=(sexo==1 &amp; urbano==0)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mujeres_u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=(sexo==3 &amp; urbano==1)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mujeres_r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=(sexo==3 &amp; urbano==0)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urbano [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=factor],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missing</a:t>
            </a:r>
            <a:endParaRPr lang="es-MX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collapse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(sum) hombres_* mujeres_* [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=factor],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hombres_u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hombres_r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mujeres_u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mujeres_r</a:t>
            </a:r>
            <a:endParaRPr lang="es-MX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pob`1'_2010=(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g_edad,hombres_u,hombres_r,mujeres_u,mujeres_r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pob`1'_2010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mil_muj_u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mujeres_u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/1000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mil_hom_u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= -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hombres_u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/1000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mil_muj_r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mujeres_r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/1000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mil_hom_r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= -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hombres_r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/1000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mil_hom_u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%6.0fc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mil_hom_r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%6.0fc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mil_muj_u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%6.0fc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mil_muj_r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%6.0fc</a:t>
            </a:r>
          </a:p>
          <a:p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gen cero=0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tabstat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hombres_u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hombres_r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mujeres_u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mujeres_r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~=.,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stats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(sum)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 f(%19.0fc) 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(bar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mil_hom_u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~=., horizontal color(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midblue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)) (bar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mil_hom_r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~=., horizontal color(blue)) (bar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mil_muj_u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~=., horizontal color(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pink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)) (bar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mil_muj_r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~=., horizontal color(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purple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)) (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scatter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cero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g_edad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~=.,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msymbol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(i)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mlabcolor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)),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(`2')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(off)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yscale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(off)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ylabel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(,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nogrid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saving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("pp_`1'_2010.GPH",replace)</a:t>
            </a: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es-MX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piramides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1 "Aguascalientes“</a:t>
            </a:r>
          </a:p>
          <a:p>
            <a:endParaRPr lang="es-MX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piramides</a:t>
            </a:r>
            <a:r>
              <a:rPr lang="es-MX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32 "Zacatecas"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26EBFD3-CE35-4CA3-A570-E5FB24A636B5}"/>
                  </a:ext>
                </a:extLst>
              </p:cNvPr>
              <p:cNvSpPr txBox="1"/>
              <p:nvPr/>
            </p:nvSpPr>
            <p:spPr>
              <a:xfrm>
                <a:off x="1195385" y="6093296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26EBFD3-CE35-4CA3-A570-E5FB24A63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385" y="6093296"/>
                <a:ext cx="136255" cy="276999"/>
              </a:xfrm>
              <a:prstGeom prst="rect">
                <a:avLst/>
              </a:prstGeom>
              <a:blipFill>
                <a:blip r:embed="rId2"/>
                <a:stretch>
                  <a:fillRect l="-36364" r="-36364" b="-8889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46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7594DFA-4E4F-427E-AE45-B65B44B2DB10}"/>
              </a:ext>
            </a:extLst>
          </p:cNvPr>
          <p:cNvSpPr txBox="1"/>
          <p:nvPr/>
        </p:nvSpPr>
        <p:spPr>
          <a:xfrm>
            <a:off x="339475" y="589448"/>
            <a:ext cx="84963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9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s-US" dirty="0"/>
              <a:t>* Integración de matriz nacional</a:t>
            </a:r>
          </a:p>
          <a:p>
            <a:r>
              <a:rPr lang="es-US" dirty="0" err="1"/>
              <a:t>matrix</a:t>
            </a:r>
            <a:r>
              <a:rPr lang="es-US" dirty="0"/>
              <a:t> pob33_2010=pob1_2010</a:t>
            </a:r>
          </a:p>
          <a:p>
            <a:r>
              <a:rPr lang="es-US" dirty="0" err="1"/>
              <a:t>forvalues</a:t>
            </a:r>
            <a:r>
              <a:rPr lang="es-US" dirty="0"/>
              <a:t> i = 2(1)32 {</a:t>
            </a:r>
          </a:p>
          <a:p>
            <a:r>
              <a:rPr lang="es-US" dirty="0"/>
              <a:t>  </a:t>
            </a:r>
            <a:r>
              <a:rPr lang="es-US" dirty="0" err="1"/>
              <a:t>forvalues</a:t>
            </a:r>
            <a:r>
              <a:rPr lang="es-US" dirty="0"/>
              <a:t> j = 1(1)19 {</a:t>
            </a:r>
          </a:p>
          <a:p>
            <a:r>
              <a:rPr lang="es-US" dirty="0"/>
              <a:t>    </a:t>
            </a:r>
            <a:r>
              <a:rPr lang="es-US" dirty="0" err="1"/>
              <a:t>forvalues</a:t>
            </a:r>
            <a:r>
              <a:rPr lang="es-US" dirty="0"/>
              <a:t> k = 2(1)5 {</a:t>
            </a:r>
          </a:p>
          <a:p>
            <a:r>
              <a:rPr lang="es-US" dirty="0"/>
              <a:t>    </a:t>
            </a:r>
            <a:r>
              <a:rPr lang="es-US" dirty="0" err="1"/>
              <a:t>matrix</a:t>
            </a:r>
            <a:r>
              <a:rPr lang="es-US" dirty="0"/>
              <a:t> pob33_2010[`</a:t>
            </a:r>
            <a:r>
              <a:rPr lang="es-US" dirty="0" err="1"/>
              <a:t>j',`k</a:t>
            </a:r>
            <a:r>
              <a:rPr lang="es-US" dirty="0"/>
              <a:t>']=pob33_2010[`</a:t>
            </a:r>
            <a:r>
              <a:rPr lang="es-US" dirty="0" err="1"/>
              <a:t>j',`k</a:t>
            </a:r>
            <a:r>
              <a:rPr lang="es-US" dirty="0"/>
              <a:t>']+pob`i'_2010[`</a:t>
            </a:r>
            <a:r>
              <a:rPr lang="es-US" dirty="0" err="1"/>
              <a:t>j',`k</a:t>
            </a:r>
            <a:r>
              <a:rPr lang="es-US" dirty="0"/>
              <a:t>']</a:t>
            </a:r>
          </a:p>
          <a:p>
            <a:r>
              <a:rPr lang="es-US" dirty="0"/>
              <a:t>    }</a:t>
            </a:r>
          </a:p>
          <a:p>
            <a:r>
              <a:rPr lang="es-US" dirty="0"/>
              <a:t>  }</a:t>
            </a:r>
          </a:p>
          <a:p>
            <a:r>
              <a:rPr lang="es-US" dirty="0"/>
              <a:t>}</a:t>
            </a:r>
          </a:p>
          <a:p>
            <a:r>
              <a:rPr lang="es-US" dirty="0" err="1"/>
              <a:t>matrix</a:t>
            </a:r>
            <a:r>
              <a:rPr lang="es-US" dirty="0"/>
              <a:t> </a:t>
            </a:r>
            <a:r>
              <a:rPr lang="es-US" dirty="0" err="1"/>
              <a:t>list</a:t>
            </a:r>
            <a:r>
              <a:rPr lang="es-US" dirty="0"/>
              <a:t> pob33_2010, f(%19.0fc)</a:t>
            </a:r>
          </a:p>
          <a:p>
            <a:endParaRPr lang="es-US" dirty="0"/>
          </a:p>
          <a:p>
            <a:r>
              <a:rPr lang="es-US" dirty="0"/>
              <a:t>* Pirámide nacional</a:t>
            </a:r>
          </a:p>
          <a:p>
            <a:r>
              <a:rPr lang="es-US" dirty="0" err="1"/>
              <a:t>clear</a:t>
            </a:r>
            <a:endParaRPr lang="es-US" dirty="0"/>
          </a:p>
          <a:p>
            <a:r>
              <a:rPr lang="es-US" dirty="0" err="1"/>
              <a:t>svmat</a:t>
            </a:r>
            <a:r>
              <a:rPr lang="es-US" dirty="0"/>
              <a:t> pob33_2010, </a:t>
            </a:r>
            <a:r>
              <a:rPr lang="es-US" dirty="0" err="1"/>
              <a:t>names</a:t>
            </a:r>
            <a:r>
              <a:rPr lang="es-US" dirty="0"/>
              <a:t>(col)</a:t>
            </a:r>
          </a:p>
          <a:p>
            <a:r>
              <a:rPr lang="es-US" dirty="0"/>
              <a:t>gen </a:t>
            </a:r>
            <a:r>
              <a:rPr lang="es-US" dirty="0" err="1"/>
              <a:t>mil_muj_u</a:t>
            </a:r>
            <a:r>
              <a:rPr lang="es-US" dirty="0"/>
              <a:t> = </a:t>
            </a:r>
            <a:r>
              <a:rPr lang="es-US" dirty="0" err="1"/>
              <a:t>mujeres_u</a:t>
            </a:r>
            <a:r>
              <a:rPr lang="es-US" dirty="0"/>
              <a:t>/1000</a:t>
            </a:r>
          </a:p>
          <a:p>
            <a:r>
              <a:rPr lang="es-US" dirty="0"/>
              <a:t>gen </a:t>
            </a:r>
            <a:r>
              <a:rPr lang="es-US" dirty="0" err="1"/>
              <a:t>mil_hom_u</a:t>
            </a:r>
            <a:r>
              <a:rPr lang="es-US" dirty="0"/>
              <a:t> = -</a:t>
            </a:r>
            <a:r>
              <a:rPr lang="es-US" dirty="0" err="1"/>
              <a:t>hombres_u</a:t>
            </a:r>
            <a:r>
              <a:rPr lang="es-US" dirty="0"/>
              <a:t>/1000</a:t>
            </a:r>
          </a:p>
          <a:p>
            <a:r>
              <a:rPr lang="es-US" dirty="0"/>
              <a:t>gen </a:t>
            </a:r>
            <a:r>
              <a:rPr lang="es-US" dirty="0" err="1"/>
              <a:t>mil_muj_r</a:t>
            </a:r>
            <a:r>
              <a:rPr lang="es-US" dirty="0"/>
              <a:t> = </a:t>
            </a:r>
            <a:r>
              <a:rPr lang="es-US" dirty="0" err="1"/>
              <a:t>mujeres_r</a:t>
            </a:r>
            <a:r>
              <a:rPr lang="es-US" dirty="0"/>
              <a:t>/1000</a:t>
            </a:r>
          </a:p>
          <a:p>
            <a:r>
              <a:rPr lang="es-US" dirty="0"/>
              <a:t>gen </a:t>
            </a:r>
            <a:r>
              <a:rPr lang="es-US" dirty="0" err="1"/>
              <a:t>mil_hom_r</a:t>
            </a:r>
            <a:r>
              <a:rPr lang="es-US" dirty="0"/>
              <a:t> = -</a:t>
            </a:r>
            <a:r>
              <a:rPr lang="es-US" dirty="0" err="1"/>
              <a:t>hombres_r</a:t>
            </a:r>
            <a:r>
              <a:rPr lang="es-US" dirty="0"/>
              <a:t>/1000</a:t>
            </a:r>
          </a:p>
          <a:p>
            <a:r>
              <a:rPr lang="es-US" dirty="0" err="1"/>
              <a:t>format</a:t>
            </a:r>
            <a:r>
              <a:rPr lang="es-US" dirty="0"/>
              <a:t> </a:t>
            </a:r>
            <a:r>
              <a:rPr lang="es-US" dirty="0" err="1"/>
              <a:t>mil_hom_u</a:t>
            </a:r>
            <a:r>
              <a:rPr lang="es-US" dirty="0"/>
              <a:t> %6.0fc</a:t>
            </a:r>
          </a:p>
          <a:p>
            <a:r>
              <a:rPr lang="es-US" dirty="0" err="1"/>
              <a:t>format</a:t>
            </a:r>
            <a:r>
              <a:rPr lang="es-US" dirty="0"/>
              <a:t> </a:t>
            </a:r>
            <a:r>
              <a:rPr lang="es-US" dirty="0" err="1"/>
              <a:t>mil_hom_r</a:t>
            </a:r>
            <a:r>
              <a:rPr lang="es-US" dirty="0"/>
              <a:t> %6.0fc</a:t>
            </a:r>
          </a:p>
          <a:p>
            <a:r>
              <a:rPr lang="es-US" dirty="0" err="1"/>
              <a:t>format</a:t>
            </a:r>
            <a:r>
              <a:rPr lang="es-US" dirty="0"/>
              <a:t> </a:t>
            </a:r>
            <a:r>
              <a:rPr lang="es-US" dirty="0" err="1"/>
              <a:t>mil_muj_u</a:t>
            </a:r>
            <a:r>
              <a:rPr lang="es-US" dirty="0"/>
              <a:t> %6.0fc</a:t>
            </a:r>
          </a:p>
          <a:p>
            <a:r>
              <a:rPr lang="es-US" dirty="0" err="1"/>
              <a:t>format</a:t>
            </a:r>
            <a:r>
              <a:rPr lang="es-US" dirty="0"/>
              <a:t> </a:t>
            </a:r>
            <a:r>
              <a:rPr lang="es-US" dirty="0" err="1"/>
              <a:t>mil_muj_r</a:t>
            </a:r>
            <a:r>
              <a:rPr lang="es-US" dirty="0"/>
              <a:t> %6.0fc</a:t>
            </a:r>
          </a:p>
          <a:p>
            <a:r>
              <a:rPr lang="es-US" dirty="0"/>
              <a:t>gen cero=0</a:t>
            </a:r>
          </a:p>
          <a:p>
            <a:r>
              <a:rPr lang="es-US" dirty="0" err="1"/>
              <a:t>tabstat</a:t>
            </a:r>
            <a:r>
              <a:rPr lang="es-US" dirty="0"/>
              <a:t> </a:t>
            </a:r>
            <a:r>
              <a:rPr lang="es-US" dirty="0" err="1"/>
              <a:t>hombres_u</a:t>
            </a:r>
            <a:r>
              <a:rPr lang="es-US" dirty="0"/>
              <a:t> </a:t>
            </a:r>
            <a:r>
              <a:rPr lang="es-US" dirty="0" err="1"/>
              <a:t>hombres_r</a:t>
            </a:r>
            <a:r>
              <a:rPr lang="es-US" dirty="0"/>
              <a:t> </a:t>
            </a:r>
            <a:r>
              <a:rPr lang="es-US" dirty="0" err="1"/>
              <a:t>mujeres_u</a:t>
            </a:r>
            <a:r>
              <a:rPr lang="es-US" dirty="0"/>
              <a:t> </a:t>
            </a:r>
            <a:r>
              <a:rPr lang="es-US" dirty="0" err="1"/>
              <a:t>mujeres_r</a:t>
            </a:r>
            <a:r>
              <a:rPr lang="es-US" dirty="0"/>
              <a:t> </a:t>
            </a:r>
            <a:r>
              <a:rPr lang="es-US" dirty="0" err="1"/>
              <a:t>if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~=., </a:t>
            </a:r>
            <a:r>
              <a:rPr lang="es-US" dirty="0" err="1"/>
              <a:t>stats</a:t>
            </a:r>
            <a:r>
              <a:rPr lang="es-US" dirty="0"/>
              <a:t>(sum) </a:t>
            </a:r>
            <a:r>
              <a:rPr lang="es-US" dirty="0" err="1"/>
              <a:t>by</a:t>
            </a:r>
            <a:r>
              <a:rPr lang="es-US" dirty="0"/>
              <a:t>(</a:t>
            </a:r>
            <a:r>
              <a:rPr lang="es-US" dirty="0" err="1"/>
              <a:t>g_edad</a:t>
            </a:r>
            <a:r>
              <a:rPr lang="es-US" dirty="0"/>
              <a:t>) f(%19.0fc) </a:t>
            </a:r>
          </a:p>
          <a:p>
            <a:r>
              <a:rPr lang="es-US" dirty="0" err="1"/>
              <a:t>twoway</a:t>
            </a:r>
            <a:r>
              <a:rPr lang="es-US" dirty="0"/>
              <a:t> (bar </a:t>
            </a:r>
            <a:r>
              <a:rPr lang="es-US" dirty="0" err="1"/>
              <a:t>mil_hom_u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 </a:t>
            </a:r>
            <a:r>
              <a:rPr lang="es-US" dirty="0" err="1"/>
              <a:t>if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~=., horizontal color(</a:t>
            </a:r>
            <a:r>
              <a:rPr lang="es-US" dirty="0" err="1"/>
              <a:t>midblue</a:t>
            </a:r>
            <a:r>
              <a:rPr lang="es-US" dirty="0"/>
              <a:t>)) (bar </a:t>
            </a:r>
            <a:r>
              <a:rPr lang="es-US" dirty="0" err="1"/>
              <a:t>mil_hom_r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 </a:t>
            </a:r>
            <a:r>
              <a:rPr lang="es-US" dirty="0" err="1"/>
              <a:t>if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~=., horizontal color(blue)) (bar </a:t>
            </a:r>
            <a:r>
              <a:rPr lang="es-US" dirty="0" err="1"/>
              <a:t>mil_muj_u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 </a:t>
            </a:r>
            <a:r>
              <a:rPr lang="es-US" dirty="0" err="1"/>
              <a:t>if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~=., horizontal color(</a:t>
            </a:r>
            <a:r>
              <a:rPr lang="es-US" dirty="0" err="1"/>
              <a:t>pink</a:t>
            </a:r>
            <a:r>
              <a:rPr lang="es-US" dirty="0"/>
              <a:t>)) (bar </a:t>
            </a:r>
            <a:r>
              <a:rPr lang="es-US" dirty="0" err="1"/>
              <a:t>mil_muj_r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 </a:t>
            </a:r>
            <a:r>
              <a:rPr lang="es-US" dirty="0" err="1"/>
              <a:t>if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~=., horizontal color(</a:t>
            </a:r>
            <a:r>
              <a:rPr lang="es-US" dirty="0" err="1"/>
              <a:t>purple</a:t>
            </a:r>
            <a:r>
              <a:rPr lang="es-US" dirty="0"/>
              <a:t>)) (</a:t>
            </a:r>
            <a:r>
              <a:rPr lang="es-US" dirty="0" err="1"/>
              <a:t>scatter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 cero </a:t>
            </a:r>
            <a:r>
              <a:rPr lang="es-US" dirty="0" err="1"/>
              <a:t>if</a:t>
            </a:r>
            <a:r>
              <a:rPr lang="es-US" dirty="0"/>
              <a:t> </a:t>
            </a:r>
            <a:r>
              <a:rPr lang="es-US" dirty="0" err="1"/>
              <a:t>g_edad</a:t>
            </a:r>
            <a:r>
              <a:rPr lang="es-US" dirty="0"/>
              <a:t>~=., </a:t>
            </a:r>
            <a:r>
              <a:rPr lang="es-US" dirty="0" err="1"/>
              <a:t>msymbol</a:t>
            </a:r>
            <a:r>
              <a:rPr lang="es-US" dirty="0"/>
              <a:t>(i) </a:t>
            </a:r>
            <a:r>
              <a:rPr lang="es-US" dirty="0" err="1"/>
              <a:t>mlabcolor</a:t>
            </a:r>
            <a:r>
              <a:rPr lang="es-US" dirty="0"/>
              <a:t>(</a:t>
            </a:r>
            <a:r>
              <a:rPr lang="es-US" dirty="0" err="1"/>
              <a:t>black</a:t>
            </a:r>
            <a:r>
              <a:rPr lang="es-US" dirty="0"/>
              <a:t>)), </a:t>
            </a:r>
            <a:r>
              <a:rPr lang="es-US" dirty="0" err="1"/>
              <a:t>title</a:t>
            </a:r>
            <a:r>
              <a:rPr lang="es-US" dirty="0"/>
              <a:t>("Nacional") </a:t>
            </a:r>
            <a:r>
              <a:rPr lang="es-US" dirty="0" err="1"/>
              <a:t>legend</a:t>
            </a:r>
            <a:r>
              <a:rPr lang="es-US" dirty="0"/>
              <a:t>(off) </a:t>
            </a:r>
            <a:r>
              <a:rPr lang="es-US" dirty="0" err="1"/>
              <a:t>yscale</a:t>
            </a:r>
            <a:r>
              <a:rPr lang="es-US" dirty="0"/>
              <a:t>(off) </a:t>
            </a:r>
            <a:r>
              <a:rPr lang="es-US" dirty="0" err="1"/>
              <a:t>ylabel</a:t>
            </a:r>
            <a:r>
              <a:rPr lang="es-US" dirty="0"/>
              <a:t>(,</a:t>
            </a:r>
            <a:r>
              <a:rPr lang="es-US" dirty="0" err="1"/>
              <a:t>nogrid</a:t>
            </a:r>
            <a:r>
              <a:rPr lang="es-US" dirty="0"/>
              <a:t>) </a:t>
            </a:r>
            <a:r>
              <a:rPr lang="es-US" dirty="0" err="1"/>
              <a:t>saving</a:t>
            </a:r>
            <a:r>
              <a:rPr lang="es-US" dirty="0"/>
              <a:t>("pp_33_2010.GPH",replace)</a:t>
            </a:r>
          </a:p>
          <a:p>
            <a:endParaRPr lang="es-US" dirty="0"/>
          </a:p>
          <a:p>
            <a:r>
              <a:rPr lang="es-US" dirty="0"/>
              <a:t>* Gráficas Estados y Nacional</a:t>
            </a:r>
          </a:p>
          <a:p>
            <a:r>
              <a:rPr lang="es-US" dirty="0" err="1"/>
              <a:t>graph</a:t>
            </a:r>
            <a:r>
              <a:rPr lang="es-US" dirty="0"/>
              <a:t> combine "pp_1_2010.GPH" "pp_2_2010.GPH" "pp_3_2010.GPH" "pp_4_2010.GPH" "pp_5_2010.GPH" "pp_6_2010.GPH" "pp_7_2010.GPH" "pp_8_2010.GPH" "pp_9_2010.GPH" "pp_10_2010.GPH" "pp_11_2010.GPH" "pp_12_2010.GPH" "pp_13_2010.GPH" "pp_14_2010.GPH" "pp_15_2010.GPH" "pp_16_2010.GPH" "pp_17_2010.GPH" "pp_18_2010.GPH" "pp_19_2010.GPH" "pp_20_2010.GPH" "pp_21_2010.GPH" "pp_22_2010.GPH" "pp_23_2010.GPH" "pp_24_2010.GPH"  "pp_25_2010.GPH" "pp_26_2010.GPH" "pp_27_2010.GPH" "pp_28_2010.GPH" "pp_29_2010.GPH" "pp_30_2010.GPH" "pp_31_2010.GPH" "pp_32_2010.GPH" "pp_33_2010.GPH", </a:t>
            </a:r>
            <a:r>
              <a:rPr lang="es-US" dirty="0" err="1"/>
              <a:t>title</a:t>
            </a:r>
            <a:r>
              <a:rPr lang="es-US" dirty="0"/>
              <a:t>("Población por tipo de localidad, México 2010",size(</a:t>
            </a:r>
            <a:r>
              <a:rPr lang="es-US" dirty="0" err="1"/>
              <a:t>medium</a:t>
            </a:r>
            <a:r>
              <a:rPr lang="es-US" dirty="0"/>
              <a:t>)) </a:t>
            </a:r>
            <a:r>
              <a:rPr lang="es-US" dirty="0" err="1"/>
              <a:t>subtitle</a:t>
            </a:r>
            <a:r>
              <a:rPr lang="es-US" dirty="0"/>
              <a:t>("(miles de personas)") note("Rosa: mujeres en localidades urbanas; Púrpura: mujeres en localidades rurales; Azul: hombres en localidades urbanas; Marino: hombres en localidades rurales. Fuente: INEGI, Censo de Población y Vivienda 2010", </a:t>
            </a:r>
            <a:r>
              <a:rPr lang="es-US" dirty="0" err="1"/>
              <a:t>size</a:t>
            </a:r>
            <a:r>
              <a:rPr lang="es-US" dirty="0"/>
              <a:t>(</a:t>
            </a:r>
            <a:r>
              <a:rPr lang="es-US" dirty="0" err="1"/>
              <a:t>tiny</a:t>
            </a:r>
            <a:r>
              <a:rPr lang="es-US" dirty="0"/>
              <a:t>)) </a:t>
            </a:r>
            <a:r>
              <a:rPr lang="es-US" dirty="0" err="1"/>
              <a:t>saving</a:t>
            </a:r>
            <a:r>
              <a:rPr lang="es-US" dirty="0"/>
              <a:t>("pp_2010.GPH", </a:t>
            </a:r>
            <a:r>
              <a:rPr lang="es-US" dirty="0" err="1"/>
              <a:t>replace</a:t>
            </a:r>
            <a:r>
              <a:rPr lang="es-US" dirty="0"/>
              <a:t>)</a:t>
            </a:r>
          </a:p>
          <a:p>
            <a:endParaRPr lang="es-US" dirty="0"/>
          </a:p>
          <a:p>
            <a:endParaRPr lang="es-US" dirty="0"/>
          </a:p>
          <a:p>
            <a:endParaRPr lang="es-US" dirty="0"/>
          </a:p>
          <a:p>
            <a:r>
              <a:rPr lang="es-US" dirty="0" err="1"/>
              <a:t>graph</a:t>
            </a:r>
            <a:r>
              <a:rPr lang="es-US" dirty="0"/>
              <a:t> combine "pp_2010.GPH" "pp_2020.GPH"</a:t>
            </a:r>
          </a:p>
          <a:p>
            <a:endParaRPr lang="es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STATA Do-File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26EBFD3-CE35-4CA3-A570-E5FB24A636B5}"/>
                  </a:ext>
                </a:extLst>
              </p:cNvPr>
              <p:cNvSpPr txBox="1"/>
              <p:nvPr/>
            </p:nvSpPr>
            <p:spPr>
              <a:xfrm>
                <a:off x="755576" y="5885231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26EBFD3-CE35-4CA3-A570-E5FB24A63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85231"/>
                <a:ext cx="136255" cy="276999"/>
              </a:xfrm>
              <a:prstGeom prst="rect">
                <a:avLst/>
              </a:prstGeom>
              <a:blipFill>
                <a:blip r:embed="rId2"/>
                <a:stretch>
                  <a:fillRect l="-36364" r="-36364" b="-65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87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STATA Do-File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6EAE9E-9108-47D7-9F13-FB36943B5B0C}"/>
              </a:ext>
            </a:extLst>
          </p:cNvPr>
          <p:cNvSpPr txBox="1"/>
          <p:nvPr/>
        </p:nvSpPr>
        <p:spPr>
          <a:xfrm>
            <a:off x="323850" y="476672"/>
            <a:ext cx="849597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* Matrices Comparativas por Estado y Nacional 2010-2020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 in 2010 2020 {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forvalues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 = 1(1)33 {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'=J(20,10,0)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y in 2010 2020 {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forvalues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 = 1(1)33 {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'=J(20,10,0)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forvalues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j = 1(1)19 {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forvalues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k = 2(1)5 {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'[`j',1]=`j'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j',`k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']=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pob`i'_`y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j',`k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'[`j',6]=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'[`j',2]+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'[`j',3]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'[`j',7]=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'[`j',4]+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'[`j',5]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'[`j',8]=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'[`j',2]+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'[`j',4]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'[`j',9]=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'[`j',3]+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'[`j',5]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'[`j',10]=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'[`j',6]+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'[`j',7]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forvalues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k = 2(1)10 {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'[20,`k']=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'[20,`k']+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m`i'_`y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'[`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j',`k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* Matrices de población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m33_2010, f(%19.0fc)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m33_2020, f(%19.0fc)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* Adecuar matrices para presentar visualmente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forvalues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 = 1(1)33 {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endParaRPr lang="es-MX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svmat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tc`i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(col)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in 19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c1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c*,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c`i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c`i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 = "0 a 4 años" "5 a 9 años" "10 a 14 años" "15 a 19 años" "20 a 24 años" "25 a 29 años" "30 a 34 años" "35 a 39 años" "40 a 44 años" "45 a 49 años" "50 a 54 años" "55 a 59 años" "60 a 64 años" "65 a 69 años" "70 a 74 años" "75 a 79 años" "80 a 84 años" "85 y más años" "Población total"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c`i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 = "HU" "HR" "MU" "MR" "H" "M" "U" "R" "PT" 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heatplot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c`i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(%3.1f)) color(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hcl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diverging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(.6))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(off)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aspectratio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(1)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("`i' Matriz de tasas de crecimiento de la población 2010-2020",size(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subtitle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("(por grupo de edad, sexo y tipo de localidad)",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vsmall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)) note("Fuente: Elaboración propia con base en microdatos de las muestras del Censo de Población y Vivienda 2010 y 2020, INEGI",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tiny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saving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mtc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_`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i'.GPH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* Matrices de TC poblacional por Estado y Nacional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estados=J(33,10,0)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forvalues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 = 1(1)33 {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forvalues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k = 2(1)10 {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estados[`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i',`k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']=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tc`i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'[20,`k']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estados</a:t>
            </a:r>
          </a:p>
        </p:txBody>
      </p:sp>
    </p:spTree>
    <p:extLst>
      <p:ext uri="{BB962C8B-B14F-4D97-AF65-F5344CB8AC3E}">
        <p14:creationId xmlns:p14="http://schemas.microsoft.com/office/powerpoint/2010/main" val="3458379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STATA Do-File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6EAE9E-9108-47D7-9F13-FB36943B5B0C}"/>
              </a:ext>
            </a:extLst>
          </p:cNvPr>
          <p:cNvSpPr txBox="1"/>
          <p:nvPr/>
        </p:nvSpPr>
        <p:spPr>
          <a:xfrm>
            <a:off x="467544" y="620688"/>
            <a:ext cx="835292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 Modelo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minceriano</a:t>
            </a:r>
            <a:endParaRPr lang="es-MX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endParaRPr lang="es-MX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endParaRPr lang="es-MX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define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mincer</a:t>
            </a:r>
            <a:endParaRPr lang="es-MX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nom_ent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nom_mun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edad sexo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tam_loc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escoacum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ingtrmen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hortra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"C:\CPyV2010\Muestra (cuestionario ampliado)\personas_`1'.dta",clear</a:t>
            </a:r>
          </a:p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=real(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=real(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edad==999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escoacum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==99 |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escoacum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==.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ingtrmen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==999998 |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ingtrmen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==999999</a:t>
            </a:r>
          </a:p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gen hombre=(sexo==1)</a:t>
            </a:r>
          </a:p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gen urbano=(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tam_loc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~=1)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hortra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==999</a:t>
            </a:r>
          </a:p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ly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=log(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ingtrmen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gen edad2=edad*edad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levelsof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local(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l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local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ly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escoacum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edad edad2 hombre urbano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hortra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==`l'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b_`l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'=e(b)</a:t>
            </a:r>
          </a:p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es-MX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mincer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collapse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(mean)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nom_ent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nom_mun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mun_num</a:t>
            </a:r>
            <a:endParaRPr lang="es-MX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"C:\CPyV2010\nombres_b_1.dta",replace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endParaRPr lang="es-MX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endParaRPr lang="es-MX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b=(b_1\b_2\b_3\b_4\b_5\b_6\b_7\b_8\b_9\b_10\b_11)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b = "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escoacum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 "edad" "edad2" "hombre" "urbano" "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hortra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 "Constante" 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svmat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b,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(col)</a:t>
            </a:r>
          </a:p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=_n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mun_num</a:t>
            </a:r>
            <a:endParaRPr lang="es-MX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"C:\CPyV2010\nombres_b_1.dta"</a:t>
            </a:r>
          </a:p>
          <a:p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nom_ent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nom_mun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mun_num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Constante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escoacum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edad edad2 hombre urbano </a:t>
            </a:r>
            <a:r>
              <a:rPr lang="es-MX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hortra</a:t>
            </a:r>
            <a:r>
              <a:rPr lang="es-MX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16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STATA Do-File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C9E0F5-3F55-4E84-9BD9-C91E820A08F8}"/>
              </a:ext>
            </a:extLst>
          </p:cNvPr>
          <p:cNvSpPr txBox="1"/>
          <p:nvPr/>
        </p:nvSpPr>
        <p:spPr>
          <a:xfrm>
            <a:off x="683568" y="692696"/>
            <a:ext cx="799288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s-MX" dirty="0"/>
              <a:t>gen CVE_ENT="01"</a:t>
            </a:r>
          </a:p>
          <a:p>
            <a:r>
              <a:rPr lang="es-MX" dirty="0"/>
              <a:t>gen CVE_MUN=</a:t>
            </a:r>
            <a:r>
              <a:rPr lang="es-MX" dirty="0" err="1"/>
              <a:t>string</a:t>
            </a:r>
            <a:r>
              <a:rPr lang="es-MX" dirty="0"/>
              <a:t>(</a:t>
            </a:r>
            <a:r>
              <a:rPr lang="es-MX" dirty="0" err="1"/>
              <a:t>mun_num</a:t>
            </a:r>
            <a:r>
              <a:rPr lang="es-MX" dirty="0"/>
              <a:t>)</a:t>
            </a:r>
          </a:p>
          <a:p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num</a:t>
            </a:r>
            <a:r>
              <a:rPr lang="es-MX" dirty="0"/>
              <a:t> 1/9:replace CVE_MUN="00X" </a:t>
            </a:r>
            <a:r>
              <a:rPr lang="es-MX" dirty="0" err="1"/>
              <a:t>if</a:t>
            </a:r>
            <a:r>
              <a:rPr lang="es-MX" dirty="0"/>
              <a:t> </a:t>
            </a:r>
            <a:r>
              <a:rPr lang="es-MX" dirty="0" err="1"/>
              <a:t>mun_num</a:t>
            </a:r>
            <a:r>
              <a:rPr lang="es-MX" dirty="0"/>
              <a:t>==X</a:t>
            </a:r>
          </a:p>
          <a:p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num</a:t>
            </a:r>
            <a:r>
              <a:rPr lang="es-MX" dirty="0"/>
              <a:t> 10/11:replace CVE_MUN="0X" </a:t>
            </a:r>
            <a:r>
              <a:rPr lang="es-MX" dirty="0" err="1"/>
              <a:t>if</a:t>
            </a:r>
            <a:r>
              <a:rPr lang="es-MX" dirty="0"/>
              <a:t> </a:t>
            </a:r>
            <a:r>
              <a:rPr lang="es-MX" dirty="0" err="1"/>
              <a:t>mun_num</a:t>
            </a:r>
            <a:r>
              <a:rPr lang="es-MX" dirty="0"/>
              <a:t>==X</a:t>
            </a:r>
          </a:p>
          <a:p>
            <a:r>
              <a:rPr lang="es-MX" dirty="0" err="1"/>
              <a:t>drop</a:t>
            </a:r>
            <a:r>
              <a:rPr lang="es-MX" dirty="0"/>
              <a:t> _</a:t>
            </a:r>
            <a:r>
              <a:rPr lang="es-MX" dirty="0" err="1"/>
              <a:t>merge</a:t>
            </a:r>
            <a:endParaRPr lang="es-MX" dirty="0"/>
          </a:p>
          <a:p>
            <a:r>
              <a:rPr lang="es-MX" dirty="0" err="1"/>
              <a:t>sort</a:t>
            </a:r>
            <a:r>
              <a:rPr lang="es-MX" dirty="0"/>
              <a:t> CVE_ENT CVE_MUN</a:t>
            </a:r>
          </a:p>
          <a:p>
            <a:r>
              <a:rPr lang="es-MX" dirty="0" err="1"/>
              <a:t>save</a:t>
            </a:r>
            <a:r>
              <a:rPr lang="es-MX" dirty="0"/>
              <a:t> "C:\CPyV2010\estimadores_mun_b_1.dta",replace</a:t>
            </a:r>
          </a:p>
          <a:p>
            <a:r>
              <a:rPr lang="es-MX" dirty="0"/>
              <a:t>* Estado de Aguascalientes</a:t>
            </a:r>
          </a:p>
          <a:p>
            <a:r>
              <a:rPr lang="es-MX" dirty="0" err="1"/>
              <a:t>clear</a:t>
            </a:r>
            <a:endParaRPr lang="es-MX" dirty="0"/>
          </a:p>
          <a:p>
            <a:r>
              <a:rPr lang="es-MX" dirty="0"/>
              <a:t>use </a:t>
            </a:r>
            <a:r>
              <a:rPr lang="es-MX" dirty="0" err="1"/>
              <a:t>if</a:t>
            </a:r>
            <a:r>
              <a:rPr lang="es-MX" dirty="0"/>
              <a:t> CVE_ENT=="01" </a:t>
            </a:r>
            <a:r>
              <a:rPr lang="es-MX" dirty="0" err="1"/>
              <a:t>using</a:t>
            </a:r>
            <a:r>
              <a:rPr lang="es-MX" dirty="0"/>
              <a:t> "E:\MGN\mun-d.dta",clear</a:t>
            </a:r>
          </a:p>
          <a:p>
            <a:r>
              <a:rPr lang="es-MX" dirty="0" err="1"/>
              <a:t>sort</a:t>
            </a:r>
            <a:r>
              <a:rPr lang="es-MX" dirty="0"/>
              <a:t> CVE_ENT CVE_MUN</a:t>
            </a:r>
          </a:p>
          <a:p>
            <a:r>
              <a:rPr lang="es-MX" dirty="0" err="1"/>
              <a:t>merge</a:t>
            </a:r>
            <a:r>
              <a:rPr lang="es-MX" dirty="0"/>
              <a:t> CVE_ENT CVE_MUN </a:t>
            </a:r>
            <a:r>
              <a:rPr lang="es-MX" dirty="0" err="1"/>
              <a:t>using</a:t>
            </a:r>
            <a:r>
              <a:rPr lang="es-MX" dirty="0"/>
              <a:t> "C:\CPyV2010\estimadores_mun_b_1.dta"</a:t>
            </a:r>
          </a:p>
          <a:p>
            <a:r>
              <a:rPr lang="es-MX" dirty="0"/>
              <a:t>* Mapa 2010</a:t>
            </a:r>
          </a:p>
          <a:p>
            <a:r>
              <a:rPr lang="es-MX" dirty="0" err="1"/>
              <a:t>spmap</a:t>
            </a:r>
            <a:r>
              <a:rPr lang="es-MX" dirty="0"/>
              <a:t> </a:t>
            </a:r>
            <a:r>
              <a:rPr lang="es-MX" dirty="0" err="1"/>
              <a:t>escoacum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"E:\MGN\mun-c.dta", id(id) </a:t>
            </a:r>
            <a:r>
              <a:rPr lang="es-MX" dirty="0" err="1"/>
              <a:t>clmethod</a:t>
            </a:r>
            <a:r>
              <a:rPr lang="es-MX" dirty="0"/>
              <a:t>(q) </a:t>
            </a:r>
            <a:r>
              <a:rPr lang="es-MX" dirty="0" err="1"/>
              <a:t>fcolor</a:t>
            </a:r>
            <a:r>
              <a:rPr lang="es-MX" dirty="0"/>
              <a:t>(</a:t>
            </a:r>
            <a:r>
              <a:rPr lang="es-MX" dirty="0" err="1"/>
              <a:t>Greens</a:t>
            </a:r>
            <a:r>
              <a:rPr lang="es-MX" dirty="0"/>
              <a:t>) </a:t>
            </a:r>
            <a:r>
              <a:rPr lang="es-MX" dirty="0" err="1"/>
              <a:t>title</a:t>
            </a:r>
            <a:r>
              <a:rPr lang="es-MX" dirty="0"/>
              <a:t>("Aguascalientes") </a:t>
            </a:r>
            <a:r>
              <a:rPr lang="es-MX" dirty="0" err="1"/>
              <a:t>subtitle</a:t>
            </a:r>
            <a:r>
              <a:rPr lang="es-MX" dirty="0"/>
              <a:t>("Tasas de retorno a la escolaridad en municipios, 2010") note("Fuente: Censo de Población y Vivienda 2010") 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* Mapa 2020</a:t>
            </a:r>
          </a:p>
          <a:p>
            <a:r>
              <a:rPr lang="es-MX" dirty="0" err="1"/>
              <a:t>spmap</a:t>
            </a:r>
            <a:r>
              <a:rPr lang="es-MX" dirty="0"/>
              <a:t> </a:t>
            </a:r>
            <a:r>
              <a:rPr lang="es-MX" dirty="0" err="1"/>
              <a:t>escoacum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"E:\MGN\mun-c.dta", id(id) </a:t>
            </a:r>
            <a:r>
              <a:rPr lang="es-MX" dirty="0" err="1"/>
              <a:t>clmethod</a:t>
            </a:r>
            <a:r>
              <a:rPr lang="es-MX" dirty="0"/>
              <a:t>(q) </a:t>
            </a:r>
            <a:r>
              <a:rPr lang="es-MX" dirty="0" err="1"/>
              <a:t>fcolor</a:t>
            </a:r>
            <a:r>
              <a:rPr lang="es-MX" dirty="0"/>
              <a:t>(</a:t>
            </a:r>
            <a:r>
              <a:rPr lang="es-MX" dirty="0" err="1"/>
              <a:t>Greens</a:t>
            </a:r>
            <a:r>
              <a:rPr lang="es-MX" dirty="0"/>
              <a:t>) </a:t>
            </a:r>
            <a:r>
              <a:rPr lang="es-MX" dirty="0" err="1"/>
              <a:t>title</a:t>
            </a:r>
            <a:r>
              <a:rPr lang="es-MX" dirty="0"/>
              <a:t>("Aguascalientes") </a:t>
            </a:r>
            <a:r>
              <a:rPr lang="es-MX" dirty="0" err="1"/>
              <a:t>subtitle</a:t>
            </a:r>
            <a:r>
              <a:rPr lang="es-MX" dirty="0"/>
              <a:t>("Tasas de retorno a la escolaridad en municipios, 2020") note("Fuente: Censo de Población y Vivienda 2020")  </a:t>
            </a:r>
          </a:p>
          <a:p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139D6B1-4C88-4DAE-B4E0-C57AB8E155F1}"/>
                  </a:ext>
                </a:extLst>
              </p:cNvPr>
              <p:cNvSpPr txBox="1"/>
              <p:nvPr/>
            </p:nvSpPr>
            <p:spPr>
              <a:xfrm>
                <a:off x="971600" y="3152001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139D6B1-4C88-4DAE-B4E0-C57AB8E15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52001"/>
                <a:ext cx="136255" cy="276999"/>
              </a:xfrm>
              <a:prstGeom prst="rect">
                <a:avLst/>
              </a:prstGeom>
              <a:blipFill>
                <a:blip r:embed="rId2"/>
                <a:stretch>
                  <a:fillRect l="-34783" r="-30435" b="-65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57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latin typeface="Century Gothic" pitchFamily="34" charset="0"/>
              </a:rPr>
              <a:t>El </a:t>
            </a:r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Censo de Población y Vivienda 2010 y 2020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5576" y="90872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En este trabajo se emplean las </a:t>
            </a:r>
            <a:r>
              <a:rPr lang="es-MX" sz="2800" b="1" dirty="0"/>
              <a:t>muestras de personas </a:t>
            </a:r>
            <a:r>
              <a:rPr lang="es-MX" sz="2800" dirty="0"/>
              <a:t>del Censo de Población y Vivienda levantado en México en los años 2010 y 2020 por el Instituto Nacional de Estadística y Geografía (INEGI) </a:t>
            </a:r>
            <a:r>
              <a:rPr lang="es-ES" sz="2800" dirty="0"/>
              <a:t>cuyo objetivo principal realizar el conteo de la población residente del país, así como la información sobre su estructura y principales características socioeconómicas, culturales y de migración, además de su distribución en el territorio nacional; del mismo modo, obtener conteo del total de viviendas y sus características.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335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8 CuadroTexto"/>
          <p:cNvSpPr txBox="1"/>
          <p:nvPr/>
        </p:nvSpPr>
        <p:spPr>
          <a:xfrm>
            <a:off x="1435810" y="2067631"/>
            <a:ext cx="63451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400" b="1" dirty="0">
                <a:solidFill>
                  <a:schemeClr val="bg1"/>
                </a:solidFill>
                <a:latin typeface="Century Gothic" pitchFamily="34" charset="0"/>
              </a:rPr>
              <a:t>Mapas de la Actualización del Marco Censal Agropecuario 2016 con</a:t>
            </a:r>
          </a:p>
          <a:p>
            <a:pPr algn="ctr"/>
            <a:r>
              <a:rPr lang="es-MX" sz="3400" b="1" dirty="0">
                <a:solidFill>
                  <a:schemeClr val="bg1"/>
                </a:solidFill>
                <a:latin typeface="Century Gothic" pitchFamily="34" charset="0"/>
              </a:rPr>
              <a:t>STATA</a:t>
            </a:r>
            <a:endParaRPr lang="es-ES" sz="3400" dirty="0">
              <a:solidFill>
                <a:srgbClr val="CC99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443372" y="2492896"/>
            <a:ext cx="43300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800" b="1" dirty="0">
                <a:solidFill>
                  <a:srgbClr val="C00000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30396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Las muestras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8B7705-64D9-481D-BD69-B07A2ED3B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29278"/>
              </p:ext>
            </p:extLst>
          </p:nvPr>
        </p:nvGraphicFramePr>
        <p:xfrm>
          <a:off x="1914662" y="580845"/>
          <a:ext cx="5314675" cy="6067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1535">
                  <a:extLst>
                    <a:ext uri="{9D8B030D-6E8A-4147-A177-3AD203B41FA5}">
                      <a16:colId xmlns:a16="http://schemas.microsoft.com/office/drawing/2014/main" val="661493627"/>
                    </a:ext>
                  </a:extLst>
                </a:gridCol>
                <a:gridCol w="965785">
                  <a:extLst>
                    <a:ext uri="{9D8B030D-6E8A-4147-A177-3AD203B41FA5}">
                      <a16:colId xmlns:a16="http://schemas.microsoft.com/office/drawing/2014/main" val="1144699401"/>
                    </a:ext>
                  </a:extLst>
                </a:gridCol>
                <a:gridCol w="965785">
                  <a:extLst>
                    <a:ext uri="{9D8B030D-6E8A-4147-A177-3AD203B41FA5}">
                      <a16:colId xmlns:a16="http://schemas.microsoft.com/office/drawing/2014/main" val="2113042373"/>
                    </a:ext>
                  </a:extLst>
                </a:gridCol>
                <a:gridCol w="965785">
                  <a:extLst>
                    <a:ext uri="{9D8B030D-6E8A-4147-A177-3AD203B41FA5}">
                      <a16:colId xmlns:a16="http://schemas.microsoft.com/office/drawing/2014/main" val="3648801095"/>
                    </a:ext>
                  </a:extLst>
                </a:gridCol>
                <a:gridCol w="965785">
                  <a:extLst>
                    <a:ext uri="{9D8B030D-6E8A-4147-A177-3AD203B41FA5}">
                      <a16:colId xmlns:a16="http://schemas.microsoft.com/office/drawing/2014/main" val="2654517462"/>
                    </a:ext>
                  </a:extLst>
                </a:gridCol>
              </a:tblGrid>
              <a:tr h="121359">
                <a:tc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2010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2020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257243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Estado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Muestra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Población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Muestra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Población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674212055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 Aguascalientes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69,804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1,178,800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95,983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1,421,198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3553573308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 Baja California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92,554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3,123,385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79,047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3,739,797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283338936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3 Baja California Sur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31,914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633,854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46,248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793,424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1397217981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4 Campeche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61,756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816,916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85,111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926,858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3181147287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5 Coahuila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181,343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2,739,691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221,346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3,137,032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3754484401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6 Colima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66,508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647,654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61,125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728,300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2166420571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7 Chiapas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966,027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4,788,162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1,270,527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5,524,506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4105556355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8 Chihuahua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282,926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3,390,459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312,925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3,725,058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3491554437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9 Ciudad de México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353,030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8,783,909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276,007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9,159,393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1531081251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10 Durango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202,250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1,624,841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255,524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1,821,279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1733024470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11 Guanajuato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340,991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5,474,270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419,018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6,144,449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198290850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12 Guerrero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719,037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3,380,094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738,095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3,525,695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1752372803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13 Hidalgo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328,266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2,674,391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503,228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3,075,237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1033751458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14 Jalisco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637,439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7,323,176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786,354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8,303,835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4287869176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15 México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927,057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15,123,304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1,228,485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16,943,627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1574886052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16 Michoacán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540,337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4,348,993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710,181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4,728,162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322028595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17 Morelos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152,689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1,769,804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240,423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1,961,694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2797654472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18 Nayarit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114,611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1,075,926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183,780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1,226,179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3031876790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19 Nuevo León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276,098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4,641,903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336,666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5,768,781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3754157189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20 Oaxaca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1,573,719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3,784,250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1,938,379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4,113,433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734265869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21 Puebla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963,016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5,778,539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1,280,682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6,567,595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3148113478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22 Querétaro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109,080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1,825,636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148,019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2,362,209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2929275396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23 Quintana Roo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71,742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1,319,485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77,922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1,852,929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3429245829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24 San Luis Potosí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272,907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2,574,788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361,548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2,815,438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933797438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25 Sinaloa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128,457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2,760,401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165,993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2,986,880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733414713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26 Sonora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260,964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2,632,996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263,386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2,924,652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2652596125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27 Tabasco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104,214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2,236,189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156,236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2,397,125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2196163105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28 Tamaulipas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208,089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3,254,638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249,967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3,518,497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728773361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29 Tlaxcala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259,858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1,180,714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346,580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1,340,912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1016252047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30 Veracruz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1,021,875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7,626,403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1,406,223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8,046,861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2958187364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31 Yucatán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398,578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1,952,423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475,312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2,317,135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2895912788"/>
                  </a:ext>
                </a:extLst>
              </a:tr>
              <a:tr h="1213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32 Zacatecas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221,266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1,494,145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295,363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1,617,384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2656757531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effectLst/>
                        </a:rPr>
                        <a:t>11,938,402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effectLst/>
                        </a:rPr>
                        <a:t>111,960,139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effectLst/>
                        </a:rPr>
                        <a:t>15,015,683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effectLst/>
                        </a:rPr>
                        <a:t>125,515,554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5" marR="4185" marT="4185" marB="0" anchor="b"/>
                </a:tc>
                <a:extLst>
                  <a:ext uri="{0D108BD9-81ED-4DB2-BD59-A6C34878D82A}">
                    <a16:rowId xmlns:a16="http://schemas.microsoft.com/office/drawing/2014/main" val="421075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18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Indicador de población 2010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67B84E-6AF4-46A6-A19F-BD74EE66D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02142"/>
            <a:ext cx="8064896" cy="58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2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Indicador de población 2020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F02F3C-FDB2-4182-8279-95A0F837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903675" cy="57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2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Matriz Nacional de indicadores binarios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3357ED-DC65-4DB5-87A1-237E1CC30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95442"/>
            <a:ext cx="5904656" cy="57629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AF002A-40EB-4BA2-AF90-B8D5B1CB2F3F}"/>
              </a:ext>
            </a:extLst>
          </p:cNvPr>
          <p:cNvSpPr txBox="1"/>
          <p:nvPr/>
        </p:nvSpPr>
        <p:spPr>
          <a:xfrm>
            <a:off x="4860032" y="548680"/>
            <a:ext cx="244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9 indicadores de TC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27149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Matrices Comparativas por Estado y Nacional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C90781-0E9F-4495-B032-61691AC45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65" y="1210710"/>
            <a:ext cx="5832648" cy="519099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85AEE27-4390-4BD2-9DFF-72A3423790EB}"/>
              </a:ext>
            </a:extLst>
          </p:cNvPr>
          <p:cNvSpPr txBox="1"/>
          <p:nvPr/>
        </p:nvSpPr>
        <p:spPr>
          <a:xfrm>
            <a:off x="3370389" y="69502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Estado de Michoacán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14E239-9C5E-4CBA-A80D-43ED33475D7D}"/>
              </a:ext>
            </a:extLst>
          </p:cNvPr>
          <p:cNvSpPr txBox="1"/>
          <p:nvPr/>
        </p:nvSpPr>
        <p:spPr>
          <a:xfrm>
            <a:off x="6444208" y="1098024"/>
            <a:ext cx="224572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9 indicadores de TC</a:t>
            </a:r>
          </a:p>
          <a:p>
            <a:r>
              <a:rPr lang="es-ES" dirty="0"/>
              <a:t>de la población por grupo de edad y total</a:t>
            </a:r>
          </a:p>
          <a:p>
            <a:endParaRPr lang="es-ES" dirty="0"/>
          </a:p>
          <a:p>
            <a:pPr marL="342900" indent="-342900">
              <a:buAutoNum type="arabicParenR"/>
            </a:pPr>
            <a:r>
              <a:rPr lang="es-ES" dirty="0"/>
              <a:t>HU : Hombres en localidades urbanas</a:t>
            </a:r>
          </a:p>
          <a:p>
            <a:pPr marL="342900" indent="-342900">
              <a:buAutoNum type="arabicParenR"/>
            </a:pPr>
            <a:r>
              <a:rPr lang="es-ES" dirty="0"/>
              <a:t>HR : Hombres en localidades rurales</a:t>
            </a:r>
          </a:p>
          <a:p>
            <a:pPr marL="342900" indent="-342900">
              <a:buAutoNum type="arabicParenR"/>
            </a:pPr>
            <a:r>
              <a:rPr lang="es-ES" dirty="0"/>
              <a:t>MU : Mujeres en localidades urbanas</a:t>
            </a:r>
          </a:p>
          <a:p>
            <a:pPr marL="342900" indent="-342900">
              <a:buAutoNum type="arabicParenR"/>
            </a:pPr>
            <a:r>
              <a:rPr lang="es-ES" dirty="0"/>
              <a:t>MR : Mujeres en localidades rurales</a:t>
            </a:r>
          </a:p>
          <a:p>
            <a:endParaRPr lang="es-ES" dirty="0"/>
          </a:p>
          <a:p>
            <a:r>
              <a:rPr lang="es-ES" dirty="0"/>
              <a:t>9)  Población Total</a:t>
            </a:r>
            <a:endParaRPr lang="es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757DFB1-F2DA-4DD9-9051-6AFF12BC596E}"/>
                  </a:ext>
                </a:extLst>
              </p:cNvPr>
              <p:cNvSpPr txBox="1"/>
              <p:nvPr/>
            </p:nvSpPr>
            <p:spPr>
              <a:xfrm>
                <a:off x="7308304" y="5811096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757DFB1-F2DA-4DD9-9051-6AFF12BC5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811096"/>
                <a:ext cx="136255" cy="276999"/>
              </a:xfrm>
              <a:prstGeom prst="rect">
                <a:avLst/>
              </a:prstGeom>
              <a:blipFill>
                <a:blip r:embed="rId3"/>
                <a:stretch>
                  <a:fillRect l="-36364" r="-36364" b="-65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81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Matrices Comparativas por Estado y Nacional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5AEE27-4390-4BD2-9DFF-72A3423790EB}"/>
              </a:ext>
            </a:extLst>
          </p:cNvPr>
          <p:cNvSpPr txBox="1"/>
          <p:nvPr/>
        </p:nvSpPr>
        <p:spPr>
          <a:xfrm>
            <a:off x="3370389" y="69502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Nacional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4A527F-A0BB-4AAB-BD63-7730730AE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9" y="1103600"/>
            <a:ext cx="5977540" cy="53169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CCDFD4B-59AD-42B9-8517-18AE1B8D8450}"/>
              </a:ext>
            </a:extLst>
          </p:cNvPr>
          <p:cNvSpPr txBox="1"/>
          <p:nvPr/>
        </p:nvSpPr>
        <p:spPr>
          <a:xfrm>
            <a:off x="6444208" y="1098024"/>
            <a:ext cx="224572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9 indicadores de TC</a:t>
            </a:r>
          </a:p>
          <a:p>
            <a:r>
              <a:rPr lang="es-ES" dirty="0"/>
              <a:t>de la población por grupo de edad y total</a:t>
            </a:r>
          </a:p>
          <a:p>
            <a:endParaRPr lang="es-ES" dirty="0"/>
          </a:p>
          <a:p>
            <a:pPr marL="342900" indent="-342900">
              <a:buAutoNum type="arabicParenR"/>
            </a:pPr>
            <a:r>
              <a:rPr lang="es-ES" dirty="0"/>
              <a:t>HU : Hombres en localidades urbanas</a:t>
            </a:r>
          </a:p>
          <a:p>
            <a:pPr marL="342900" indent="-342900">
              <a:buAutoNum type="arabicParenR"/>
            </a:pPr>
            <a:r>
              <a:rPr lang="es-ES" dirty="0"/>
              <a:t>HR : Hombres en localidades rurales</a:t>
            </a:r>
          </a:p>
          <a:p>
            <a:pPr marL="342900" indent="-342900">
              <a:buAutoNum type="arabicParenR"/>
            </a:pPr>
            <a:r>
              <a:rPr lang="es-ES" dirty="0"/>
              <a:t>MU : Mujeres en localidades urbanas</a:t>
            </a:r>
          </a:p>
          <a:p>
            <a:pPr marL="342900" indent="-342900">
              <a:buAutoNum type="arabicParenR"/>
            </a:pPr>
            <a:r>
              <a:rPr lang="es-ES" dirty="0"/>
              <a:t>MR : Mujeres en localidades rurales</a:t>
            </a:r>
          </a:p>
          <a:p>
            <a:endParaRPr lang="es-ES" dirty="0"/>
          </a:p>
          <a:p>
            <a:r>
              <a:rPr lang="es-ES" dirty="0"/>
              <a:t>9)  Población Total</a:t>
            </a:r>
            <a:endParaRPr lang="es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907F9F5-908C-4597-9263-C83E82652B2E}"/>
                  </a:ext>
                </a:extLst>
              </p:cNvPr>
              <p:cNvSpPr txBox="1"/>
              <p:nvPr/>
            </p:nvSpPr>
            <p:spPr>
              <a:xfrm>
                <a:off x="7308304" y="5811096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907F9F5-908C-4597-9263-C83E82652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811096"/>
                <a:ext cx="136255" cy="276999"/>
              </a:xfrm>
              <a:prstGeom prst="rect">
                <a:avLst/>
              </a:prstGeom>
              <a:blipFill>
                <a:blip r:embed="rId3"/>
                <a:stretch>
                  <a:fillRect l="-36364" r="-36364" b="-65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07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entury Gothic" pitchFamily="34" charset="0"/>
              </a:rPr>
              <a:t>Matriz de indicadores de población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7A50BE-D4A5-4240-9C14-CBAC9421F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5472608" cy="5738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A5FA38-3DB7-4ED8-BF31-9D692268ABE7}"/>
              </a:ext>
            </a:extLst>
          </p:cNvPr>
          <p:cNvSpPr txBox="1"/>
          <p:nvPr/>
        </p:nvSpPr>
        <p:spPr>
          <a:xfrm>
            <a:off x="6372200" y="751344"/>
            <a:ext cx="224572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9 indicadores de TC</a:t>
            </a:r>
          </a:p>
          <a:p>
            <a:r>
              <a:rPr lang="es-ES" dirty="0"/>
              <a:t>de la población por grupo de edad y total</a:t>
            </a:r>
          </a:p>
          <a:p>
            <a:endParaRPr lang="es-ES" dirty="0"/>
          </a:p>
          <a:p>
            <a:pPr marL="342900" indent="-342900">
              <a:buAutoNum type="arabicParenR"/>
            </a:pPr>
            <a:r>
              <a:rPr lang="es-ES" dirty="0"/>
              <a:t>HU : Hombres en localidades urbanas</a:t>
            </a:r>
          </a:p>
          <a:p>
            <a:pPr marL="342900" indent="-342900">
              <a:buAutoNum type="arabicParenR"/>
            </a:pPr>
            <a:r>
              <a:rPr lang="es-ES" dirty="0"/>
              <a:t>HR : Hombres en localidades rurales</a:t>
            </a:r>
          </a:p>
          <a:p>
            <a:pPr marL="342900" indent="-342900">
              <a:buAutoNum type="arabicParenR"/>
            </a:pPr>
            <a:r>
              <a:rPr lang="es-ES" dirty="0"/>
              <a:t>MU : Mujeres en localidades urbanas</a:t>
            </a:r>
          </a:p>
          <a:p>
            <a:pPr marL="342900" indent="-342900">
              <a:buAutoNum type="arabicParenR"/>
            </a:pPr>
            <a:r>
              <a:rPr lang="es-ES" dirty="0"/>
              <a:t>MR : Mujeres en localidades rurales</a:t>
            </a:r>
          </a:p>
          <a:p>
            <a:endParaRPr lang="es-ES" dirty="0"/>
          </a:p>
          <a:p>
            <a:r>
              <a:rPr lang="es-ES" dirty="0"/>
              <a:t>9)  Población Total</a:t>
            </a:r>
            <a:endParaRPr lang="es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368255F-2BD6-481F-9278-15A0B9694B6C}"/>
                  </a:ext>
                </a:extLst>
              </p:cNvPr>
              <p:cNvSpPr txBox="1"/>
              <p:nvPr/>
            </p:nvSpPr>
            <p:spPr>
              <a:xfrm>
                <a:off x="7236296" y="5464416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368255F-2BD6-481F-9278-15A0B9694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5464416"/>
                <a:ext cx="136255" cy="276999"/>
              </a:xfrm>
              <a:prstGeom prst="rect">
                <a:avLst/>
              </a:prstGeom>
              <a:blipFill>
                <a:blip r:embed="rId3"/>
                <a:stretch>
                  <a:fillRect l="-36364" r="-36364" b="-652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0726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3328</Words>
  <Application>Microsoft Office PowerPoint</Application>
  <PresentationFormat>Presentación en pantalla (4:3)</PresentationFormat>
  <Paragraphs>546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Courier New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JUAN ISLAS AGUIRRE</cp:lastModifiedBy>
  <cp:revision>163</cp:revision>
  <dcterms:created xsi:type="dcterms:W3CDTF">2010-01-09T19:00:00Z</dcterms:created>
  <dcterms:modified xsi:type="dcterms:W3CDTF">2021-11-11T03:07:42Z</dcterms:modified>
</cp:coreProperties>
</file>