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70" r:id="rId4"/>
    <p:sldId id="259" r:id="rId5"/>
    <p:sldId id="260" r:id="rId6"/>
    <p:sldId id="261" r:id="rId7"/>
    <p:sldId id="262" r:id="rId8"/>
    <p:sldId id="272" r:id="rId9"/>
    <p:sldId id="265" r:id="rId10"/>
    <p:sldId id="263" r:id="rId11"/>
    <p:sldId id="264" r:id="rId12"/>
    <p:sldId id="273" r:id="rId13"/>
    <p:sldId id="274" r:id="rId14"/>
    <p:sldId id="266" r:id="rId15"/>
    <p:sldId id="268" r:id="rId16"/>
    <p:sldId id="271" r:id="rId17"/>
    <p:sldId id="276" r:id="rId18"/>
    <p:sldId id="275"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87" d="100"/>
          <a:sy n="87" d="100"/>
        </p:scale>
        <p:origin x="5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DFE1C-AC5A-48B5-9D32-A6402FB5FAEB}" type="datetimeFigureOut">
              <a:rPr lang="es-MX" smtClean="0"/>
              <a:t>16/08/2018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5603C-6B6F-4201-B0F7-B520A6649C0C}" type="slidenum">
              <a:rPr lang="es-MX" smtClean="0"/>
              <a:t>‹Nº›</a:t>
            </a:fld>
            <a:endParaRPr lang="es-MX"/>
          </a:p>
        </p:txBody>
      </p:sp>
    </p:spTree>
    <p:extLst>
      <p:ext uri="{BB962C8B-B14F-4D97-AF65-F5344CB8AC3E}">
        <p14:creationId xmlns:p14="http://schemas.microsoft.com/office/powerpoint/2010/main" val="104350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B57F5-8A32-46D8-85A2-5BF62C1C24B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ADD4B43-5594-41B0-9E79-89946C652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8F5F853-718E-465E-ABB3-385C59F616CF}"/>
              </a:ext>
            </a:extLst>
          </p:cNvPr>
          <p:cNvSpPr>
            <a:spLocks noGrp="1"/>
          </p:cNvSpPr>
          <p:nvPr>
            <p:ph type="dt" sz="half" idx="10"/>
          </p:nvPr>
        </p:nvSpPr>
        <p:spPr/>
        <p:txBody>
          <a:bodyPr/>
          <a:lstStyle/>
          <a:p>
            <a:fld id="{E75B5806-8E05-4919-98F8-788C2F73EB9D}" type="datetime1">
              <a:rPr lang="es-MX" smtClean="0"/>
              <a:t>16/08/2018</a:t>
            </a:fld>
            <a:endParaRPr lang="es-MX" dirty="0"/>
          </a:p>
        </p:txBody>
      </p:sp>
      <p:sp>
        <p:nvSpPr>
          <p:cNvPr id="5" name="Marcador de pie de página 4">
            <a:extLst>
              <a:ext uri="{FF2B5EF4-FFF2-40B4-BE49-F238E27FC236}">
                <a16:creationId xmlns:a16="http://schemas.microsoft.com/office/drawing/2014/main" id="{A5EE9424-72C2-4078-B71E-4F359F6C083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AB56F0BF-53C4-4B44-B675-0E21A1603195}"/>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298252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0751F-FAD6-4279-8042-8F9BA7D7519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7FD4973-83FA-4B1D-80C7-64DEF4AD0D1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AEDB0BD-F4D9-4896-8AB2-9BA8A05C0A58}"/>
              </a:ext>
            </a:extLst>
          </p:cNvPr>
          <p:cNvSpPr>
            <a:spLocks noGrp="1"/>
          </p:cNvSpPr>
          <p:nvPr>
            <p:ph type="dt" sz="half" idx="10"/>
          </p:nvPr>
        </p:nvSpPr>
        <p:spPr/>
        <p:txBody>
          <a:bodyPr/>
          <a:lstStyle/>
          <a:p>
            <a:fld id="{F6FCA77A-5F5C-43B4-AD16-A8E80B3FDD7A}" type="datetime1">
              <a:rPr lang="es-MX" smtClean="0"/>
              <a:t>16/08/2018</a:t>
            </a:fld>
            <a:endParaRPr lang="es-MX" dirty="0"/>
          </a:p>
        </p:txBody>
      </p:sp>
      <p:sp>
        <p:nvSpPr>
          <p:cNvPr id="5" name="Marcador de pie de página 4">
            <a:extLst>
              <a:ext uri="{FF2B5EF4-FFF2-40B4-BE49-F238E27FC236}">
                <a16:creationId xmlns:a16="http://schemas.microsoft.com/office/drawing/2014/main" id="{A2B060DE-8CA6-41C1-AA70-28305A326D2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AAAFCE66-124A-4960-8297-38908A0EC8C7}"/>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383883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E95304-2DBA-4367-91AF-336C5EA179C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95C6B90-61D9-4BDC-8E4B-4C975266632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4CF5CED-806A-4E3C-BC6D-39CE38FB87C3}"/>
              </a:ext>
            </a:extLst>
          </p:cNvPr>
          <p:cNvSpPr>
            <a:spLocks noGrp="1"/>
          </p:cNvSpPr>
          <p:nvPr>
            <p:ph type="dt" sz="half" idx="10"/>
          </p:nvPr>
        </p:nvSpPr>
        <p:spPr/>
        <p:txBody>
          <a:bodyPr/>
          <a:lstStyle/>
          <a:p>
            <a:fld id="{7D3C4D65-6133-4A07-85C1-806C2410337F}" type="datetime1">
              <a:rPr lang="es-MX" smtClean="0"/>
              <a:t>16/08/2018</a:t>
            </a:fld>
            <a:endParaRPr lang="es-MX" dirty="0"/>
          </a:p>
        </p:txBody>
      </p:sp>
      <p:sp>
        <p:nvSpPr>
          <p:cNvPr id="5" name="Marcador de pie de página 4">
            <a:extLst>
              <a:ext uri="{FF2B5EF4-FFF2-40B4-BE49-F238E27FC236}">
                <a16:creationId xmlns:a16="http://schemas.microsoft.com/office/drawing/2014/main" id="{5D0A2164-5817-473B-9624-E5DC876E86A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374637AC-FD1F-4AB2-A6CF-224A47A073CE}"/>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378460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66AF5-F2EB-4364-9193-8AD73807D4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6D5FC5B-BEE6-4D45-AE9D-87857718714F}"/>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E30E3C5-558F-48A3-8240-2BAC8DCC401D}"/>
              </a:ext>
            </a:extLst>
          </p:cNvPr>
          <p:cNvSpPr>
            <a:spLocks noGrp="1"/>
          </p:cNvSpPr>
          <p:nvPr>
            <p:ph type="dt" sz="half" idx="10"/>
          </p:nvPr>
        </p:nvSpPr>
        <p:spPr/>
        <p:txBody>
          <a:bodyPr/>
          <a:lstStyle/>
          <a:p>
            <a:fld id="{90EFD777-3EEC-4A73-9AA8-3A6FB0E723DC}" type="datetime1">
              <a:rPr lang="es-MX" smtClean="0"/>
              <a:t>16/08/2018</a:t>
            </a:fld>
            <a:endParaRPr lang="es-MX" dirty="0"/>
          </a:p>
        </p:txBody>
      </p:sp>
      <p:sp>
        <p:nvSpPr>
          <p:cNvPr id="5" name="Marcador de pie de página 4">
            <a:extLst>
              <a:ext uri="{FF2B5EF4-FFF2-40B4-BE49-F238E27FC236}">
                <a16:creationId xmlns:a16="http://schemas.microsoft.com/office/drawing/2014/main" id="{12BE06B5-8A95-4B91-97EF-1F55D80D81E8}"/>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BA7A3108-09E2-4861-B34A-9F24ECF6ECBE}"/>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263903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3292B-5063-46A8-937F-E2B49B3F94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F1622BE-8959-493C-BC11-C0F53D954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EBAA321-55D5-495F-AC56-9B7600C8D3BA}"/>
              </a:ext>
            </a:extLst>
          </p:cNvPr>
          <p:cNvSpPr>
            <a:spLocks noGrp="1"/>
          </p:cNvSpPr>
          <p:nvPr>
            <p:ph type="dt" sz="half" idx="10"/>
          </p:nvPr>
        </p:nvSpPr>
        <p:spPr/>
        <p:txBody>
          <a:bodyPr/>
          <a:lstStyle/>
          <a:p>
            <a:fld id="{15011628-99E6-499E-8286-6D55529C7B8B}" type="datetime1">
              <a:rPr lang="es-MX" smtClean="0"/>
              <a:t>16/08/2018</a:t>
            </a:fld>
            <a:endParaRPr lang="es-MX" dirty="0"/>
          </a:p>
        </p:txBody>
      </p:sp>
      <p:sp>
        <p:nvSpPr>
          <p:cNvPr id="5" name="Marcador de pie de página 4">
            <a:extLst>
              <a:ext uri="{FF2B5EF4-FFF2-40B4-BE49-F238E27FC236}">
                <a16:creationId xmlns:a16="http://schemas.microsoft.com/office/drawing/2014/main" id="{49157A1E-D65A-4B0D-86BF-AE863CCD45BC}"/>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70A2A936-0460-46C3-8BAB-10E5158446D1}"/>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182562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72AD8-8226-4B20-BC7B-28600E459D0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F4A9553-ED31-4226-9C1C-8EFFDCE88CB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1B2FDD5-59B5-4D97-B035-D5A38DBBD31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2760A6A-AAA1-499A-8166-F1B9E0E4631B}"/>
              </a:ext>
            </a:extLst>
          </p:cNvPr>
          <p:cNvSpPr>
            <a:spLocks noGrp="1"/>
          </p:cNvSpPr>
          <p:nvPr>
            <p:ph type="dt" sz="half" idx="10"/>
          </p:nvPr>
        </p:nvSpPr>
        <p:spPr/>
        <p:txBody>
          <a:bodyPr/>
          <a:lstStyle/>
          <a:p>
            <a:fld id="{4E920FEF-996D-4DA9-84DD-376A911DF191}" type="datetime1">
              <a:rPr lang="es-MX" smtClean="0"/>
              <a:t>16/08/2018</a:t>
            </a:fld>
            <a:endParaRPr lang="es-MX" dirty="0"/>
          </a:p>
        </p:txBody>
      </p:sp>
      <p:sp>
        <p:nvSpPr>
          <p:cNvPr id="6" name="Marcador de pie de página 5">
            <a:extLst>
              <a:ext uri="{FF2B5EF4-FFF2-40B4-BE49-F238E27FC236}">
                <a16:creationId xmlns:a16="http://schemas.microsoft.com/office/drawing/2014/main" id="{A362AE74-8C16-4CEF-A932-117215C4312A}"/>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A7A54710-2F01-4F16-8165-A532EC257360}"/>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22024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1510C1-126F-4693-B013-91EFF97431B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24DC301-729D-4136-BC94-114009C7F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2DD79E4-8606-43FA-9AD1-0901828CCF5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B36D120-233D-4E5A-9710-9DE31FA1E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79C243D-8FEE-47C8-ACD6-CD8FF66B33F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A9E6127-B98F-4035-821C-F0272931D8FD}"/>
              </a:ext>
            </a:extLst>
          </p:cNvPr>
          <p:cNvSpPr>
            <a:spLocks noGrp="1"/>
          </p:cNvSpPr>
          <p:nvPr>
            <p:ph type="dt" sz="half" idx="10"/>
          </p:nvPr>
        </p:nvSpPr>
        <p:spPr/>
        <p:txBody>
          <a:bodyPr/>
          <a:lstStyle/>
          <a:p>
            <a:fld id="{A77ADF0F-9EE3-41FC-AF66-AD64377CAC80}" type="datetime1">
              <a:rPr lang="es-MX" smtClean="0"/>
              <a:t>16/08/2018</a:t>
            </a:fld>
            <a:endParaRPr lang="es-MX" dirty="0"/>
          </a:p>
        </p:txBody>
      </p:sp>
      <p:sp>
        <p:nvSpPr>
          <p:cNvPr id="8" name="Marcador de pie de página 7">
            <a:extLst>
              <a:ext uri="{FF2B5EF4-FFF2-40B4-BE49-F238E27FC236}">
                <a16:creationId xmlns:a16="http://schemas.microsoft.com/office/drawing/2014/main" id="{E72ED5F8-2B3C-4036-8DB1-B42A2BBA37EE}"/>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5477AEFB-4CF0-40C1-9275-80A30D9600B5}"/>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64200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3454F-DA5A-4445-B3A4-0FE57ABB3BF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820AB7-9D4A-412E-91F0-C41FAB6667BF}"/>
              </a:ext>
            </a:extLst>
          </p:cNvPr>
          <p:cNvSpPr>
            <a:spLocks noGrp="1"/>
          </p:cNvSpPr>
          <p:nvPr>
            <p:ph type="dt" sz="half" idx="10"/>
          </p:nvPr>
        </p:nvSpPr>
        <p:spPr/>
        <p:txBody>
          <a:bodyPr/>
          <a:lstStyle/>
          <a:p>
            <a:fld id="{0CA981CD-64ED-4A2E-B4E7-37D6AFF98620}" type="datetime1">
              <a:rPr lang="es-MX" smtClean="0"/>
              <a:t>16/08/2018</a:t>
            </a:fld>
            <a:endParaRPr lang="es-MX" dirty="0"/>
          </a:p>
        </p:txBody>
      </p:sp>
      <p:sp>
        <p:nvSpPr>
          <p:cNvPr id="4" name="Marcador de pie de página 3">
            <a:extLst>
              <a:ext uri="{FF2B5EF4-FFF2-40B4-BE49-F238E27FC236}">
                <a16:creationId xmlns:a16="http://schemas.microsoft.com/office/drawing/2014/main" id="{9342DAE5-4332-4C34-B03C-CD447C4F0C37}"/>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EBEA054D-5047-479A-8D06-18BA51BD37C6}"/>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99714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240ED4-3870-438E-99A2-C97EBD909817}"/>
              </a:ext>
            </a:extLst>
          </p:cNvPr>
          <p:cNvSpPr>
            <a:spLocks noGrp="1"/>
          </p:cNvSpPr>
          <p:nvPr>
            <p:ph type="dt" sz="half" idx="10"/>
          </p:nvPr>
        </p:nvSpPr>
        <p:spPr/>
        <p:txBody>
          <a:bodyPr/>
          <a:lstStyle/>
          <a:p>
            <a:fld id="{F259443F-75B2-457C-A981-26ACB8DBBDDC}" type="datetime1">
              <a:rPr lang="es-MX" smtClean="0"/>
              <a:t>16/08/2018</a:t>
            </a:fld>
            <a:endParaRPr lang="es-MX" dirty="0"/>
          </a:p>
        </p:txBody>
      </p:sp>
      <p:sp>
        <p:nvSpPr>
          <p:cNvPr id="3" name="Marcador de pie de página 2">
            <a:extLst>
              <a:ext uri="{FF2B5EF4-FFF2-40B4-BE49-F238E27FC236}">
                <a16:creationId xmlns:a16="http://schemas.microsoft.com/office/drawing/2014/main" id="{810E2B44-F6BC-4959-87CF-5C38B4E588CC}"/>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0D4D662C-E430-4F05-9494-4205CE571CCB}"/>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202998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10E4D-63AE-42FF-AA8C-DF5793C60E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AC8D830-CA3F-449B-9342-F428B7215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E65D99C-F882-4F2B-BA89-414FEA269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E8BDF69-9C56-4C9B-B1BC-9816626CE859}"/>
              </a:ext>
            </a:extLst>
          </p:cNvPr>
          <p:cNvSpPr>
            <a:spLocks noGrp="1"/>
          </p:cNvSpPr>
          <p:nvPr>
            <p:ph type="dt" sz="half" idx="10"/>
          </p:nvPr>
        </p:nvSpPr>
        <p:spPr/>
        <p:txBody>
          <a:bodyPr/>
          <a:lstStyle/>
          <a:p>
            <a:fld id="{852FB719-7663-49B9-9B95-30F12B4A4062}" type="datetime1">
              <a:rPr lang="es-MX" smtClean="0"/>
              <a:t>16/08/2018</a:t>
            </a:fld>
            <a:endParaRPr lang="es-MX" dirty="0"/>
          </a:p>
        </p:txBody>
      </p:sp>
      <p:sp>
        <p:nvSpPr>
          <p:cNvPr id="6" name="Marcador de pie de página 5">
            <a:extLst>
              <a:ext uri="{FF2B5EF4-FFF2-40B4-BE49-F238E27FC236}">
                <a16:creationId xmlns:a16="http://schemas.microsoft.com/office/drawing/2014/main" id="{40714DAA-8E9C-4259-898F-9BB861416B62}"/>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06585A65-307B-47F4-8B20-DE3D655C2844}"/>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226460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06F9E-D0C8-4CF9-ABE4-6D3CFDB0F4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AC2B012-3D9E-4AB3-A5B9-2DD67D388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34244C4A-4531-484D-AD95-F959BB6B9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EE9F67A-F408-4291-9C7F-53335F2DD8E0}"/>
              </a:ext>
            </a:extLst>
          </p:cNvPr>
          <p:cNvSpPr>
            <a:spLocks noGrp="1"/>
          </p:cNvSpPr>
          <p:nvPr>
            <p:ph type="dt" sz="half" idx="10"/>
          </p:nvPr>
        </p:nvSpPr>
        <p:spPr/>
        <p:txBody>
          <a:bodyPr/>
          <a:lstStyle/>
          <a:p>
            <a:fld id="{781DEB8E-61E6-4708-8532-67CC583BD8D0}" type="datetime1">
              <a:rPr lang="es-MX" smtClean="0"/>
              <a:t>16/08/2018</a:t>
            </a:fld>
            <a:endParaRPr lang="es-MX" dirty="0"/>
          </a:p>
        </p:txBody>
      </p:sp>
      <p:sp>
        <p:nvSpPr>
          <p:cNvPr id="6" name="Marcador de pie de página 5">
            <a:extLst>
              <a:ext uri="{FF2B5EF4-FFF2-40B4-BE49-F238E27FC236}">
                <a16:creationId xmlns:a16="http://schemas.microsoft.com/office/drawing/2014/main" id="{E6369278-8499-439A-9849-2E59F35DDFC9}"/>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8AFC91A2-29ED-4EC3-950E-DF94973CE753}"/>
              </a:ext>
            </a:extLst>
          </p:cNvPr>
          <p:cNvSpPr>
            <a:spLocks noGrp="1"/>
          </p:cNvSpPr>
          <p:nvPr>
            <p:ph type="sldNum" sz="quarter" idx="12"/>
          </p:nvPr>
        </p:nvSpPr>
        <p:spPr/>
        <p:txBody>
          <a:bodyPr/>
          <a:lstStyle/>
          <a:p>
            <a:fld id="{32EFB941-36F1-43C7-B341-208C5994CA2A}" type="slidenum">
              <a:rPr lang="es-MX" smtClean="0"/>
              <a:t>‹Nº›</a:t>
            </a:fld>
            <a:endParaRPr lang="es-MX" dirty="0"/>
          </a:p>
        </p:txBody>
      </p:sp>
    </p:spTree>
    <p:extLst>
      <p:ext uri="{BB962C8B-B14F-4D97-AF65-F5344CB8AC3E}">
        <p14:creationId xmlns:p14="http://schemas.microsoft.com/office/powerpoint/2010/main" val="243684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440073E-6108-44A5-A10D-C43FC4504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274EDE-900D-4909-AFC4-DAAE6B90E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01F5BE-E4DF-438E-AB4E-D2F617078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59557-5E65-435A-B5ED-776FC773ADA6}" type="datetime1">
              <a:rPr lang="es-MX" smtClean="0"/>
              <a:t>16/08/2018</a:t>
            </a:fld>
            <a:endParaRPr lang="es-MX" dirty="0"/>
          </a:p>
        </p:txBody>
      </p:sp>
      <p:sp>
        <p:nvSpPr>
          <p:cNvPr id="5" name="Marcador de pie de página 4">
            <a:extLst>
              <a:ext uri="{FF2B5EF4-FFF2-40B4-BE49-F238E27FC236}">
                <a16:creationId xmlns:a16="http://schemas.microsoft.com/office/drawing/2014/main" id="{E7AF21B2-205C-4790-90DA-424BD35A7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26ACC767-C753-405B-AB97-09189046E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FB941-36F1-43C7-B341-208C5994CA2A}" type="slidenum">
              <a:rPr lang="es-MX" smtClean="0"/>
              <a:t>‹Nº›</a:t>
            </a:fld>
            <a:endParaRPr lang="es-MX" dirty="0"/>
          </a:p>
        </p:txBody>
      </p:sp>
    </p:spTree>
    <p:extLst>
      <p:ext uri="{BB962C8B-B14F-4D97-AF65-F5344CB8AC3E}">
        <p14:creationId xmlns:p14="http://schemas.microsoft.com/office/powerpoint/2010/main" val="366636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rturo.robles@pitic.uson.mx"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rturo.robles@pitic.uson.mx"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93039-18E9-488E-A3B3-9CFCC346F20D}"/>
              </a:ext>
            </a:extLst>
          </p:cNvPr>
          <p:cNvSpPr>
            <a:spLocks noGrp="1"/>
          </p:cNvSpPr>
          <p:nvPr>
            <p:ph type="ctrTitle"/>
          </p:nvPr>
        </p:nvSpPr>
        <p:spPr>
          <a:xfrm>
            <a:off x="1524000" y="2911389"/>
            <a:ext cx="9144000" cy="1144832"/>
          </a:xfrm>
        </p:spPr>
        <p:txBody>
          <a:bodyPr>
            <a:noAutofit/>
          </a:bodyPr>
          <a:lstStyle/>
          <a:p>
            <a:r>
              <a:rPr lang="es-MX" sz="2400" b="1" dirty="0">
                <a:latin typeface="Franklin Gothic Medium" panose="020B0603020102020204" pitchFamily="34" charset="0"/>
                <a:cs typeface="Arial" panose="020B0604020202020204" pitchFamily="34" charset="0"/>
              </a:rPr>
              <a:t>Análisis de las Ocupaciones Laborales en México, a través del manejo de microdatos de la ENOE empleando Stata</a:t>
            </a:r>
            <a:endParaRPr lang="es-MX" sz="2400" dirty="0">
              <a:latin typeface="Franklin Gothic Medium" panose="020B06030201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0C3DBCBB-2297-4D8F-AEF2-0485BE02AFAE}"/>
              </a:ext>
            </a:extLst>
          </p:cNvPr>
          <p:cNvSpPr>
            <a:spLocks noGrp="1"/>
          </p:cNvSpPr>
          <p:nvPr>
            <p:ph type="subTitle" idx="1"/>
          </p:nvPr>
        </p:nvSpPr>
        <p:spPr>
          <a:xfrm>
            <a:off x="1524000" y="4429124"/>
            <a:ext cx="9144000" cy="1744573"/>
          </a:xfrm>
        </p:spPr>
        <p:txBody>
          <a:bodyPr>
            <a:normAutofit/>
          </a:bodyPr>
          <a:lstStyle/>
          <a:p>
            <a:endParaRPr lang="es-MX" dirty="0"/>
          </a:p>
          <a:p>
            <a:r>
              <a:rPr lang="es-MX" b="1" dirty="0"/>
              <a:t>Dr. Arturo Robles Valencia*</a:t>
            </a:r>
          </a:p>
          <a:p>
            <a:endParaRPr lang="es-MX" dirty="0"/>
          </a:p>
          <a:p>
            <a:r>
              <a:rPr lang="es-MX" sz="2000" dirty="0"/>
              <a:t>*Universidad de Sonora, Departamento de Economía / </a:t>
            </a:r>
            <a:r>
              <a:rPr lang="es-MX" sz="2000" u="sng" dirty="0">
                <a:hlinkClick r:id="rId2"/>
              </a:rPr>
              <a:t>arturo.robles@pitic.uson.mx</a:t>
            </a:r>
            <a:r>
              <a:rPr lang="es-MX" sz="2000" dirty="0"/>
              <a:t> </a:t>
            </a:r>
          </a:p>
          <a:p>
            <a:endParaRPr lang="es-MX" dirty="0"/>
          </a:p>
        </p:txBody>
      </p:sp>
      <p:pic>
        <p:nvPicPr>
          <p:cNvPr id="1026" name="Picture 2" descr="http://www.identidadbuho.uson.mx/assets/logo-institucional-rgb-150.jpg">
            <a:extLst>
              <a:ext uri="{FF2B5EF4-FFF2-40B4-BE49-F238E27FC236}">
                <a16:creationId xmlns:a16="http://schemas.microsoft.com/office/drawing/2014/main" id="{B244C081-25E3-4B12-AB51-9AC16348F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82" y="314971"/>
            <a:ext cx="1524689" cy="19043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usmex.multion.com/assets/images/EUSMEX_resplandor.png">
            <a:extLst>
              <a:ext uri="{FF2B5EF4-FFF2-40B4-BE49-F238E27FC236}">
                <a16:creationId xmlns:a16="http://schemas.microsoft.com/office/drawing/2014/main" id="{6638FFF7-F5E8-4F98-97B5-1DA04299C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14971"/>
            <a:ext cx="4021016" cy="178380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A101380-68AE-46CC-A1D0-F2EEF7AFA19D}"/>
              </a:ext>
            </a:extLst>
          </p:cNvPr>
          <p:cNvSpPr/>
          <p:nvPr/>
        </p:nvSpPr>
        <p:spPr>
          <a:xfrm>
            <a:off x="8382431" y="6182489"/>
            <a:ext cx="3258585" cy="369332"/>
          </a:xfrm>
          <a:prstGeom prst="rect">
            <a:avLst/>
          </a:prstGeom>
        </p:spPr>
        <p:txBody>
          <a:bodyPr wrap="none">
            <a:spAutoFit/>
          </a:bodyPr>
          <a:lstStyle/>
          <a:p>
            <a:pPr algn="r"/>
            <a:r>
              <a:rPr lang="es-MX" b="1" dirty="0">
                <a:latin typeface="Cambria" panose="02040503050406030204" pitchFamily="18" charset="0"/>
              </a:rPr>
              <a:t>Agosto 16, Tlaxcala, Tlaxcala.</a:t>
            </a:r>
          </a:p>
        </p:txBody>
      </p:sp>
      <p:pic>
        <p:nvPicPr>
          <p:cNvPr id="1032" name="Picture 8" descr="http://www.eusmex.multion.com/assets/images/logo_stata_blco_ch.png">
            <a:extLst>
              <a:ext uri="{FF2B5EF4-FFF2-40B4-BE49-F238E27FC236}">
                <a16:creationId xmlns:a16="http://schemas.microsoft.com/office/drawing/2014/main" id="{26BEA65A-9A54-4FB8-89A7-840DF0CADA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50984" y="5939012"/>
            <a:ext cx="1266772" cy="71549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BEB92556-570C-4FA5-82C9-332716CCEA4E}"/>
              </a:ext>
            </a:extLst>
          </p:cNvPr>
          <p:cNvSpPr/>
          <p:nvPr/>
        </p:nvSpPr>
        <p:spPr>
          <a:xfrm>
            <a:off x="1817756" y="2219325"/>
            <a:ext cx="8850243" cy="461665"/>
          </a:xfrm>
          <a:prstGeom prst="rect">
            <a:avLst/>
          </a:prstGeom>
        </p:spPr>
        <p:txBody>
          <a:bodyPr wrap="square">
            <a:spAutoFit/>
          </a:bodyPr>
          <a:lstStyle/>
          <a:p>
            <a:pPr algn="ctr"/>
            <a:r>
              <a:rPr lang="en-US" sz="2400" dirty="0">
                <a:latin typeface="Franklin Gothic Medium" panose="020B0603020102020204" pitchFamily="34" charset="0"/>
                <a:ea typeface="+mj-ea"/>
                <a:cs typeface="Arial" panose="020B0604020202020204" pitchFamily="34" charset="0"/>
              </a:rPr>
              <a:t>EUSMEX 2018, the 2018 Mexican Stata Users Group meeting</a:t>
            </a:r>
          </a:p>
        </p:txBody>
      </p:sp>
      <p:pic>
        <p:nvPicPr>
          <p:cNvPr id="10" name="Picture 2" descr="http://www.identidadbuho.uson.mx/assets/logo-institucional-rgb-150.jpg">
            <a:extLst>
              <a:ext uri="{FF2B5EF4-FFF2-40B4-BE49-F238E27FC236}">
                <a16:creationId xmlns:a16="http://schemas.microsoft.com/office/drawing/2014/main" id="{893A0068-C103-4F5B-B07C-9EA8D9773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82" y="306179"/>
            <a:ext cx="1524689" cy="19043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eusmex.multion.com/assets/images/EUSMEX_resplandor.png">
            <a:extLst>
              <a:ext uri="{FF2B5EF4-FFF2-40B4-BE49-F238E27FC236}">
                <a16:creationId xmlns:a16="http://schemas.microsoft.com/office/drawing/2014/main" id="{82F7F2AA-233C-4C74-B8C9-A31041220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06179"/>
            <a:ext cx="4021016" cy="178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5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Ocupaciones </a:t>
            </a:r>
            <a:r>
              <a:rPr lang="es-MX" sz="3600" dirty="0"/>
              <a:t>(clasificación 421# y 834#)</a:t>
            </a:r>
            <a:endParaRPr lang="es-MX" dirty="0"/>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477715" y="1816833"/>
            <a:ext cx="5501054" cy="4351338"/>
          </a:xfrm>
        </p:spPr>
        <p:txBody>
          <a:bodyPr/>
          <a:lstStyle/>
          <a:p>
            <a:r>
              <a:rPr lang="es-MX" sz="2000" dirty="0"/>
              <a:t>Empleados de ventas y vendedores por teléfono</a:t>
            </a:r>
          </a:p>
          <a:p>
            <a:endParaRPr lang="es-MX" dirty="0"/>
          </a:p>
          <a:p>
            <a:endParaRPr lang="es-MX"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agen 3">
            <a:extLst>
              <a:ext uri="{FF2B5EF4-FFF2-40B4-BE49-F238E27FC236}">
                <a16:creationId xmlns:a16="http://schemas.microsoft.com/office/drawing/2014/main" id="{8A6D6750-1EDF-4C48-8BFF-0E82CD8A8C95}"/>
              </a:ext>
            </a:extLst>
          </p:cNvPr>
          <p:cNvPicPr>
            <a:picLocks noChangeAspect="1"/>
          </p:cNvPicPr>
          <p:nvPr/>
        </p:nvPicPr>
        <p:blipFill rotWithShape="1">
          <a:blip r:embed="rId4"/>
          <a:srcRect r="38599"/>
          <a:stretch/>
        </p:blipFill>
        <p:spPr>
          <a:xfrm>
            <a:off x="838200" y="2462087"/>
            <a:ext cx="4960426" cy="4193612"/>
          </a:xfrm>
          <a:prstGeom prst="rect">
            <a:avLst/>
          </a:prstGeom>
        </p:spPr>
      </p:pic>
      <p:pic>
        <p:nvPicPr>
          <p:cNvPr id="9" name="Imagen 8">
            <a:extLst>
              <a:ext uri="{FF2B5EF4-FFF2-40B4-BE49-F238E27FC236}">
                <a16:creationId xmlns:a16="http://schemas.microsoft.com/office/drawing/2014/main" id="{322AF866-7E15-4887-8226-E4BDC2A80B43}"/>
              </a:ext>
            </a:extLst>
          </p:cNvPr>
          <p:cNvPicPr>
            <a:picLocks noChangeAspect="1"/>
          </p:cNvPicPr>
          <p:nvPr/>
        </p:nvPicPr>
        <p:blipFill rotWithShape="1">
          <a:blip r:embed="rId5"/>
          <a:srcRect r="40260"/>
          <a:stretch/>
        </p:blipFill>
        <p:spPr>
          <a:xfrm>
            <a:off x="6299590" y="2453295"/>
            <a:ext cx="4831471" cy="4198167"/>
          </a:xfrm>
          <a:prstGeom prst="rect">
            <a:avLst/>
          </a:prstGeom>
        </p:spPr>
      </p:pic>
      <p:sp>
        <p:nvSpPr>
          <p:cNvPr id="10" name="Rectángulo 9">
            <a:extLst>
              <a:ext uri="{FF2B5EF4-FFF2-40B4-BE49-F238E27FC236}">
                <a16:creationId xmlns:a16="http://schemas.microsoft.com/office/drawing/2014/main" id="{EBE8E322-4BF4-49A0-9AE9-7536DD00C79E}"/>
              </a:ext>
            </a:extLst>
          </p:cNvPr>
          <p:cNvSpPr/>
          <p:nvPr/>
        </p:nvSpPr>
        <p:spPr>
          <a:xfrm>
            <a:off x="6213233" y="1816833"/>
            <a:ext cx="4783169" cy="369332"/>
          </a:xfrm>
          <a:prstGeom prst="rect">
            <a:avLst/>
          </a:prstGeom>
        </p:spPr>
        <p:txBody>
          <a:bodyPr wrap="none">
            <a:spAutoFit/>
          </a:bodyPr>
          <a:lstStyle/>
          <a:p>
            <a:r>
              <a:rPr lang="es-MX" dirty="0"/>
              <a:t>Conductores de transportes terrestres con motor</a:t>
            </a:r>
          </a:p>
        </p:txBody>
      </p:sp>
      <p:sp>
        <p:nvSpPr>
          <p:cNvPr id="8" name="Marcador de número de diapositiva 7">
            <a:extLst>
              <a:ext uri="{FF2B5EF4-FFF2-40B4-BE49-F238E27FC236}">
                <a16:creationId xmlns:a16="http://schemas.microsoft.com/office/drawing/2014/main" id="{D2CA7AB0-8A96-4E36-81C9-8545BC76AEEE}"/>
              </a:ext>
            </a:extLst>
          </p:cNvPr>
          <p:cNvSpPr>
            <a:spLocks noGrp="1"/>
          </p:cNvSpPr>
          <p:nvPr>
            <p:ph type="sldNum" sz="quarter" idx="12"/>
          </p:nvPr>
        </p:nvSpPr>
        <p:spPr>
          <a:xfrm>
            <a:off x="8724896" y="6356350"/>
            <a:ext cx="2743200" cy="365125"/>
          </a:xfrm>
        </p:spPr>
        <p:txBody>
          <a:bodyPr/>
          <a:lstStyle/>
          <a:p>
            <a:fld id="{32EFB941-36F1-43C7-B341-208C5994CA2A}" type="slidenum">
              <a:rPr lang="es-MX" smtClean="0"/>
              <a:t>10</a:t>
            </a:fld>
            <a:r>
              <a:rPr lang="es-MX" dirty="0"/>
              <a:t>/17</a:t>
            </a:r>
          </a:p>
        </p:txBody>
      </p:sp>
    </p:spTree>
    <p:extLst>
      <p:ext uri="{BB962C8B-B14F-4D97-AF65-F5344CB8AC3E}">
        <p14:creationId xmlns:p14="http://schemas.microsoft.com/office/powerpoint/2010/main" val="320235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Índice local</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lstStyle/>
          <a:p>
            <a:r>
              <a:rPr lang="es-MX" dirty="0"/>
              <a:t>íD; trab. agrícolas</a:t>
            </a:r>
          </a:p>
          <a:p>
            <a:endParaRPr lang="es-MX" dirty="0"/>
          </a:p>
          <a:p>
            <a:endParaRPr lang="es-MX"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n 10">
            <a:extLst>
              <a:ext uri="{FF2B5EF4-FFF2-40B4-BE49-F238E27FC236}">
                <a16:creationId xmlns:a16="http://schemas.microsoft.com/office/drawing/2014/main" id="{FAFA3EFB-47EC-4763-B602-F3845902B41B}"/>
              </a:ext>
            </a:extLst>
          </p:cNvPr>
          <p:cNvPicPr>
            <a:picLocks noChangeAspect="1"/>
          </p:cNvPicPr>
          <p:nvPr/>
        </p:nvPicPr>
        <p:blipFill rotWithShape="1">
          <a:blip r:embed="rId4"/>
          <a:srcRect t="5274"/>
          <a:stretch/>
        </p:blipFill>
        <p:spPr>
          <a:xfrm>
            <a:off x="3992549" y="1470715"/>
            <a:ext cx="8291722" cy="5061158"/>
          </a:xfrm>
          <a:prstGeom prst="rect">
            <a:avLst/>
          </a:prstGeom>
        </p:spPr>
      </p:pic>
      <p:sp>
        <p:nvSpPr>
          <p:cNvPr id="4" name="Marcador de número de diapositiva 3">
            <a:extLst>
              <a:ext uri="{FF2B5EF4-FFF2-40B4-BE49-F238E27FC236}">
                <a16:creationId xmlns:a16="http://schemas.microsoft.com/office/drawing/2014/main" id="{A95C035F-C02D-4746-91CB-6EB652C96C71}"/>
              </a:ext>
            </a:extLst>
          </p:cNvPr>
          <p:cNvSpPr>
            <a:spLocks noGrp="1"/>
          </p:cNvSpPr>
          <p:nvPr>
            <p:ph type="sldNum" sz="quarter" idx="12"/>
          </p:nvPr>
        </p:nvSpPr>
        <p:spPr/>
        <p:txBody>
          <a:bodyPr/>
          <a:lstStyle/>
          <a:p>
            <a:fld id="{32EFB941-36F1-43C7-B341-208C5994CA2A}" type="slidenum">
              <a:rPr lang="es-MX" smtClean="0"/>
              <a:t>11</a:t>
            </a:fld>
            <a:r>
              <a:rPr lang="es-MX" dirty="0"/>
              <a:t>/17</a:t>
            </a:r>
          </a:p>
        </p:txBody>
      </p:sp>
    </p:spTree>
    <p:extLst>
      <p:ext uri="{BB962C8B-B14F-4D97-AF65-F5344CB8AC3E}">
        <p14:creationId xmlns:p14="http://schemas.microsoft.com/office/powerpoint/2010/main" val="70212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Índices globales</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lstStyle/>
          <a:p>
            <a:pPr marL="0" indent="0">
              <a:buNone/>
            </a:pPr>
            <a:r>
              <a:rPr lang="es-MX" sz="2000" dirty="0"/>
              <a:t>- Diferencias entre los trabajadores en la preparación y servicio de alimentos y bebidas en establecimientos </a:t>
            </a:r>
          </a:p>
          <a:p>
            <a:endParaRPr lang="es-MX"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n 7">
            <a:extLst>
              <a:ext uri="{FF2B5EF4-FFF2-40B4-BE49-F238E27FC236}">
                <a16:creationId xmlns:a16="http://schemas.microsoft.com/office/drawing/2014/main" id="{DDD01973-F235-43A9-89B2-9DB56E71DBDC}"/>
              </a:ext>
            </a:extLst>
          </p:cNvPr>
          <p:cNvPicPr>
            <a:picLocks noChangeAspect="1"/>
          </p:cNvPicPr>
          <p:nvPr/>
        </p:nvPicPr>
        <p:blipFill>
          <a:blip r:embed="rId4"/>
          <a:stretch>
            <a:fillRect/>
          </a:stretch>
        </p:blipFill>
        <p:spPr>
          <a:xfrm>
            <a:off x="1421699" y="2499412"/>
            <a:ext cx="9100951" cy="4252434"/>
          </a:xfrm>
          <a:prstGeom prst="rect">
            <a:avLst/>
          </a:prstGeom>
        </p:spPr>
      </p:pic>
      <p:sp>
        <p:nvSpPr>
          <p:cNvPr id="4" name="Marcador de número de diapositiva 3">
            <a:extLst>
              <a:ext uri="{FF2B5EF4-FFF2-40B4-BE49-F238E27FC236}">
                <a16:creationId xmlns:a16="http://schemas.microsoft.com/office/drawing/2014/main" id="{92C5E7C5-B8B1-43ED-A882-461D61C78E6D}"/>
              </a:ext>
            </a:extLst>
          </p:cNvPr>
          <p:cNvSpPr>
            <a:spLocks noGrp="1"/>
          </p:cNvSpPr>
          <p:nvPr>
            <p:ph type="sldNum" sz="quarter" idx="12"/>
          </p:nvPr>
        </p:nvSpPr>
        <p:spPr/>
        <p:txBody>
          <a:bodyPr/>
          <a:lstStyle/>
          <a:p>
            <a:fld id="{32EFB941-36F1-43C7-B341-208C5994CA2A}" type="slidenum">
              <a:rPr lang="es-MX" smtClean="0"/>
              <a:t>12</a:t>
            </a:fld>
            <a:r>
              <a:rPr lang="es-MX" dirty="0"/>
              <a:t>/17</a:t>
            </a:r>
          </a:p>
        </p:txBody>
      </p:sp>
    </p:spTree>
    <p:extLst>
      <p:ext uri="{BB962C8B-B14F-4D97-AF65-F5344CB8AC3E}">
        <p14:creationId xmlns:p14="http://schemas.microsoft.com/office/powerpoint/2010/main" val="215891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Índices globales (cont.)</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lstStyle/>
          <a:p>
            <a:pPr marL="0" indent="0">
              <a:buNone/>
            </a:pPr>
            <a:r>
              <a:rPr lang="es-MX" sz="2000" dirty="0"/>
              <a:t>- Diferencias entre los trabajadores en la preparación y servicio de alimentos y bebidas en establecimientos </a:t>
            </a:r>
          </a:p>
          <a:p>
            <a:endParaRPr lang="es-MX"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agen 3">
            <a:extLst>
              <a:ext uri="{FF2B5EF4-FFF2-40B4-BE49-F238E27FC236}">
                <a16:creationId xmlns:a16="http://schemas.microsoft.com/office/drawing/2014/main" id="{643356CA-B409-4574-A7E7-266ED6A72A51}"/>
              </a:ext>
            </a:extLst>
          </p:cNvPr>
          <p:cNvPicPr>
            <a:picLocks noChangeAspect="1"/>
          </p:cNvPicPr>
          <p:nvPr/>
        </p:nvPicPr>
        <p:blipFill rotWithShape="1">
          <a:blip r:embed="rId4"/>
          <a:srcRect r="34757"/>
          <a:stretch/>
        </p:blipFill>
        <p:spPr>
          <a:xfrm>
            <a:off x="2038649" y="2502999"/>
            <a:ext cx="7505401" cy="4182171"/>
          </a:xfrm>
          <a:prstGeom prst="rect">
            <a:avLst/>
          </a:prstGeom>
        </p:spPr>
      </p:pic>
      <p:sp>
        <p:nvSpPr>
          <p:cNvPr id="8" name="Marcador de número de diapositiva 7">
            <a:extLst>
              <a:ext uri="{FF2B5EF4-FFF2-40B4-BE49-F238E27FC236}">
                <a16:creationId xmlns:a16="http://schemas.microsoft.com/office/drawing/2014/main" id="{5E48F95B-9DC5-4E04-A714-BF42665D2836}"/>
              </a:ext>
            </a:extLst>
          </p:cNvPr>
          <p:cNvSpPr>
            <a:spLocks noGrp="1"/>
          </p:cNvSpPr>
          <p:nvPr>
            <p:ph type="sldNum" sz="quarter" idx="12"/>
          </p:nvPr>
        </p:nvSpPr>
        <p:spPr/>
        <p:txBody>
          <a:bodyPr/>
          <a:lstStyle/>
          <a:p>
            <a:fld id="{32EFB941-36F1-43C7-B341-208C5994CA2A}" type="slidenum">
              <a:rPr lang="es-MX" smtClean="0"/>
              <a:t>13</a:t>
            </a:fld>
            <a:r>
              <a:rPr lang="es-MX" dirty="0"/>
              <a:t>/17</a:t>
            </a:r>
          </a:p>
        </p:txBody>
      </p:sp>
    </p:spTree>
    <p:extLst>
      <p:ext uri="{BB962C8B-B14F-4D97-AF65-F5344CB8AC3E}">
        <p14:creationId xmlns:p14="http://schemas.microsoft.com/office/powerpoint/2010/main" val="404722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Curvas de segregación</a:t>
            </a:r>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en 9">
            <a:extLst>
              <a:ext uri="{FF2B5EF4-FFF2-40B4-BE49-F238E27FC236}">
                <a16:creationId xmlns:a16="http://schemas.microsoft.com/office/drawing/2014/main" id="{8C27EF2A-D6CA-4F73-9FE0-B161C72BCDE9}"/>
              </a:ext>
            </a:extLst>
          </p:cNvPr>
          <p:cNvPicPr>
            <a:picLocks noChangeAspect="1"/>
          </p:cNvPicPr>
          <p:nvPr/>
        </p:nvPicPr>
        <p:blipFill rotWithShape="1">
          <a:blip r:embed="rId4"/>
          <a:srcRect l="1267" t="2312" r="1345" b="18223"/>
          <a:stretch/>
        </p:blipFill>
        <p:spPr>
          <a:xfrm>
            <a:off x="1752600" y="1495425"/>
            <a:ext cx="8991600" cy="5333999"/>
          </a:xfrm>
          <a:prstGeom prst="rect">
            <a:avLst/>
          </a:prstGeom>
        </p:spPr>
      </p:pic>
      <p:sp>
        <p:nvSpPr>
          <p:cNvPr id="3" name="Marcador de número de diapositiva 2">
            <a:extLst>
              <a:ext uri="{FF2B5EF4-FFF2-40B4-BE49-F238E27FC236}">
                <a16:creationId xmlns:a16="http://schemas.microsoft.com/office/drawing/2014/main" id="{52906699-B11A-42E8-AF8F-34CBCE9C51DE}"/>
              </a:ext>
            </a:extLst>
          </p:cNvPr>
          <p:cNvSpPr>
            <a:spLocks noGrp="1"/>
          </p:cNvSpPr>
          <p:nvPr>
            <p:ph type="sldNum" sz="quarter" idx="12"/>
          </p:nvPr>
        </p:nvSpPr>
        <p:spPr/>
        <p:txBody>
          <a:bodyPr/>
          <a:lstStyle/>
          <a:p>
            <a:fld id="{32EFB941-36F1-43C7-B341-208C5994CA2A}" type="slidenum">
              <a:rPr lang="es-MX" smtClean="0"/>
              <a:t>14</a:t>
            </a:fld>
            <a:r>
              <a:rPr lang="es-MX" dirty="0"/>
              <a:t>/17</a:t>
            </a:r>
          </a:p>
        </p:txBody>
      </p:sp>
    </p:spTree>
    <p:extLst>
      <p:ext uri="{BB962C8B-B14F-4D97-AF65-F5344CB8AC3E}">
        <p14:creationId xmlns:p14="http://schemas.microsoft.com/office/powerpoint/2010/main" val="232300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normAutofit/>
          </a:bodyPr>
          <a:lstStyle/>
          <a:p>
            <a:r>
              <a:rPr lang="es-MX" sz="4000" dirty="0"/>
              <a:t>Otras encuestas de mano de obra (Américas)</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lstStyle/>
          <a:p>
            <a:r>
              <a:rPr lang="en-GB" dirty="0"/>
              <a:t>Encuesta Nacional de Hogares – ENAHO (Perú)</a:t>
            </a:r>
            <a:endParaRPr lang="es-MX" dirty="0"/>
          </a:p>
          <a:p>
            <a:r>
              <a:rPr lang="en-GB" dirty="0"/>
              <a:t>Current Population Survey (CPS)  (USA)</a:t>
            </a:r>
          </a:p>
          <a:p>
            <a:r>
              <a:rPr lang="es-CL" dirty="0"/>
              <a:t>Encuesta Nacional de Empleo, Desempleo y Subempleo – ENEMDU (Ecuador)</a:t>
            </a:r>
            <a:endParaRPr lang="es-MX" dirty="0"/>
          </a:p>
          <a:p>
            <a:r>
              <a:rPr lang="en-GB" dirty="0"/>
              <a:t>Gran Encuesta Integrada de Hogares - GEIH (Colombia)</a:t>
            </a:r>
          </a:p>
          <a:p>
            <a:r>
              <a:rPr lang="en-GB" dirty="0"/>
              <a:t>Nueva Encuesta Nacional de Empleo (Chile)</a:t>
            </a:r>
          </a:p>
          <a:p>
            <a:r>
              <a:rPr lang="en-GB" dirty="0"/>
              <a:t>Encuesta Trimestral de Empleo (Bolivia)</a:t>
            </a:r>
            <a:endParaRPr lang="es-MX" dirty="0"/>
          </a:p>
          <a:p>
            <a:endParaRPr lang="es-MX" dirty="0"/>
          </a:p>
          <a:p>
            <a:endParaRPr lang="es-MX" dirty="0"/>
          </a:p>
          <a:p>
            <a:endParaRPr lang="es-MX" dirty="0"/>
          </a:p>
          <a:p>
            <a:endParaRPr lang="es-MX" dirty="0"/>
          </a:p>
          <a:p>
            <a:endParaRPr lang="es-MX" dirty="0"/>
          </a:p>
          <a:p>
            <a:endParaRPr lang="es-MX"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Marcador de número de diapositiva 3">
            <a:extLst>
              <a:ext uri="{FF2B5EF4-FFF2-40B4-BE49-F238E27FC236}">
                <a16:creationId xmlns:a16="http://schemas.microsoft.com/office/drawing/2014/main" id="{71BFDAF8-E36E-4F80-896E-BCF428F2ABDF}"/>
              </a:ext>
            </a:extLst>
          </p:cNvPr>
          <p:cNvSpPr>
            <a:spLocks noGrp="1"/>
          </p:cNvSpPr>
          <p:nvPr>
            <p:ph type="sldNum" sz="quarter" idx="12"/>
          </p:nvPr>
        </p:nvSpPr>
        <p:spPr/>
        <p:txBody>
          <a:bodyPr/>
          <a:lstStyle/>
          <a:p>
            <a:fld id="{32EFB941-36F1-43C7-B341-208C5994CA2A}" type="slidenum">
              <a:rPr lang="es-MX" smtClean="0"/>
              <a:t>15</a:t>
            </a:fld>
            <a:r>
              <a:rPr lang="es-MX" dirty="0"/>
              <a:t>/17</a:t>
            </a:r>
          </a:p>
        </p:txBody>
      </p:sp>
    </p:spTree>
    <p:extLst>
      <p:ext uri="{BB962C8B-B14F-4D97-AF65-F5344CB8AC3E}">
        <p14:creationId xmlns:p14="http://schemas.microsoft.com/office/powerpoint/2010/main" val="406511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Conclusiones</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noAutofit/>
          </a:bodyPr>
          <a:lstStyle/>
          <a:p>
            <a:pPr algn="just"/>
            <a:r>
              <a:rPr lang="es-MX" sz="2400" dirty="0"/>
              <a:t>La CIUO adaptada para las ocupaciones mexicanas en la SINCO y su aplicación con la ENOE representan una nueva oportunidad de analizar los indicadores de fuerza de trabajo para cada una de las aplicaciones consideradas.</a:t>
            </a:r>
          </a:p>
          <a:p>
            <a:pPr algn="just"/>
            <a:endParaRPr lang="es-MX" sz="2400" dirty="0"/>
          </a:p>
          <a:p>
            <a:pPr algn="just"/>
            <a:r>
              <a:rPr lang="es-MX" sz="2400" dirty="0"/>
              <a:t>El análisis de las ocupaciones requiere de un enfoque multidisciplinario para el análisis de las distintas variables que influyen en la variable de trabajo, como; la naturaleza del trabajo realizado, las condiciones de capacidades de las personas. </a:t>
            </a:r>
          </a:p>
          <a:p>
            <a:pPr marL="0" indent="0" algn="just">
              <a:buNone/>
            </a:pPr>
            <a:endParaRPr lang="es-MX" sz="2400" dirty="0"/>
          </a:p>
          <a:p>
            <a:pPr algn="just"/>
            <a:r>
              <a:rPr lang="es-MX" sz="2400" dirty="0"/>
              <a:t>La homologación con otros países y la disponibilidad actual de datos sobre la fuerza de trabajo representa un insumo importante no solo para el investigador de mercado laboral, sino también para la política de planeación de la educación media y superior.</a:t>
            </a:r>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Marcador de número de diapositiva 3">
            <a:extLst>
              <a:ext uri="{FF2B5EF4-FFF2-40B4-BE49-F238E27FC236}">
                <a16:creationId xmlns:a16="http://schemas.microsoft.com/office/drawing/2014/main" id="{B56EE52A-D062-4A00-A1BF-61D2ABC19F21}"/>
              </a:ext>
            </a:extLst>
          </p:cNvPr>
          <p:cNvSpPr>
            <a:spLocks noGrp="1"/>
          </p:cNvSpPr>
          <p:nvPr>
            <p:ph type="sldNum" sz="quarter" idx="12"/>
          </p:nvPr>
        </p:nvSpPr>
        <p:spPr/>
        <p:txBody>
          <a:bodyPr/>
          <a:lstStyle/>
          <a:p>
            <a:fld id="{32EFB941-36F1-43C7-B341-208C5994CA2A}" type="slidenum">
              <a:rPr lang="es-MX" smtClean="0"/>
              <a:t>16</a:t>
            </a:fld>
            <a:r>
              <a:rPr lang="es-MX" dirty="0"/>
              <a:t>/17</a:t>
            </a:r>
          </a:p>
        </p:txBody>
      </p:sp>
    </p:spTree>
    <p:extLst>
      <p:ext uri="{BB962C8B-B14F-4D97-AF65-F5344CB8AC3E}">
        <p14:creationId xmlns:p14="http://schemas.microsoft.com/office/powerpoint/2010/main" val="243038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Referencias</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597877" y="1547446"/>
            <a:ext cx="10755923" cy="4629517"/>
          </a:xfrm>
        </p:spPr>
        <p:txBody>
          <a:bodyPr>
            <a:noAutofit/>
          </a:bodyPr>
          <a:lstStyle/>
          <a:p>
            <a:pPr marL="285750" indent="-285750"/>
            <a:r>
              <a:rPr lang="es-MX" sz="1400" dirty="0"/>
              <a:t>Barozet, Emmanuelle. (2007). La variable ocupación en los estudios de estratificación social, Fondecyt, Uchile.</a:t>
            </a:r>
          </a:p>
          <a:p>
            <a:pPr marL="285750" indent="-285750"/>
            <a:r>
              <a:rPr lang="en-US" sz="1400" dirty="0"/>
              <a:t>Becker, Gary (1957). The Economics of Discrimination. Chicago, Illinois: University of Chicago Press.</a:t>
            </a:r>
            <a:endParaRPr lang="es-MX" sz="1400" dirty="0"/>
          </a:p>
          <a:p>
            <a:pPr marL="285750" indent="-285750"/>
            <a:r>
              <a:rPr lang="en-US" sz="1400" dirty="0"/>
              <a:t> Duncan, Otis Dudley y Duncan, Beverly (1955). A Methodological Analysis of Segregation Indexes. American Sociological Review. 20</a:t>
            </a:r>
          </a:p>
          <a:p>
            <a:pPr marL="285750" indent="-285750"/>
            <a:r>
              <a:rPr lang="en-US" sz="1400" dirty="0"/>
              <a:t>ENOE (2018). Encuesta Nacional de Ocupación y Empleo, </a:t>
            </a:r>
            <a:r>
              <a:rPr lang="es-MX" sz="1400" dirty="0"/>
              <a:t>INEGI, Instituto Nacional de Estadística y Geografía</a:t>
            </a:r>
            <a:endParaRPr lang="en-US" sz="1400" dirty="0"/>
          </a:p>
          <a:p>
            <a:pPr marL="285750" indent="-285750"/>
            <a:r>
              <a:rPr lang="en-US" sz="1400" dirty="0"/>
              <a:t>Hoffmann E. (1999). International statistical comparisons of occupational and social structures: problems, possibilities and the role of ISCO-88.</a:t>
            </a:r>
          </a:p>
          <a:p>
            <a:pPr marL="285750" indent="-285750"/>
            <a:r>
              <a:rPr lang="es-MX" sz="1400" dirty="0"/>
              <a:t>ILO (1960). Convenio relativo a la discriminación en materia de empleo y ocupación (Entrada en vigor: 15 junio 1960)</a:t>
            </a:r>
            <a:endParaRPr lang="en-US" sz="1400" dirty="0"/>
          </a:p>
          <a:p>
            <a:pPr marL="285750" indent="-285750"/>
            <a:r>
              <a:rPr lang="es-MX" sz="1400" dirty="0"/>
              <a:t>ILO (1990). International Standard Classification of Occupations (ISCO-88).</a:t>
            </a:r>
          </a:p>
          <a:p>
            <a:pPr marL="285750" indent="-285750"/>
            <a:r>
              <a:rPr lang="en-US" sz="1400" dirty="0"/>
              <a:t>Phelps, Edmund (1972). The Statistical Theory of Racism and Sexism. The American Economic Review Vol. 62, No. 4 </a:t>
            </a:r>
          </a:p>
          <a:p>
            <a:pPr marL="285750" indent="-285750"/>
            <a:r>
              <a:rPr lang="en-US" sz="1400" dirty="0"/>
              <a:t>Reardon, Jean F. y Firebaugh, Glenn (2002). “Measures of Multigroup Segregation”. Sociological Methodology.</a:t>
            </a:r>
          </a:p>
          <a:p>
            <a:pPr marL="285750" indent="-285750"/>
            <a:r>
              <a:rPr lang="en-US" sz="1400" dirty="0"/>
              <a:t>Silber, Jacques (1992). “Occupational Segregation Indices in the Multidimensional Case: A Note” The Economic Record, 68: 276-277</a:t>
            </a:r>
          </a:p>
          <a:p>
            <a:pPr marL="285750" indent="-285750"/>
            <a:r>
              <a:rPr lang="es-MX" sz="1400" dirty="0"/>
              <a:t>SINCO (2011) Sistema nacional de clasificación de ocupaciones 2011 SINCO, INEGI, Instituto Nacional de Estadística y Geografía</a:t>
            </a:r>
          </a:p>
          <a:p>
            <a:pPr marL="285750" indent="-285750"/>
            <a:r>
              <a:rPr lang="en-US" sz="1400" dirty="0"/>
              <a:t>Theil, Henri y Anthony J. Finizza (1971). “A Note on the Measurement of Racial Integration of Schools by Means of Informational Concepts.” The Journal of Mathematical Sociology1(2).</a:t>
            </a:r>
          </a:p>
          <a:p>
            <a:pPr marL="285750" indent="-285750"/>
            <a:r>
              <a:rPr lang="en-US" sz="1400" dirty="0"/>
              <a:t>United Nations (1989): International Standard Industrial Classification of All Economic Activities. Statistical Papers, series M, no. 4, rev.3. United Nations, New York. Geneva.</a:t>
            </a:r>
            <a:endParaRPr lang="es-MX" sz="1400" dirty="0"/>
          </a:p>
          <a:p>
            <a:pPr marL="0" indent="0">
              <a:buNone/>
            </a:pPr>
            <a:endParaRPr lang="es-MX" sz="1400"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Marcador de número de diapositiva 3">
            <a:extLst>
              <a:ext uri="{FF2B5EF4-FFF2-40B4-BE49-F238E27FC236}">
                <a16:creationId xmlns:a16="http://schemas.microsoft.com/office/drawing/2014/main" id="{BB8F99EA-6369-4C0E-962F-DAC26BFB4748}"/>
              </a:ext>
            </a:extLst>
          </p:cNvPr>
          <p:cNvSpPr>
            <a:spLocks noGrp="1"/>
          </p:cNvSpPr>
          <p:nvPr>
            <p:ph type="sldNum" sz="quarter" idx="12"/>
          </p:nvPr>
        </p:nvSpPr>
        <p:spPr/>
        <p:txBody>
          <a:bodyPr/>
          <a:lstStyle/>
          <a:p>
            <a:fld id="{32EFB941-36F1-43C7-B341-208C5994CA2A}" type="slidenum">
              <a:rPr lang="es-MX" smtClean="0"/>
              <a:t>17</a:t>
            </a:fld>
            <a:r>
              <a:rPr lang="es-MX" dirty="0"/>
              <a:t>/17</a:t>
            </a:r>
          </a:p>
        </p:txBody>
      </p:sp>
    </p:spTree>
    <p:extLst>
      <p:ext uri="{BB962C8B-B14F-4D97-AF65-F5344CB8AC3E}">
        <p14:creationId xmlns:p14="http://schemas.microsoft.com/office/powerpoint/2010/main" val="268368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93039-18E9-488E-A3B3-9CFCC346F20D}"/>
              </a:ext>
            </a:extLst>
          </p:cNvPr>
          <p:cNvSpPr>
            <a:spLocks noGrp="1"/>
          </p:cNvSpPr>
          <p:nvPr>
            <p:ph type="ctrTitle"/>
          </p:nvPr>
        </p:nvSpPr>
        <p:spPr>
          <a:xfrm>
            <a:off x="1524000" y="2911389"/>
            <a:ext cx="9144000" cy="1144832"/>
          </a:xfrm>
        </p:spPr>
        <p:txBody>
          <a:bodyPr>
            <a:noAutofit/>
          </a:bodyPr>
          <a:lstStyle/>
          <a:p>
            <a:r>
              <a:rPr lang="es-MX" sz="2400" b="1" dirty="0">
                <a:latin typeface="Franklin Gothic Medium" panose="020B0603020102020204" pitchFamily="34" charset="0"/>
                <a:cs typeface="Arial" panose="020B0604020202020204" pitchFamily="34" charset="0"/>
              </a:rPr>
              <a:t>Análisis de las Ocupaciones Laborales en México, a través del manejo de microdatos de la ENOE empleando Stata</a:t>
            </a:r>
            <a:endParaRPr lang="es-MX" sz="2400" dirty="0">
              <a:latin typeface="Franklin Gothic Medium" panose="020B06030201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0C3DBCBB-2297-4D8F-AEF2-0485BE02AFAE}"/>
              </a:ext>
            </a:extLst>
          </p:cNvPr>
          <p:cNvSpPr>
            <a:spLocks noGrp="1"/>
          </p:cNvSpPr>
          <p:nvPr>
            <p:ph type="subTitle" idx="1"/>
          </p:nvPr>
        </p:nvSpPr>
        <p:spPr>
          <a:xfrm>
            <a:off x="1524000" y="4429124"/>
            <a:ext cx="9144000" cy="1744573"/>
          </a:xfrm>
        </p:spPr>
        <p:txBody>
          <a:bodyPr>
            <a:normAutofit/>
          </a:bodyPr>
          <a:lstStyle/>
          <a:p>
            <a:endParaRPr lang="es-MX" dirty="0"/>
          </a:p>
          <a:p>
            <a:r>
              <a:rPr lang="es-MX" b="1" dirty="0"/>
              <a:t>Dr. Arturo Robles Valencia*</a:t>
            </a:r>
          </a:p>
          <a:p>
            <a:endParaRPr lang="es-MX" dirty="0"/>
          </a:p>
          <a:p>
            <a:r>
              <a:rPr lang="es-MX" sz="2000" dirty="0"/>
              <a:t>*Universidad de Sonora, Departamento de Economía / </a:t>
            </a:r>
            <a:r>
              <a:rPr lang="es-MX" sz="2000" u="sng" dirty="0">
                <a:hlinkClick r:id="rId2"/>
              </a:rPr>
              <a:t>arturo.robles@pitic.uson.mx</a:t>
            </a:r>
            <a:r>
              <a:rPr lang="es-MX" sz="2000" dirty="0"/>
              <a:t> </a:t>
            </a:r>
          </a:p>
          <a:p>
            <a:endParaRPr lang="es-MX" dirty="0"/>
          </a:p>
        </p:txBody>
      </p:sp>
      <p:pic>
        <p:nvPicPr>
          <p:cNvPr id="1026" name="Picture 2" descr="http://www.identidadbuho.uson.mx/assets/logo-institucional-rgb-150.jpg">
            <a:extLst>
              <a:ext uri="{FF2B5EF4-FFF2-40B4-BE49-F238E27FC236}">
                <a16:creationId xmlns:a16="http://schemas.microsoft.com/office/drawing/2014/main" id="{B244C081-25E3-4B12-AB51-9AC16348F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82" y="314971"/>
            <a:ext cx="1524689" cy="19043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usmex.multion.com/assets/images/EUSMEX_resplandor.png">
            <a:extLst>
              <a:ext uri="{FF2B5EF4-FFF2-40B4-BE49-F238E27FC236}">
                <a16:creationId xmlns:a16="http://schemas.microsoft.com/office/drawing/2014/main" id="{6638FFF7-F5E8-4F98-97B5-1DA04299C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14971"/>
            <a:ext cx="4021016" cy="178380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A101380-68AE-46CC-A1D0-F2EEF7AFA19D}"/>
              </a:ext>
            </a:extLst>
          </p:cNvPr>
          <p:cNvSpPr/>
          <p:nvPr/>
        </p:nvSpPr>
        <p:spPr>
          <a:xfrm>
            <a:off x="8382431" y="6182489"/>
            <a:ext cx="3258585" cy="369332"/>
          </a:xfrm>
          <a:prstGeom prst="rect">
            <a:avLst/>
          </a:prstGeom>
        </p:spPr>
        <p:txBody>
          <a:bodyPr wrap="none">
            <a:spAutoFit/>
          </a:bodyPr>
          <a:lstStyle/>
          <a:p>
            <a:pPr algn="r"/>
            <a:r>
              <a:rPr lang="es-MX" b="1" dirty="0">
                <a:latin typeface="Cambria" panose="02040503050406030204" pitchFamily="18" charset="0"/>
              </a:rPr>
              <a:t>Agosto 16, Tlaxcala, Tlaxcala.</a:t>
            </a:r>
          </a:p>
        </p:txBody>
      </p:sp>
      <p:pic>
        <p:nvPicPr>
          <p:cNvPr id="1032" name="Picture 8" descr="http://www.eusmex.multion.com/assets/images/logo_stata_blco_ch.png">
            <a:extLst>
              <a:ext uri="{FF2B5EF4-FFF2-40B4-BE49-F238E27FC236}">
                <a16:creationId xmlns:a16="http://schemas.microsoft.com/office/drawing/2014/main" id="{26BEA65A-9A54-4FB8-89A7-840DF0CADA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50984" y="5939012"/>
            <a:ext cx="1266772" cy="71549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BEB92556-570C-4FA5-82C9-332716CCEA4E}"/>
              </a:ext>
            </a:extLst>
          </p:cNvPr>
          <p:cNvSpPr/>
          <p:nvPr/>
        </p:nvSpPr>
        <p:spPr>
          <a:xfrm>
            <a:off x="1817756" y="2219325"/>
            <a:ext cx="8850243" cy="461665"/>
          </a:xfrm>
          <a:prstGeom prst="rect">
            <a:avLst/>
          </a:prstGeom>
        </p:spPr>
        <p:txBody>
          <a:bodyPr wrap="square">
            <a:spAutoFit/>
          </a:bodyPr>
          <a:lstStyle/>
          <a:p>
            <a:pPr algn="ctr"/>
            <a:r>
              <a:rPr lang="en-US" sz="2400" dirty="0">
                <a:latin typeface="Franklin Gothic Medium" panose="020B0603020102020204" pitchFamily="34" charset="0"/>
                <a:ea typeface="+mj-ea"/>
                <a:cs typeface="Arial" panose="020B0604020202020204" pitchFamily="34" charset="0"/>
              </a:rPr>
              <a:t>EUSMEX 2018, the 2018 Mexican Stata Users Group meeting</a:t>
            </a:r>
          </a:p>
        </p:txBody>
      </p:sp>
      <p:pic>
        <p:nvPicPr>
          <p:cNvPr id="10" name="Picture 2" descr="http://www.identidadbuho.uson.mx/assets/logo-institucional-rgb-150.jpg">
            <a:extLst>
              <a:ext uri="{FF2B5EF4-FFF2-40B4-BE49-F238E27FC236}">
                <a16:creationId xmlns:a16="http://schemas.microsoft.com/office/drawing/2014/main" id="{893A0068-C103-4F5B-B07C-9EA8D9773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82" y="306179"/>
            <a:ext cx="1524689" cy="19043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eusmex.multion.com/assets/images/EUSMEX_resplandor.png">
            <a:extLst>
              <a:ext uri="{FF2B5EF4-FFF2-40B4-BE49-F238E27FC236}">
                <a16:creationId xmlns:a16="http://schemas.microsoft.com/office/drawing/2014/main" id="{82F7F2AA-233C-4C74-B8C9-A31041220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06179"/>
            <a:ext cx="4021016" cy="178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3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Contexto</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839126"/>
          </a:xfrm>
        </p:spPr>
        <p:txBody>
          <a:bodyPr/>
          <a:lstStyle/>
          <a:p>
            <a:pPr algn="just"/>
            <a:r>
              <a:rPr lang="es-MX" sz="2400" dirty="0"/>
              <a:t>La basta literatura del análisis de mercado de trabajo y las investigaciones sobre la ocupación y el empleo se han enfocado al desarrollo de indicadores y medidas que agrupan las distintas condiciones de las ocupaciones laborales.</a:t>
            </a:r>
          </a:p>
          <a:p>
            <a:pPr algn="just"/>
            <a:r>
              <a:rPr lang="es-MX" sz="2400" dirty="0"/>
              <a:t>El trabajo es una variable heterogénea, donde intervienen variables como cualificación, productividad y el tipo de ocupación.</a:t>
            </a:r>
          </a:p>
          <a:p>
            <a:pPr algn="just"/>
            <a:r>
              <a:rPr lang="es-MX" sz="2400" dirty="0"/>
              <a:t>El objetivo de esta aplicación es mostrar el uso de la herramienta de clasificación de ocupaciones, como fuente para el análisis de segregación y diferencias ocupacionales con los microdatos de la ENOE de INEGI.</a:t>
            </a:r>
          </a:p>
          <a:p>
            <a:endParaRPr lang="es-MX"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a:extLst>
              <a:ext uri="{FF2B5EF4-FFF2-40B4-BE49-F238E27FC236}">
                <a16:creationId xmlns:a16="http://schemas.microsoft.com/office/drawing/2014/main" id="{97330407-67B3-4455-9FE5-7EBBA88EA7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773"/>
          <a:stretch/>
        </p:blipFill>
        <p:spPr bwMode="auto">
          <a:xfrm>
            <a:off x="8601077" y="4999553"/>
            <a:ext cx="2867024" cy="1475408"/>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E45900F8-8EC8-4B57-AB79-AA463579A608}"/>
              </a:ext>
            </a:extLst>
          </p:cNvPr>
          <p:cNvSpPr>
            <a:spLocks noGrp="1"/>
          </p:cNvSpPr>
          <p:nvPr>
            <p:ph type="sldNum" sz="quarter" idx="12"/>
          </p:nvPr>
        </p:nvSpPr>
        <p:spPr/>
        <p:txBody>
          <a:bodyPr/>
          <a:lstStyle/>
          <a:p>
            <a:fld id="{32EFB941-36F1-43C7-B341-208C5994CA2A}" type="slidenum">
              <a:rPr lang="es-MX" smtClean="0"/>
              <a:t>2</a:t>
            </a:fld>
            <a:r>
              <a:rPr lang="es-MX" dirty="0"/>
              <a:t>/17</a:t>
            </a:r>
          </a:p>
        </p:txBody>
      </p:sp>
    </p:spTree>
    <p:extLst>
      <p:ext uri="{BB962C8B-B14F-4D97-AF65-F5344CB8AC3E}">
        <p14:creationId xmlns:p14="http://schemas.microsoft.com/office/powerpoint/2010/main" val="254731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Contexto</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noAutofit/>
          </a:bodyPr>
          <a:lstStyle/>
          <a:p>
            <a:pPr algn="just"/>
            <a:r>
              <a:rPr lang="es-MX" sz="2400" dirty="0"/>
              <a:t>La variable ocupación puede servir como un puente y una variable de entorno, que sustituya otras variables como grupos socioeconómicos, condición socioeconómica, con la cual se pueden clasificar más de 10,000 grupos en la clasificación internacional de la OIT.</a:t>
            </a:r>
          </a:p>
          <a:p>
            <a:pPr algn="just"/>
            <a:endParaRPr lang="es-MX" sz="2400" dirty="0"/>
          </a:p>
          <a:p>
            <a:pPr algn="just"/>
            <a:r>
              <a:rPr lang="es-MX" sz="2400" dirty="0"/>
              <a:t>La OIT a través de la CIUO* brinda un instrumento que permite situar los datos nacionales sobre ocupaciones en una perspectiva internacional que permite el análisis de las ocupaciones bajo una forma que se adecua tanto a la investigación como a la adopción de decisiones de políticas públicas.</a:t>
            </a:r>
          </a:p>
          <a:p>
            <a:pPr algn="just"/>
            <a:endParaRPr lang="en-US" dirty="0"/>
          </a:p>
          <a:p>
            <a:pPr algn="just"/>
            <a:endParaRPr lang="en-US" dirty="0"/>
          </a:p>
          <a:p>
            <a:pPr algn="just"/>
            <a:r>
              <a:rPr lang="es-MX" sz="1600" i="1" dirty="0">
                <a:latin typeface="Arial" panose="020B0604020202020204" pitchFamily="34" charset="0"/>
              </a:rPr>
              <a:t>*Clasificación Internacional Uniforme de Ocupaciones (CIUO)</a:t>
            </a:r>
            <a:endParaRPr lang="es-MX" sz="1600"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www.ilo.org/dyn/media/images/watermark/e10070.jpg">
            <a:extLst>
              <a:ext uri="{FF2B5EF4-FFF2-40B4-BE49-F238E27FC236}">
                <a16:creationId xmlns:a16="http://schemas.microsoft.com/office/drawing/2014/main" id="{222BB3C1-23F7-4D85-9966-BEB5E78813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33" b="11238"/>
          <a:stretch/>
        </p:blipFill>
        <p:spPr bwMode="auto">
          <a:xfrm>
            <a:off x="8601077" y="4999553"/>
            <a:ext cx="2867024" cy="1493322"/>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E665C073-772A-4921-BA47-3C6500BE036A}"/>
              </a:ext>
            </a:extLst>
          </p:cNvPr>
          <p:cNvSpPr>
            <a:spLocks noGrp="1"/>
          </p:cNvSpPr>
          <p:nvPr>
            <p:ph type="sldNum" sz="quarter" idx="12"/>
          </p:nvPr>
        </p:nvSpPr>
        <p:spPr/>
        <p:txBody>
          <a:bodyPr/>
          <a:lstStyle/>
          <a:p>
            <a:fld id="{32EFB941-36F1-43C7-B341-208C5994CA2A}" type="slidenum">
              <a:rPr lang="es-MX" smtClean="0"/>
              <a:t>3</a:t>
            </a:fld>
            <a:r>
              <a:rPr lang="es-MX" dirty="0"/>
              <a:t>/17</a:t>
            </a:r>
          </a:p>
        </p:txBody>
      </p:sp>
    </p:spTree>
    <p:extLst>
      <p:ext uri="{BB962C8B-B14F-4D97-AF65-F5344CB8AC3E}">
        <p14:creationId xmlns:p14="http://schemas.microsoft.com/office/powerpoint/2010/main" val="428481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normAutofit/>
          </a:bodyPr>
          <a:lstStyle/>
          <a:p>
            <a:r>
              <a:rPr lang="es-MX" sz="3600" dirty="0"/>
              <a:t>Sistema Nacional de Clasificación de Ocupaciones 2011</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normAutofit/>
          </a:bodyPr>
          <a:lstStyle/>
          <a:p>
            <a:pPr algn="just"/>
            <a:r>
              <a:rPr lang="es-MX" sz="2400" dirty="0"/>
              <a:t>SINCO es una herramienta fundamental para homologar la información ocupacional con la que cuenta actualmente la nación para satisfacer las necesidades de información de los diferentes sectores que conforman el aparato productivo nacional (empresarios, trabajadores y entidades gubernamentales).</a:t>
            </a:r>
          </a:p>
          <a:p>
            <a:pPr algn="just"/>
            <a:r>
              <a:rPr lang="es-MX" sz="2400" dirty="0"/>
              <a:t>Esta herramienta permite tener un mejor análisis de los trabajos de desigualdad en el mercado de trabajo, las teorías del capital humano (Becker, 1957), discriminación (Phelps, 1972), segregación (Duncan y Duncan, 1955) y la teoría de segmentación de mercado de trabajo.</a:t>
            </a:r>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a:extLst>
              <a:ext uri="{FF2B5EF4-FFF2-40B4-BE49-F238E27FC236}">
                <a16:creationId xmlns:a16="http://schemas.microsoft.com/office/drawing/2014/main" id="{8E7D3CD6-66FC-4721-8B49-03C2689307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04" b="14825"/>
          <a:stretch/>
        </p:blipFill>
        <p:spPr bwMode="auto">
          <a:xfrm>
            <a:off x="8562724" y="4999553"/>
            <a:ext cx="2917948" cy="1493322"/>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220F5619-4C20-4695-ADAF-209EF32BC904}"/>
              </a:ext>
            </a:extLst>
          </p:cNvPr>
          <p:cNvSpPr>
            <a:spLocks noGrp="1"/>
          </p:cNvSpPr>
          <p:nvPr>
            <p:ph type="sldNum" sz="quarter" idx="12"/>
          </p:nvPr>
        </p:nvSpPr>
        <p:spPr/>
        <p:txBody>
          <a:bodyPr/>
          <a:lstStyle/>
          <a:p>
            <a:fld id="{32EFB941-36F1-43C7-B341-208C5994CA2A}" type="slidenum">
              <a:rPr lang="es-MX" smtClean="0"/>
              <a:t>4</a:t>
            </a:fld>
            <a:r>
              <a:rPr lang="es-MX" dirty="0"/>
              <a:t>/17</a:t>
            </a:r>
          </a:p>
        </p:txBody>
      </p:sp>
    </p:spTree>
    <p:extLst>
      <p:ext uri="{BB962C8B-B14F-4D97-AF65-F5344CB8AC3E}">
        <p14:creationId xmlns:p14="http://schemas.microsoft.com/office/powerpoint/2010/main" val="155935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normAutofit/>
          </a:bodyPr>
          <a:lstStyle/>
          <a:p>
            <a:r>
              <a:rPr lang="es-MX" sz="3600" dirty="0"/>
              <a:t>Encuesta Nacional de Ocupación y Empleo (ENOE)</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7334839" cy="4351338"/>
          </a:xfrm>
        </p:spPr>
        <p:txBody>
          <a:bodyPr>
            <a:noAutofit/>
          </a:bodyPr>
          <a:lstStyle/>
          <a:p>
            <a:r>
              <a:rPr lang="es-MX" sz="2400" dirty="0"/>
              <a:t>La ENOE ofrece información trimestral, para el análisis del mercado de trabajo de la población de 15 años y más de edad.</a:t>
            </a:r>
          </a:p>
          <a:p>
            <a:r>
              <a:rPr lang="es-MX" sz="2400" dirty="0"/>
              <a:t>A partir del tercer trimestre de 2012, se aplica el clasificador del SINCO en sustitución de la Clasificación Mexicana de Ocupaciones (CMO).</a:t>
            </a:r>
          </a:p>
          <a:p>
            <a:endParaRPr lang="es-MX" sz="2400"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en 9">
            <a:extLst>
              <a:ext uri="{FF2B5EF4-FFF2-40B4-BE49-F238E27FC236}">
                <a16:creationId xmlns:a16="http://schemas.microsoft.com/office/drawing/2014/main" id="{853D2EFA-09ED-4FC7-9488-F4AEB60216C5}"/>
              </a:ext>
            </a:extLst>
          </p:cNvPr>
          <p:cNvPicPr>
            <a:picLocks noChangeAspect="1"/>
          </p:cNvPicPr>
          <p:nvPr/>
        </p:nvPicPr>
        <p:blipFill rotWithShape="1">
          <a:blip r:embed="rId4"/>
          <a:srcRect l="71100" t="9931" b="8444"/>
          <a:stretch/>
        </p:blipFill>
        <p:spPr>
          <a:xfrm>
            <a:off x="8311476" y="1690688"/>
            <a:ext cx="3022672" cy="4802187"/>
          </a:xfrm>
          <a:prstGeom prst="rect">
            <a:avLst/>
          </a:prstGeom>
        </p:spPr>
      </p:pic>
      <p:pic>
        <p:nvPicPr>
          <p:cNvPr id="4" name="Imagen 3">
            <a:extLst>
              <a:ext uri="{FF2B5EF4-FFF2-40B4-BE49-F238E27FC236}">
                <a16:creationId xmlns:a16="http://schemas.microsoft.com/office/drawing/2014/main" id="{ECDD1BC4-D0F6-4F78-9539-1355B576AB65}"/>
              </a:ext>
            </a:extLst>
          </p:cNvPr>
          <p:cNvPicPr>
            <a:picLocks noChangeAspect="1"/>
          </p:cNvPicPr>
          <p:nvPr/>
        </p:nvPicPr>
        <p:blipFill rotWithShape="1">
          <a:blip r:embed="rId5"/>
          <a:srcRect l="32408" t="16506" r="9843" b="37845"/>
          <a:stretch/>
        </p:blipFill>
        <p:spPr>
          <a:xfrm>
            <a:off x="1287660" y="4091781"/>
            <a:ext cx="6574356" cy="2923168"/>
          </a:xfrm>
          <a:prstGeom prst="rect">
            <a:avLst/>
          </a:prstGeom>
        </p:spPr>
      </p:pic>
      <p:sp>
        <p:nvSpPr>
          <p:cNvPr id="8" name="Marcador de número de diapositiva 7">
            <a:extLst>
              <a:ext uri="{FF2B5EF4-FFF2-40B4-BE49-F238E27FC236}">
                <a16:creationId xmlns:a16="http://schemas.microsoft.com/office/drawing/2014/main" id="{DC6A5877-E446-49FE-B955-8AAA9AE1D867}"/>
              </a:ext>
            </a:extLst>
          </p:cNvPr>
          <p:cNvSpPr>
            <a:spLocks noGrp="1"/>
          </p:cNvSpPr>
          <p:nvPr>
            <p:ph type="sldNum" sz="quarter" idx="12"/>
          </p:nvPr>
        </p:nvSpPr>
        <p:spPr/>
        <p:txBody>
          <a:bodyPr/>
          <a:lstStyle/>
          <a:p>
            <a:fld id="{32EFB941-36F1-43C7-B341-208C5994CA2A}" type="slidenum">
              <a:rPr lang="es-MX" smtClean="0"/>
              <a:t>5</a:t>
            </a:fld>
            <a:r>
              <a:rPr lang="es-MX" dirty="0"/>
              <a:t>/17</a:t>
            </a:r>
          </a:p>
        </p:txBody>
      </p:sp>
    </p:spTree>
    <p:extLst>
      <p:ext uri="{BB962C8B-B14F-4D97-AF65-F5344CB8AC3E}">
        <p14:creationId xmlns:p14="http://schemas.microsoft.com/office/powerpoint/2010/main" val="310340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ENOE 2018</a:t>
            </a:r>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en 9">
            <a:extLst>
              <a:ext uri="{FF2B5EF4-FFF2-40B4-BE49-F238E27FC236}">
                <a16:creationId xmlns:a16="http://schemas.microsoft.com/office/drawing/2014/main" id="{603EC083-F2E1-4482-95B0-9514D8FAED41}"/>
              </a:ext>
            </a:extLst>
          </p:cNvPr>
          <p:cNvPicPr>
            <a:picLocks noChangeAspect="1"/>
          </p:cNvPicPr>
          <p:nvPr/>
        </p:nvPicPr>
        <p:blipFill rotWithShape="1">
          <a:blip r:embed="rId4"/>
          <a:srcRect l="14863" t="23948" r="63237" b="46053"/>
          <a:stretch/>
        </p:blipFill>
        <p:spPr>
          <a:xfrm>
            <a:off x="7283547" y="2041926"/>
            <a:ext cx="4236476" cy="3264408"/>
          </a:xfrm>
          <a:prstGeom prst="rect">
            <a:avLst/>
          </a:prstGeom>
        </p:spPr>
      </p:pic>
      <p:pic>
        <p:nvPicPr>
          <p:cNvPr id="11" name="Imagen 10">
            <a:extLst>
              <a:ext uri="{FF2B5EF4-FFF2-40B4-BE49-F238E27FC236}">
                <a16:creationId xmlns:a16="http://schemas.microsoft.com/office/drawing/2014/main" id="{E6258854-E092-4A81-AF0C-BCDFA26A5372}"/>
              </a:ext>
            </a:extLst>
          </p:cNvPr>
          <p:cNvPicPr>
            <a:picLocks noChangeAspect="1"/>
          </p:cNvPicPr>
          <p:nvPr/>
        </p:nvPicPr>
        <p:blipFill rotWithShape="1">
          <a:blip r:embed="rId5"/>
          <a:srcRect r="27198"/>
          <a:stretch/>
        </p:blipFill>
        <p:spPr>
          <a:xfrm>
            <a:off x="2059695" y="1441938"/>
            <a:ext cx="5023233" cy="5231862"/>
          </a:xfrm>
          <a:prstGeom prst="rect">
            <a:avLst/>
          </a:prstGeom>
        </p:spPr>
      </p:pic>
      <p:sp>
        <p:nvSpPr>
          <p:cNvPr id="3" name="Marcador de número de diapositiva 2">
            <a:extLst>
              <a:ext uri="{FF2B5EF4-FFF2-40B4-BE49-F238E27FC236}">
                <a16:creationId xmlns:a16="http://schemas.microsoft.com/office/drawing/2014/main" id="{4CA47D6F-D7FA-437E-8E35-D37F2A6BFAD9}"/>
              </a:ext>
            </a:extLst>
          </p:cNvPr>
          <p:cNvSpPr>
            <a:spLocks noGrp="1"/>
          </p:cNvSpPr>
          <p:nvPr>
            <p:ph type="sldNum" sz="quarter" idx="12"/>
          </p:nvPr>
        </p:nvSpPr>
        <p:spPr/>
        <p:txBody>
          <a:bodyPr/>
          <a:lstStyle/>
          <a:p>
            <a:fld id="{32EFB941-36F1-43C7-B341-208C5994CA2A}" type="slidenum">
              <a:rPr lang="es-MX" smtClean="0"/>
              <a:t>6</a:t>
            </a:fld>
            <a:r>
              <a:rPr lang="es-MX" dirty="0"/>
              <a:t>/17</a:t>
            </a:r>
          </a:p>
        </p:txBody>
      </p:sp>
    </p:spTree>
    <p:extLst>
      <p:ext uri="{BB962C8B-B14F-4D97-AF65-F5344CB8AC3E}">
        <p14:creationId xmlns:p14="http://schemas.microsoft.com/office/powerpoint/2010/main" val="379595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Índice de segregación local y global</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noAutofit/>
          </a:bodyPr>
          <a:lstStyle/>
          <a:p>
            <a:r>
              <a:rPr lang="es-MX" sz="2400" dirty="0"/>
              <a:t>Segregación local;</a:t>
            </a:r>
          </a:p>
          <a:p>
            <a:pPr marL="0" indent="0">
              <a:buNone/>
            </a:pPr>
            <a:r>
              <a:rPr lang="es-MX" sz="2400" dirty="0"/>
              <a:t>   	índice de Duncan y Duncan, 1955</a:t>
            </a:r>
            <a:endParaRPr lang="en-US" sz="2400" i="1" dirty="0"/>
          </a:p>
          <a:p>
            <a:pPr marL="0" indent="0">
              <a:buNone/>
            </a:pPr>
            <a:endParaRPr lang="en-US" sz="2400" i="1" dirty="0"/>
          </a:p>
          <a:p>
            <a:r>
              <a:rPr lang="en-US" sz="2400" dirty="0"/>
              <a:t>Segregación global;</a:t>
            </a:r>
          </a:p>
          <a:p>
            <a:pPr lvl="1"/>
            <a:r>
              <a:rPr lang="en-US" sz="2200" dirty="0"/>
              <a:t>índice de Información Mutuo (Theil and Finizza, 1971)</a:t>
            </a:r>
          </a:p>
          <a:p>
            <a:pPr marL="0" indent="0">
              <a:buNone/>
            </a:pPr>
            <a:r>
              <a:rPr lang="en-US" sz="2200" dirty="0"/>
              <a:t> </a:t>
            </a:r>
          </a:p>
          <a:p>
            <a:pPr lvl="1"/>
            <a:endParaRPr lang="es-MX" sz="2200" dirty="0"/>
          </a:p>
          <a:p>
            <a:pPr lvl="1"/>
            <a:r>
              <a:rPr lang="es-MX" sz="2200" dirty="0"/>
              <a:t>índice ponderado de Silber (1992)</a:t>
            </a:r>
          </a:p>
          <a:p>
            <a:endParaRPr lang="es-MX" sz="2200" dirty="0"/>
          </a:p>
          <a:p>
            <a:endParaRPr lang="es-MX" sz="2200" dirty="0"/>
          </a:p>
          <a:p>
            <a:pPr lvl="1"/>
            <a:r>
              <a:rPr lang="es-MX" sz="2200" dirty="0"/>
              <a:t>Índice G (Gini) de Reardon y Firebaugh (2002)</a:t>
            </a:r>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396E073B-23CE-4982-AD5A-7D83AF772FD4}"/>
                  </a:ext>
                </a:extLst>
              </p:cNvPr>
              <p:cNvSpPr txBox="1"/>
              <p:nvPr/>
            </p:nvSpPr>
            <p:spPr>
              <a:xfrm>
                <a:off x="7822940" y="2124222"/>
                <a:ext cx="3081705" cy="7076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MX" b="0" i="1" smtClean="0">
                              <a:latin typeface="Cambria Math" panose="02040503050406030204" pitchFamily="18" charset="0"/>
                            </a:rPr>
                          </m:ctrlPr>
                        </m:sSupPr>
                        <m:e>
                          <m:r>
                            <a:rPr lang="es-MX" b="0" i="1" smtClean="0">
                              <a:latin typeface="Cambria Math" panose="02040503050406030204" pitchFamily="18" charset="0"/>
                            </a:rPr>
                            <m:t>𝐷</m:t>
                          </m:r>
                        </m:e>
                        <m:sup>
                          <m:r>
                            <a:rPr lang="es-MX" b="0" i="1" smtClean="0">
                              <a:latin typeface="Cambria Math" panose="02040503050406030204" pitchFamily="18" charset="0"/>
                            </a:rPr>
                            <m:t>𝑔</m:t>
                          </m:r>
                        </m:sup>
                      </m:sSup>
                      <m:r>
                        <a:rPr lang="es-MX" b="0" i="1" smtClean="0">
                          <a:latin typeface="Cambria Math" panose="02040503050406030204" pitchFamily="18" charset="0"/>
                        </a:rPr>
                        <m:t>=1/2</m:t>
                      </m:r>
                      <m:nary>
                        <m:naryPr>
                          <m:chr m:val="∑"/>
                          <m:supHide m:val="on"/>
                          <m:ctrlPr>
                            <a:rPr lang="es-MX" b="0" i="1" smtClean="0">
                              <a:latin typeface="Cambria Math" panose="02040503050406030204" pitchFamily="18" charset="0"/>
                            </a:rPr>
                          </m:ctrlPr>
                        </m:naryPr>
                        <m:sub>
                          <m:r>
                            <a:rPr lang="es-MX" b="0" i="1" smtClean="0">
                              <a:latin typeface="Cambria Math" panose="02040503050406030204" pitchFamily="18" charset="0"/>
                            </a:rPr>
                            <m:t>𝑖</m:t>
                          </m:r>
                        </m:sub>
                        <m:sup/>
                        <m:e>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sSubSup>
                                    <m:sSubSupPr>
                                      <m:ctrlPr>
                                        <a:rPr lang="es-MX" b="0" i="1" smtClean="0">
                                          <a:latin typeface="Cambria Math" panose="02040503050406030204" pitchFamily="18" charset="0"/>
                                        </a:rPr>
                                      </m:ctrlPr>
                                    </m:sSubSupPr>
                                    <m:e>
                                      <m:r>
                                        <a:rPr lang="es-MX" b="0" i="1" smtClean="0">
                                          <a:latin typeface="Cambria Math" panose="02040503050406030204" pitchFamily="18" charset="0"/>
                                        </a:rPr>
                                        <m:t>𝑐</m:t>
                                      </m:r>
                                    </m:e>
                                    <m:sub>
                                      <m:r>
                                        <a:rPr lang="es-MX" b="0" i="1" smtClean="0">
                                          <a:latin typeface="Cambria Math" panose="02040503050406030204" pitchFamily="18" charset="0"/>
                                        </a:rPr>
                                        <m:t>1</m:t>
                                      </m:r>
                                    </m:sub>
                                    <m:sup>
                                      <m:r>
                                        <a:rPr lang="es-MX" b="0" i="1" smtClean="0">
                                          <a:latin typeface="Cambria Math" panose="02040503050406030204" pitchFamily="18" charset="0"/>
                                        </a:rPr>
                                        <m:t>𝑔</m:t>
                                      </m:r>
                                    </m:sup>
                                  </m:sSubSup>
                                </m:num>
                                <m:den>
                                  <m:sSup>
                                    <m:sSupPr>
                                      <m:ctrlPr>
                                        <a:rPr lang="es-MX" b="0" i="1" smtClean="0">
                                          <a:latin typeface="Cambria Math" panose="02040503050406030204" pitchFamily="18" charset="0"/>
                                        </a:rPr>
                                      </m:ctrlPr>
                                    </m:sSupPr>
                                    <m:e>
                                      <m:r>
                                        <a:rPr lang="es-MX" b="0" i="1" smtClean="0">
                                          <a:latin typeface="Cambria Math" panose="02040503050406030204" pitchFamily="18" charset="0"/>
                                        </a:rPr>
                                        <m:t>𝐶</m:t>
                                      </m:r>
                                    </m:e>
                                    <m:sup>
                                      <m:r>
                                        <a:rPr lang="es-MX" b="0" i="1" smtClean="0">
                                          <a:latin typeface="Cambria Math" panose="02040503050406030204" pitchFamily="18" charset="0"/>
                                        </a:rPr>
                                        <m:t>𝑔</m:t>
                                      </m:r>
                                    </m:sup>
                                  </m:sSup>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sSub>
                                    <m:sSubPr>
                                      <m:ctrlPr>
                                        <a:rPr lang="es-MX" b="0" i="1" smtClean="0">
                                          <a:latin typeface="Cambria Math" panose="02040503050406030204" pitchFamily="18" charset="0"/>
                                        </a:rPr>
                                      </m:ctrlPr>
                                    </m:sSubPr>
                                    <m:e>
                                      <m:r>
                                        <a:rPr lang="es-MX" b="0" i="1" smtClean="0">
                                          <a:latin typeface="Cambria Math" panose="02040503050406030204" pitchFamily="18" charset="0"/>
                                        </a:rPr>
                                        <m:t>𝑡</m:t>
                                      </m:r>
                                    </m:e>
                                    <m:sub>
                                      <m:r>
                                        <a:rPr lang="es-MX" b="0" i="1" smtClean="0">
                                          <a:latin typeface="Cambria Math" panose="02040503050406030204" pitchFamily="18" charset="0"/>
                                        </a:rPr>
                                        <m:t>𝑖</m:t>
                                      </m:r>
                                    </m:sub>
                                  </m:sSub>
                                </m:num>
                                <m:den>
                                  <m:r>
                                    <a:rPr lang="es-MX" b="0" i="1" smtClean="0">
                                      <a:latin typeface="Cambria Math" panose="02040503050406030204" pitchFamily="18" charset="0"/>
                                    </a:rPr>
                                    <m:t>𝑇</m:t>
                                  </m:r>
                                </m:den>
                              </m:f>
                            </m:e>
                          </m:d>
                        </m:e>
                      </m:nary>
                    </m:oMath>
                  </m:oMathPara>
                </a14:m>
                <a:endParaRPr lang="es-MX" dirty="0"/>
              </a:p>
            </p:txBody>
          </p:sp>
        </mc:Choice>
        <mc:Fallback xmlns="">
          <p:sp>
            <p:nvSpPr>
              <p:cNvPr id="9" name="CuadroTexto 8">
                <a:extLst>
                  <a:ext uri="{FF2B5EF4-FFF2-40B4-BE49-F238E27FC236}">
                    <a16:creationId xmlns:a16="http://schemas.microsoft.com/office/drawing/2014/main" id="{396E073B-23CE-4982-AD5A-7D83AF772FD4}"/>
                  </a:ext>
                </a:extLst>
              </p:cNvPr>
              <p:cNvSpPr txBox="1">
                <a:spLocks noRot="1" noChangeAspect="1" noMove="1" noResize="1" noEditPoints="1" noAdjustHandles="1" noChangeArrowheads="1" noChangeShapeType="1" noTextEdit="1"/>
              </p:cNvSpPr>
              <p:nvPr/>
            </p:nvSpPr>
            <p:spPr>
              <a:xfrm>
                <a:off x="7822940" y="2124222"/>
                <a:ext cx="3081705" cy="707630"/>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29D088D-72EA-4695-9B27-0114F7742F5B}"/>
                  </a:ext>
                </a:extLst>
              </p:cNvPr>
              <p:cNvSpPr txBox="1"/>
              <p:nvPr/>
            </p:nvSpPr>
            <p:spPr>
              <a:xfrm>
                <a:off x="8163659" y="3517229"/>
                <a:ext cx="2116733" cy="7043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𝑀</m:t>
                      </m:r>
                      <m:r>
                        <a:rPr lang="es-MX" b="0" i="1" smtClean="0">
                          <a:latin typeface="Cambria Math" panose="02040503050406030204" pitchFamily="18" charset="0"/>
                        </a:rPr>
                        <m:t>=</m:t>
                      </m:r>
                      <m:nary>
                        <m:naryPr>
                          <m:chr m:val="∑"/>
                          <m:supHide m:val="on"/>
                          <m:ctrlPr>
                            <a:rPr lang="es-MX" b="0" i="1" smtClean="0">
                              <a:latin typeface="Cambria Math" panose="02040503050406030204" pitchFamily="18" charset="0"/>
                            </a:rPr>
                          </m:ctrlPr>
                        </m:naryPr>
                        <m:sub>
                          <m:r>
                            <a:rPr lang="es-MX" b="0" i="1" smtClean="0">
                              <a:latin typeface="Cambria Math" panose="02040503050406030204" pitchFamily="18" charset="0"/>
                            </a:rPr>
                            <m:t>𝑔</m:t>
                          </m:r>
                        </m:sub>
                        <m:sup/>
                        <m:e>
                          <m:f>
                            <m:fPr>
                              <m:ctrlPr>
                                <a:rPr lang="es-MX" b="0" i="1" smtClean="0">
                                  <a:latin typeface="Cambria Math" panose="02040503050406030204" pitchFamily="18" charset="0"/>
                                </a:rPr>
                              </m:ctrlPr>
                            </m:fPr>
                            <m:num>
                              <m:sSup>
                                <m:sSupPr>
                                  <m:ctrlPr>
                                    <a:rPr lang="es-MX" b="0" i="1" smtClean="0">
                                      <a:latin typeface="Cambria Math" panose="02040503050406030204" pitchFamily="18" charset="0"/>
                                    </a:rPr>
                                  </m:ctrlPr>
                                </m:sSupPr>
                                <m:e>
                                  <m:r>
                                    <a:rPr lang="es-MX" b="0" i="1" smtClean="0">
                                      <a:latin typeface="Cambria Math" panose="02040503050406030204" pitchFamily="18" charset="0"/>
                                    </a:rPr>
                                    <m:t>𝐶</m:t>
                                  </m:r>
                                </m:e>
                                <m:sup>
                                  <m:r>
                                    <a:rPr lang="es-MX" b="0" i="1" smtClean="0">
                                      <a:latin typeface="Cambria Math" panose="02040503050406030204" pitchFamily="18" charset="0"/>
                                    </a:rPr>
                                    <m:t>𝑔</m:t>
                                  </m:r>
                                </m:sup>
                              </m:sSup>
                            </m:num>
                            <m:den>
                              <m:r>
                                <a:rPr lang="es-MX" b="0" i="1" smtClean="0">
                                  <a:latin typeface="Cambria Math" panose="02040503050406030204" pitchFamily="18" charset="0"/>
                                </a:rPr>
                                <m:t>𝑇</m:t>
                              </m:r>
                            </m:den>
                          </m:f>
                          <m:sSub>
                            <m:sSubPr>
                              <m:ctrlPr>
                                <a:rPr lang="es-MX" b="0" i="1" smtClean="0">
                                  <a:latin typeface="Cambria Math" panose="02040503050406030204" pitchFamily="18" charset="0"/>
                                </a:rPr>
                              </m:ctrlPr>
                            </m:sSubPr>
                            <m:e>
                              <m:r>
                                <m:rPr>
                                  <m:nor/>
                                </m:rPr>
                                <a:rPr lang="el-GR"/>
                                <m:t>Φ</m:t>
                              </m:r>
                            </m:e>
                            <m:sub>
                              <m:r>
                                <a:rPr lang="es-MX" b="0" i="1" smtClean="0">
                                  <a:latin typeface="Cambria Math" panose="02040503050406030204" pitchFamily="18" charset="0"/>
                                </a:rPr>
                                <m:t>1</m:t>
                              </m:r>
                            </m:sub>
                          </m:sSub>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𝑐</m:t>
                              </m:r>
                            </m:e>
                            <m:sup>
                              <m:r>
                                <a:rPr lang="es-MX" b="0" i="1" smtClean="0">
                                  <a:latin typeface="Cambria Math" panose="02040503050406030204" pitchFamily="18" charset="0"/>
                                </a:rPr>
                                <m:t>𝑔</m:t>
                              </m:r>
                            </m:sup>
                          </m:sSup>
                          <m:r>
                            <a:rPr lang="es-MX" b="0" i="1" smtClean="0">
                              <a:latin typeface="Cambria Math" panose="02040503050406030204" pitchFamily="18" charset="0"/>
                            </a:rPr>
                            <m:t>;</m:t>
                          </m:r>
                          <m:r>
                            <a:rPr lang="es-MX" b="0" i="1" smtClean="0">
                              <a:latin typeface="Cambria Math" panose="02040503050406030204" pitchFamily="18" charset="0"/>
                            </a:rPr>
                            <m:t>𝑡</m:t>
                          </m:r>
                          <m:r>
                            <a:rPr lang="es-MX" b="0" i="1" smtClean="0">
                              <a:latin typeface="Cambria Math" panose="02040503050406030204" pitchFamily="18" charset="0"/>
                            </a:rPr>
                            <m:t>)</m:t>
                          </m:r>
                        </m:e>
                      </m:nary>
                    </m:oMath>
                  </m:oMathPara>
                </a14:m>
                <a:endParaRPr lang="es-MX" dirty="0"/>
              </a:p>
            </p:txBody>
          </p:sp>
        </mc:Choice>
        <mc:Fallback xmlns="">
          <p:sp>
            <p:nvSpPr>
              <p:cNvPr id="10" name="CuadroTexto 9">
                <a:extLst>
                  <a:ext uri="{FF2B5EF4-FFF2-40B4-BE49-F238E27FC236}">
                    <a16:creationId xmlns:a16="http://schemas.microsoft.com/office/drawing/2014/main" id="{A29D088D-72EA-4695-9B27-0114F7742F5B}"/>
                  </a:ext>
                </a:extLst>
              </p:cNvPr>
              <p:cNvSpPr txBox="1">
                <a:spLocks noRot="1" noChangeAspect="1" noMove="1" noResize="1" noEditPoints="1" noAdjustHandles="1" noChangeArrowheads="1" noChangeShapeType="1" noTextEdit="1"/>
              </p:cNvSpPr>
              <p:nvPr/>
            </p:nvSpPr>
            <p:spPr>
              <a:xfrm>
                <a:off x="8163659" y="3517229"/>
                <a:ext cx="2116733" cy="704360"/>
              </a:xfrm>
              <a:prstGeom prst="rect">
                <a:avLst/>
              </a:prstGeom>
              <a:blipFill>
                <a:blip r:embed="rId5"/>
                <a:stretch>
                  <a:fillRect/>
                </a:stretch>
              </a:blipFill>
            </p:spPr>
            <p:txBody>
              <a:bodyPr/>
              <a:lstStyle/>
              <a:p>
                <a:r>
                  <a:rPr lang="es-MX">
                    <a:noFill/>
                  </a:rPr>
                  <a:t> </a:t>
                </a:r>
              </a:p>
            </p:txBody>
          </p:sp>
        </mc:Fallback>
      </mc:AlternateContent>
      <p:sp>
        <p:nvSpPr>
          <p:cNvPr id="12" name="Cerrar llave 11">
            <a:extLst>
              <a:ext uri="{FF2B5EF4-FFF2-40B4-BE49-F238E27FC236}">
                <a16:creationId xmlns:a16="http://schemas.microsoft.com/office/drawing/2014/main" id="{5D96E9BD-33F4-4A94-992C-E56DFBB87CFA}"/>
              </a:ext>
            </a:extLst>
          </p:cNvPr>
          <p:cNvSpPr/>
          <p:nvPr/>
        </p:nvSpPr>
        <p:spPr>
          <a:xfrm rot="10800000">
            <a:off x="1552574" y="2365862"/>
            <a:ext cx="238125" cy="263037"/>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7ACF2993-49A4-4E46-9D04-7F5CBFE964D4}"/>
                  </a:ext>
                </a:extLst>
              </p:cNvPr>
              <p:cNvSpPr txBox="1"/>
              <p:nvPr/>
            </p:nvSpPr>
            <p:spPr>
              <a:xfrm>
                <a:off x="5820509" y="4642276"/>
                <a:ext cx="1494383" cy="7043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𝐼</m:t>
                          </m:r>
                        </m:e>
                        <m:sub>
                          <m:r>
                            <a:rPr lang="es-MX" b="0" i="1" smtClean="0">
                              <a:latin typeface="Cambria Math" panose="02040503050406030204" pitchFamily="18" charset="0"/>
                            </a:rPr>
                            <m:t>𝑝</m:t>
                          </m:r>
                        </m:sub>
                      </m:sSub>
                      <m:r>
                        <a:rPr lang="es-MX" b="0" i="1" smtClean="0">
                          <a:latin typeface="Cambria Math" panose="02040503050406030204" pitchFamily="18" charset="0"/>
                        </a:rPr>
                        <m:t>=</m:t>
                      </m:r>
                      <m:nary>
                        <m:naryPr>
                          <m:chr m:val="∑"/>
                          <m:supHide m:val="on"/>
                          <m:ctrlPr>
                            <a:rPr lang="es-MX" b="0" i="1" smtClean="0">
                              <a:latin typeface="Cambria Math" panose="02040503050406030204" pitchFamily="18" charset="0"/>
                            </a:rPr>
                          </m:ctrlPr>
                        </m:naryPr>
                        <m:sub>
                          <m:r>
                            <a:rPr lang="es-MX" b="0" i="1" smtClean="0">
                              <a:latin typeface="Cambria Math" panose="02040503050406030204" pitchFamily="18" charset="0"/>
                            </a:rPr>
                            <m:t>𝑔</m:t>
                          </m:r>
                        </m:sub>
                        <m:sup/>
                        <m:e>
                          <m:f>
                            <m:fPr>
                              <m:ctrlPr>
                                <a:rPr lang="es-MX" b="0" i="1" smtClean="0">
                                  <a:latin typeface="Cambria Math" panose="02040503050406030204" pitchFamily="18" charset="0"/>
                                </a:rPr>
                              </m:ctrlPr>
                            </m:fPr>
                            <m:num>
                              <m:sSup>
                                <m:sSupPr>
                                  <m:ctrlPr>
                                    <a:rPr lang="es-MX" b="0" i="1" smtClean="0">
                                      <a:latin typeface="Cambria Math" panose="02040503050406030204" pitchFamily="18" charset="0"/>
                                    </a:rPr>
                                  </m:ctrlPr>
                                </m:sSupPr>
                                <m:e>
                                  <m:r>
                                    <a:rPr lang="es-MX" b="0" i="1" smtClean="0">
                                      <a:latin typeface="Cambria Math" panose="02040503050406030204" pitchFamily="18" charset="0"/>
                                    </a:rPr>
                                    <m:t>𝐶</m:t>
                                  </m:r>
                                </m:e>
                                <m:sup>
                                  <m:r>
                                    <a:rPr lang="es-MX" b="0" i="1" smtClean="0">
                                      <a:latin typeface="Cambria Math" panose="02040503050406030204" pitchFamily="18" charset="0"/>
                                    </a:rPr>
                                    <m:t>𝑔</m:t>
                                  </m:r>
                                </m:sup>
                              </m:sSup>
                            </m:num>
                            <m:den>
                              <m:r>
                                <a:rPr lang="es-MX" b="0" i="1" smtClean="0">
                                  <a:latin typeface="Cambria Math" panose="02040503050406030204" pitchFamily="18" charset="0"/>
                                </a:rPr>
                                <m:t>𝑇</m:t>
                              </m:r>
                            </m:den>
                          </m:f>
                          <m:sSup>
                            <m:sSupPr>
                              <m:ctrlPr>
                                <a:rPr lang="es-MX" b="0" i="1" smtClean="0">
                                  <a:latin typeface="Cambria Math" panose="02040503050406030204" pitchFamily="18" charset="0"/>
                                </a:rPr>
                              </m:ctrlPr>
                            </m:sSupPr>
                            <m:e>
                              <m:r>
                                <a:rPr lang="es-MX" b="0" i="1" smtClean="0">
                                  <a:latin typeface="Cambria Math" panose="02040503050406030204" pitchFamily="18" charset="0"/>
                                </a:rPr>
                                <m:t>𝐷</m:t>
                              </m:r>
                            </m:e>
                            <m:sup>
                              <m:r>
                                <a:rPr lang="es-MX" b="0" i="1" smtClean="0">
                                  <a:latin typeface="Cambria Math" panose="02040503050406030204" pitchFamily="18" charset="0"/>
                                </a:rPr>
                                <m:t>𝑔</m:t>
                              </m:r>
                            </m:sup>
                          </m:sSup>
                        </m:e>
                      </m:nary>
                    </m:oMath>
                  </m:oMathPara>
                </a14:m>
                <a:endParaRPr lang="es-MX" dirty="0"/>
              </a:p>
            </p:txBody>
          </p:sp>
        </mc:Choice>
        <mc:Fallback xmlns="">
          <p:sp>
            <p:nvSpPr>
              <p:cNvPr id="13" name="CuadroTexto 12">
                <a:extLst>
                  <a:ext uri="{FF2B5EF4-FFF2-40B4-BE49-F238E27FC236}">
                    <a16:creationId xmlns:a16="http://schemas.microsoft.com/office/drawing/2014/main" id="{7ACF2993-49A4-4E46-9D04-7F5CBFE964D4}"/>
                  </a:ext>
                </a:extLst>
              </p:cNvPr>
              <p:cNvSpPr txBox="1">
                <a:spLocks noRot="1" noChangeAspect="1" noMove="1" noResize="1" noEditPoints="1" noAdjustHandles="1" noChangeArrowheads="1" noChangeShapeType="1" noTextEdit="1"/>
              </p:cNvSpPr>
              <p:nvPr/>
            </p:nvSpPr>
            <p:spPr>
              <a:xfrm>
                <a:off x="5820509" y="4642276"/>
                <a:ext cx="1494383" cy="704360"/>
              </a:xfrm>
              <a:prstGeom prst="rect">
                <a:avLst/>
              </a:prstGeom>
              <a:blipFill>
                <a:blip r:embed="rId6"/>
                <a:stretch>
                  <a:fillRect/>
                </a:stretch>
              </a:blipFill>
            </p:spPr>
            <p:txBody>
              <a:bodyPr/>
              <a:lstStyle/>
              <a:p>
                <a:r>
                  <a:rPr lang="es-MX">
                    <a:noFill/>
                  </a:rPr>
                  <a:t> </a:t>
                </a:r>
              </a:p>
            </p:txBody>
          </p:sp>
        </mc:Fallback>
      </mc:AlternateContent>
      <p:sp>
        <p:nvSpPr>
          <p:cNvPr id="14" name="Cerrar llave 13">
            <a:extLst>
              <a:ext uri="{FF2B5EF4-FFF2-40B4-BE49-F238E27FC236}">
                <a16:creationId xmlns:a16="http://schemas.microsoft.com/office/drawing/2014/main" id="{4171A47B-9E41-4D92-820B-17AB857B2E0D}"/>
              </a:ext>
            </a:extLst>
          </p:cNvPr>
          <p:cNvSpPr/>
          <p:nvPr/>
        </p:nvSpPr>
        <p:spPr>
          <a:xfrm rot="10800000">
            <a:off x="981073" y="3671214"/>
            <a:ext cx="323851" cy="257401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B89982EC-0EA1-4F86-9BA3-120E7D031007}"/>
                  </a:ext>
                </a:extLst>
              </p:cNvPr>
              <p:cNvSpPr txBox="1"/>
              <p:nvPr/>
            </p:nvSpPr>
            <p:spPr>
              <a:xfrm>
                <a:off x="7354034" y="5747176"/>
                <a:ext cx="1494383" cy="7043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𝐺</m:t>
                      </m:r>
                      <m:r>
                        <a:rPr lang="es-MX" b="0" i="1" smtClean="0">
                          <a:latin typeface="Cambria Math" panose="02040503050406030204" pitchFamily="18" charset="0"/>
                        </a:rPr>
                        <m:t>=</m:t>
                      </m:r>
                      <m:nary>
                        <m:naryPr>
                          <m:chr m:val="∑"/>
                          <m:supHide m:val="on"/>
                          <m:ctrlPr>
                            <a:rPr lang="es-MX" b="0" i="1" smtClean="0">
                              <a:latin typeface="Cambria Math" panose="02040503050406030204" pitchFamily="18" charset="0"/>
                            </a:rPr>
                          </m:ctrlPr>
                        </m:naryPr>
                        <m:sub>
                          <m:r>
                            <a:rPr lang="es-MX" b="0" i="1" smtClean="0">
                              <a:latin typeface="Cambria Math" panose="02040503050406030204" pitchFamily="18" charset="0"/>
                            </a:rPr>
                            <m:t>𝑔</m:t>
                          </m:r>
                        </m:sub>
                        <m:sup/>
                        <m:e>
                          <m:f>
                            <m:fPr>
                              <m:ctrlPr>
                                <a:rPr lang="es-MX" b="0" i="1" smtClean="0">
                                  <a:latin typeface="Cambria Math" panose="02040503050406030204" pitchFamily="18" charset="0"/>
                                </a:rPr>
                              </m:ctrlPr>
                            </m:fPr>
                            <m:num>
                              <m:sSup>
                                <m:sSupPr>
                                  <m:ctrlPr>
                                    <a:rPr lang="es-MX" b="0" i="1" smtClean="0">
                                      <a:latin typeface="Cambria Math" panose="02040503050406030204" pitchFamily="18" charset="0"/>
                                    </a:rPr>
                                  </m:ctrlPr>
                                </m:sSupPr>
                                <m:e>
                                  <m:r>
                                    <a:rPr lang="es-MX" b="0" i="1" smtClean="0">
                                      <a:latin typeface="Cambria Math" panose="02040503050406030204" pitchFamily="18" charset="0"/>
                                    </a:rPr>
                                    <m:t>𝐶</m:t>
                                  </m:r>
                                </m:e>
                                <m:sup>
                                  <m:r>
                                    <a:rPr lang="es-MX" b="0" i="1" smtClean="0">
                                      <a:latin typeface="Cambria Math" panose="02040503050406030204" pitchFamily="18" charset="0"/>
                                    </a:rPr>
                                    <m:t>𝑔</m:t>
                                  </m:r>
                                </m:sup>
                              </m:sSup>
                            </m:num>
                            <m:den>
                              <m:r>
                                <a:rPr lang="es-MX" b="0" i="1" smtClean="0">
                                  <a:latin typeface="Cambria Math" panose="02040503050406030204" pitchFamily="18" charset="0"/>
                                </a:rPr>
                                <m:t>𝑇</m:t>
                              </m:r>
                            </m:den>
                          </m:f>
                          <m:sSup>
                            <m:sSupPr>
                              <m:ctrlPr>
                                <a:rPr lang="es-MX" b="0" i="1" smtClean="0">
                                  <a:latin typeface="Cambria Math" panose="02040503050406030204" pitchFamily="18" charset="0"/>
                                </a:rPr>
                              </m:ctrlPr>
                            </m:sSupPr>
                            <m:e>
                              <m:r>
                                <a:rPr lang="es-MX" b="0" i="1" smtClean="0">
                                  <a:latin typeface="Cambria Math" panose="02040503050406030204" pitchFamily="18" charset="0"/>
                                </a:rPr>
                                <m:t>𝐺</m:t>
                              </m:r>
                            </m:e>
                            <m:sup>
                              <m:r>
                                <a:rPr lang="es-MX" b="0" i="1" smtClean="0">
                                  <a:latin typeface="Cambria Math" panose="02040503050406030204" pitchFamily="18" charset="0"/>
                                </a:rPr>
                                <m:t>𝑔</m:t>
                              </m:r>
                            </m:sup>
                          </m:sSup>
                        </m:e>
                      </m:nary>
                    </m:oMath>
                  </m:oMathPara>
                </a14:m>
                <a:endParaRPr lang="es-MX" dirty="0"/>
              </a:p>
            </p:txBody>
          </p:sp>
        </mc:Choice>
        <mc:Fallback xmlns="">
          <p:sp>
            <p:nvSpPr>
              <p:cNvPr id="16" name="CuadroTexto 15">
                <a:extLst>
                  <a:ext uri="{FF2B5EF4-FFF2-40B4-BE49-F238E27FC236}">
                    <a16:creationId xmlns:a16="http://schemas.microsoft.com/office/drawing/2014/main" id="{B89982EC-0EA1-4F86-9BA3-120E7D031007}"/>
                  </a:ext>
                </a:extLst>
              </p:cNvPr>
              <p:cNvSpPr txBox="1">
                <a:spLocks noRot="1" noChangeAspect="1" noMove="1" noResize="1" noEditPoints="1" noAdjustHandles="1" noChangeArrowheads="1" noChangeShapeType="1" noTextEdit="1"/>
              </p:cNvSpPr>
              <p:nvPr/>
            </p:nvSpPr>
            <p:spPr>
              <a:xfrm>
                <a:off x="7354034" y="5747176"/>
                <a:ext cx="1494383" cy="704360"/>
              </a:xfrm>
              <a:prstGeom prst="rect">
                <a:avLst/>
              </a:prstGeom>
              <a:blipFill>
                <a:blip r:embed="rId7"/>
                <a:stretch>
                  <a:fillRect/>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EDCD63A0-7B2A-40BD-B241-52CD78D7BBDD}"/>
              </a:ext>
            </a:extLst>
          </p:cNvPr>
          <p:cNvSpPr>
            <a:spLocks noGrp="1"/>
          </p:cNvSpPr>
          <p:nvPr>
            <p:ph type="sldNum" sz="quarter" idx="12"/>
          </p:nvPr>
        </p:nvSpPr>
        <p:spPr/>
        <p:txBody>
          <a:bodyPr/>
          <a:lstStyle/>
          <a:p>
            <a:fld id="{32EFB941-36F1-43C7-B341-208C5994CA2A}" type="slidenum">
              <a:rPr lang="es-MX" smtClean="0"/>
              <a:t>7</a:t>
            </a:fld>
            <a:r>
              <a:rPr lang="es-MX" dirty="0"/>
              <a:t>/17</a:t>
            </a:r>
          </a:p>
        </p:txBody>
      </p:sp>
    </p:spTree>
    <p:extLst>
      <p:ext uri="{BB962C8B-B14F-4D97-AF65-F5344CB8AC3E}">
        <p14:creationId xmlns:p14="http://schemas.microsoft.com/office/powerpoint/2010/main" val="210487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Índice de segregación local y global</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200" y="1825625"/>
            <a:ext cx="10515600" cy="4351338"/>
          </a:xfrm>
        </p:spPr>
        <p:txBody>
          <a:bodyPr>
            <a:noAutofit/>
          </a:bodyPr>
          <a:lstStyle/>
          <a:p>
            <a:r>
              <a:rPr lang="es-MX" sz="2400" dirty="0"/>
              <a:t>Segregación local;</a:t>
            </a:r>
          </a:p>
          <a:p>
            <a:pPr marL="0" indent="0">
              <a:buNone/>
            </a:pPr>
            <a:r>
              <a:rPr lang="es-MX" sz="2400" dirty="0"/>
              <a:t>   	índice de Duncan y Duncan, 1955</a:t>
            </a:r>
            <a:endParaRPr lang="en-US" sz="2400" i="1" dirty="0"/>
          </a:p>
          <a:p>
            <a:pPr marL="0" indent="0">
              <a:buNone/>
            </a:pPr>
            <a:endParaRPr lang="en-US" sz="2400" i="1" dirty="0"/>
          </a:p>
          <a:p>
            <a:r>
              <a:rPr lang="en-US" sz="2400" dirty="0"/>
              <a:t>Segregación global;</a:t>
            </a:r>
          </a:p>
          <a:p>
            <a:pPr lvl="1"/>
            <a:r>
              <a:rPr lang="en-US" sz="2200" dirty="0"/>
              <a:t>índice de Información Mutuo (Theil and Finizza, 1971)</a:t>
            </a:r>
          </a:p>
          <a:p>
            <a:pPr marL="0" indent="0">
              <a:buNone/>
            </a:pPr>
            <a:r>
              <a:rPr lang="en-US" sz="2200" dirty="0"/>
              <a:t> </a:t>
            </a:r>
          </a:p>
          <a:p>
            <a:pPr lvl="1"/>
            <a:endParaRPr lang="es-MX" sz="2200" dirty="0"/>
          </a:p>
          <a:p>
            <a:pPr lvl="1"/>
            <a:r>
              <a:rPr lang="es-MX" sz="2200" dirty="0"/>
              <a:t>índice ponderado de Silber (1992)</a:t>
            </a:r>
          </a:p>
          <a:p>
            <a:endParaRPr lang="es-MX" sz="2200" dirty="0"/>
          </a:p>
          <a:p>
            <a:endParaRPr lang="es-MX" sz="2200" dirty="0"/>
          </a:p>
          <a:p>
            <a:pPr lvl="1"/>
            <a:r>
              <a:rPr lang="es-MX" sz="2200" dirty="0"/>
              <a:t>Índice G (Gini) de Reardon y Firebaugh (2002)</a:t>
            </a:r>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errar llave 11">
            <a:extLst>
              <a:ext uri="{FF2B5EF4-FFF2-40B4-BE49-F238E27FC236}">
                <a16:creationId xmlns:a16="http://schemas.microsoft.com/office/drawing/2014/main" id="{5D96E9BD-33F4-4A94-992C-E56DFBB87CFA}"/>
              </a:ext>
            </a:extLst>
          </p:cNvPr>
          <p:cNvSpPr/>
          <p:nvPr/>
        </p:nvSpPr>
        <p:spPr>
          <a:xfrm rot="10800000">
            <a:off x="1552574" y="2365862"/>
            <a:ext cx="238125" cy="263037"/>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4" name="Cerrar llave 13">
            <a:extLst>
              <a:ext uri="{FF2B5EF4-FFF2-40B4-BE49-F238E27FC236}">
                <a16:creationId xmlns:a16="http://schemas.microsoft.com/office/drawing/2014/main" id="{4171A47B-9E41-4D92-820B-17AB857B2E0D}"/>
              </a:ext>
            </a:extLst>
          </p:cNvPr>
          <p:cNvSpPr/>
          <p:nvPr/>
        </p:nvSpPr>
        <p:spPr>
          <a:xfrm rot="10800000">
            <a:off x="981073" y="3671214"/>
            <a:ext cx="323851" cy="257401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1" name="Rectángulo 10">
            <a:extLst>
              <a:ext uri="{FF2B5EF4-FFF2-40B4-BE49-F238E27FC236}">
                <a16:creationId xmlns:a16="http://schemas.microsoft.com/office/drawing/2014/main" id="{029AB68E-D8FE-412F-9168-F7C0830C28F2}"/>
              </a:ext>
            </a:extLst>
          </p:cNvPr>
          <p:cNvSpPr/>
          <p:nvPr/>
        </p:nvSpPr>
        <p:spPr>
          <a:xfrm>
            <a:off x="8497494" y="2268815"/>
            <a:ext cx="3079689" cy="646331"/>
          </a:xfrm>
          <a:prstGeom prst="rect">
            <a:avLst/>
          </a:prstGeom>
        </p:spPr>
        <p:txBody>
          <a:bodyPr wrap="none">
            <a:spAutoFit/>
          </a:bodyPr>
          <a:lstStyle/>
          <a:p>
            <a:r>
              <a:rPr lang="es-MX" dirty="0">
                <a:latin typeface="Courier New" panose="02070309020205020404" pitchFamily="49" charset="0"/>
                <a:cs typeface="Courier New" panose="02070309020205020404" pitchFamily="49" charset="0"/>
              </a:rPr>
              <a:t>Ben Jann, ETH Zurich;</a:t>
            </a:r>
          </a:p>
          <a:p>
            <a:r>
              <a:rPr lang="es-MX" dirty="0">
                <a:latin typeface="Courier New" panose="02070309020205020404" pitchFamily="49" charset="0"/>
                <a:cs typeface="Courier New" panose="02070309020205020404" pitchFamily="49" charset="0"/>
              </a:rPr>
              <a:t>.cmd duncan</a:t>
            </a:r>
          </a:p>
        </p:txBody>
      </p:sp>
      <p:sp>
        <p:nvSpPr>
          <p:cNvPr id="17" name="Rectángulo 16">
            <a:extLst>
              <a:ext uri="{FF2B5EF4-FFF2-40B4-BE49-F238E27FC236}">
                <a16:creationId xmlns:a16="http://schemas.microsoft.com/office/drawing/2014/main" id="{B7EA3BEF-44B5-4998-9B4E-55079CFB79EE}"/>
              </a:ext>
            </a:extLst>
          </p:cNvPr>
          <p:cNvSpPr/>
          <p:nvPr/>
        </p:nvSpPr>
        <p:spPr>
          <a:xfrm>
            <a:off x="8101225" y="3493273"/>
            <a:ext cx="3079689" cy="923330"/>
          </a:xfrm>
          <a:prstGeom prst="rect">
            <a:avLst/>
          </a:prstGeom>
        </p:spPr>
        <p:txBody>
          <a:bodyPr wrap="none">
            <a:spAutoFit/>
          </a:bodyPr>
          <a:lstStyle/>
          <a:p>
            <a:r>
              <a:rPr lang="es-MX" dirty="0">
                <a:latin typeface="Courier New" panose="02070309020205020404" pitchFamily="49" charset="0"/>
                <a:cs typeface="Courier New" panose="02070309020205020404" pitchFamily="49" charset="0"/>
              </a:rPr>
              <a:t>Carlos Gradín, uvigo;</a:t>
            </a:r>
          </a:p>
          <a:p>
            <a:r>
              <a:rPr lang="es-MX" dirty="0">
                <a:latin typeface="Courier New" panose="02070309020205020404" pitchFamily="49" charset="0"/>
                <a:cs typeface="Courier New" panose="02070309020205020404" pitchFamily="49" charset="0"/>
              </a:rPr>
              <a:t>.cmd localseg</a:t>
            </a:r>
          </a:p>
          <a:p>
            <a:r>
              <a:rPr lang="es-MX" dirty="0">
                <a:latin typeface="Courier New" panose="02070309020205020404" pitchFamily="49" charset="0"/>
                <a:cs typeface="Courier New" panose="02070309020205020404" pitchFamily="49" charset="0"/>
              </a:rPr>
              <a:t>.cmd dicseg</a:t>
            </a:r>
          </a:p>
        </p:txBody>
      </p:sp>
      <p:sp>
        <p:nvSpPr>
          <p:cNvPr id="18" name="Rectángulo 17">
            <a:extLst>
              <a:ext uri="{FF2B5EF4-FFF2-40B4-BE49-F238E27FC236}">
                <a16:creationId xmlns:a16="http://schemas.microsoft.com/office/drawing/2014/main" id="{4E0440DD-5360-4000-8B45-E5924C3B2DA4}"/>
              </a:ext>
            </a:extLst>
          </p:cNvPr>
          <p:cNvSpPr/>
          <p:nvPr/>
        </p:nvSpPr>
        <p:spPr>
          <a:xfrm>
            <a:off x="5707412" y="4533065"/>
            <a:ext cx="3079689" cy="923330"/>
          </a:xfrm>
          <a:prstGeom prst="rect">
            <a:avLst/>
          </a:prstGeom>
        </p:spPr>
        <p:txBody>
          <a:bodyPr wrap="none">
            <a:spAutoFit/>
          </a:bodyPr>
          <a:lstStyle/>
          <a:p>
            <a:r>
              <a:rPr lang="es-MX" dirty="0">
                <a:latin typeface="Courier New" panose="02070309020205020404" pitchFamily="49" charset="0"/>
                <a:cs typeface="Courier New" panose="02070309020205020404" pitchFamily="49" charset="0"/>
              </a:rPr>
              <a:t>Carlos Gradín, uvigo;</a:t>
            </a:r>
          </a:p>
          <a:p>
            <a:r>
              <a:rPr lang="es-MX" dirty="0">
                <a:latin typeface="Courier New" panose="02070309020205020404" pitchFamily="49" charset="0"/>
                <a:cs typeface="Courier New" panose="02070309020205020404" pitchFamily="49" charset="0"/>
              </a:rPr>
              <a:t>.cmd localseg</a:t>
            </a:r>
          </a:p>
          <a:p>
            <a:r>
              <a:rPr lang="es-MX" dirty="0">
                <a:latin typeface="Courier New" panose="02070309020205020404" pitchFamily="49" charset="0"/>
                <a:cs typeface="Courier New" panose="02070309020205020404" pitchFamily="49" charset="0"/>
              </a:rPr>
              <a:t>.cmd dicseg</a:t>
            </a:r>
          </a:p>
        </p:txBody>
      </p:sp>
      <p:sp>
        <p:nvSpPr>
          <p:cNvPr id="19" name="Rectángulo 18">
            <a:extLst>
              <a:ext uri="{FF2B5EF4-FFF2-40B4-BE49-F238E27FC236}">
                <a16:creationId xmlns:a16="http://schemas.microsoft.com/office/drawing/2014/main" id="{B1BA71D4-A2FD-4735-9D78-154529BE6D61}"/>
              </a:ext>
            </a:extLst>
          </p:cNvPr>
          <p:cNvSpPr/>
          <p:nvPr/>
        </p:nvSpPr>
        <p:spPr>
          <a:xfrm>
            <a:off x="7178327" y="5622586"/>
            <a:ext cx="3079689" cy="923330"/>
          </a:xfrm>
          <a:prstGeom prst="rect">
            <a:avLst/>
          </a:prstGeom>
        </p:spPr>
        <p:txBody>
          <a:bodyPr wrap="none">
            <a:spAutoFit/>
          </a:bodyPr>
          <a:lstStyle/>
          <a:p>
            <a:r>
              <a:rPr lang="es-MX" dirty="0">
                <a:latin typeface="Courier New" panose="02070309020205020404" pitchFamily="49" charset="0"/>
                <a:cs typeface="Courier New" panose="02070309020205020404" pitchFamily="49" charset="0"/>
              </a:rPr>
              <a:t>Carlos Gradín, uvigo;</a:t>
            </a:r>
          </a:p>
          <a:p>
            <a:r>
              <a:rPr lang="es-MX" dirty="0">
                <a:latin typeface="Courier New" panose="02070309020205020404" pitchFamily="49" charset="0"/>
                <a:cs typeface="Courier New" panose="02070309020205020404" pitchFamily="49" charset="0"/>
              </a:rPr>
              <a:t>.cmd localseg</a:t>
            </a:r>
          </a:p>
          <a:p>
            <a:r>
              <a:rPr lang="es-MX" dirty="0">
                <a:latin typeface="Courier New" panose="02070309020205020404" pitchFamily="49" charset="0"/>
                <a:cs typeface="Courier New" panose="02070309020205020404" pitchFamily="49" charset="0"/>
              </a:rPr>
              <a:t>.cmd dicseg</a:t>
            </a:r>
          </a:p>
        </p:txBody>
      </p:sp>
      <p:sp>
        <p:nvSpPr>
          <p:cNvPr id="4" name="Marcador de número de diapositiva 3">
            <a:extLst>
              <a:ext uri="{FF2B5EF4-FFF2-40B4-BE49-F238E27FC236}">
                <a16:creationId xmlns:a16="http://schemas.microsoft.com/office/drawing/2014/main" id="{7DF22727-4E16-41E9-A45E-672B03888029}"/>
              </a:ext>
            </a:extLst>
          </p:cNvPr>
          <p:cNvSpPr>
            <a:spLocks noGrp="1"/>
          </p:cNvSpPr>
          <p:nvPr>
            <p:ph type="sldNum" sz="quarter" idx="12"/>
          </p:nvPr>
        </p:nvSpPr>
        <p:spPr/>
        <p:txBody>
          <a:bodyPr/>
          <a:lstStyle/>
          <a:p>
            <a:fld id="{32EFB941-36F1-43C7-B341-208C5994CA2A}" type="slidenum">
              <a:rPr lang="es-MX" smtClean="0"/>
              <a:t>8</a:t>
            </a:fld>
            <a:r>
              <a:rPr lang="es-MX" dirty="0"/>
              <a:t>/17</a:t>
            </a:r>
          </a:p>
        </p:txBody>
      </p:sp>
    </p:spTree>
    <p:extLst>
      <p:ext uri="{BB962C8B-B14F-4D97-AF65-F5344CB8AC3E}">
        <p14:creationId xmlns:p14="http://schemas.microsoft.com/office/powerpoint/2010/main" val="364629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E38F1-839E-4365-8405-D17D58E6CA8D}"/>
              </a:ext>
            </a:extLst>
          </p:cNvPr>
          <p:cNvSpPr>
            <a:spLocks noGrp="1"/>
          </p:cNvSpPr>
          <p:nvPr>
            <p:ph type="title"/>
          </p:nvPr>
        </p:nvSpPr>
        <p:spPr>
          <a:xfrm>
            <a:off x="838200" y="365125"/>
            <a:ext cx="10515600" cy="1325563"/>
          </a:xfrm>
        </p:spPr>
        <p:txBody>
          <a:bodyPr/>
          <a:lstStyle/>
          <a:p>
            <a:r>
              <a:rPr lang="es-MX" dirty="0"/>
              <a:t>Sintaxis</a:t>
            </a:r>
          </a:p>
        </p:txBody>
      </p:sp>
      <p:sp>
        <p:nvSpPr>
          <p:cNvPr id="3" name="Marcador de contenido 2">
            <a:extLst>
              <a:ext uri="{FF2B5EF4-FFF2-40B4-BE49-F238E27FC236}">
                <a16:creationId xmlns:a16="http://schemas.microsoft.com/office/drawing/2014/main" id="{49AF7BAE-C8DE-4C23-A9C4-77DFCF8D0672}"/>
              </a:ext>
            </a:extLst>
          </p:cNvPr>
          <p:cNvSpPr>
            <a:spLocks noGrp="1"/>
          </p:cNvSpPr>
          <p:nvPr>
            <p:ph idx="1"/>
          </p:nvPr>
        </p:nvSpPr>
        <p:spPr>
          <a:xfrm>
            <a:off x="838199" y="1825625"/>
            <a:ext cx="11058525" cy="4351338"/>
          </a:xfrm>
        </p:spPr>
        <p:txBody>
          <a:bodyPr/>
          <a:lstStyle/>
          <a:p>
            <a:r>
              <a:rPr lang="en-US" sz="2400" dirty="0">
                <a:latin typeface="Courier New" panose="02070309020205020404" pitchFamily="49" charset="0"/>
                <a:cs typeface="Courier New" panose="02070309020205020404" pitchFamily="49" charset="0"/>
              </a:rPr>
              <a:t>duncan depvar groupvar [weight] [if exp] [in range] [, frequencies missing nolabel format(%fmt) ]</a:t>
            </a:r>
          </a:p>
          <a:p>
            <a:pPr marL="0" indent="0">
              <a:buNone/>
            </a:pPr>
            <a:r>
              <a:rPr lang="en-US" sz="2400" dirty="0">
                <a:latin typeface="Courier New" panose="02070309020205020404" pitchFamily="49" charset="0"/>
                <a:cs typeface="Courier New" panose="02070309020205020404" pitchFamily="49" charset="0"/>
              </a:rPr>
              <a:t>- Ej; </a:t>
            </a:r>
            <a:r>
              <a:rPr lang="es-MX" sz="2400" dirty="0">
                <a:latin typeface="Courier New" panose="02070309020205020404" pitchFamily="49" charset="0"/>
                <a:cs typeface="Courier New" panose="02070309020205020404" pitchFamily="49" charset="0"/>
              </a:rPr>
              <a:t>duncan sinco sex if grupos==51 &amp; regiones==2</a:t>
            </a:r>
          </a:p>
          <a:p>
            <a:endParaRPr lang="es-MX" sz="2400" dirty="0">
              <a:latin typeface="Courier New" panose="02070309020205020404" pitchFamily="49" charset="0"/>
              <a:cs typeface="Courier New" panose="02070309020205020404" pitchFamily="49" charset="0"/>
            </a:endParaRPr>
          </a:p>
          <a:p>
            <a:endParaRPr lang="es-MX" sz="2400" dirty="0">
              <a:latin typeface="Courier New" panose="02070309020205020404" pitchFamily="49" charset="0"/>
              <a:cs typeface="Courier New" panose="02070309020205020404" pitchFamily="49" charset="0"/>
            </a:endParaRPr>
          </a:p>
          <a:p>
            <a:r>
              <a:rPr lang="es-MX" sz="2400" dirty="0">
                <a:latin typeface="Courier New" panose="02070309020205020404" pitchFamily="49" charset="0"/>
                <a:cs typeface="Courier New" panose="02070309020205020404" pitchFamily="49" charset="0"/>
              </a:rPr>
              <a:t>localseg unitvar groupvar [weights] [if exp] [in range] [, format(%9.#f) sc nograph x(newvar) y(newvar) xtitle(xtitle) ytitle(ytitle) graph_options(graph_options) ]</a:t>
            </a:r>
          </a:p>
          <a:p>
            <a:pPr marL="0" indent="0">
              <a:buNone/>
            </a:pPr>
            <a:r>
              <a:rPr lang="es-MX" sz="2400" dirty="0">
                <a:latin typeface="Courier New" panose="02070309020205020404" pitchFamily="49" charset="0"/>
                <a:cs typeface="Courier New" panose="02070309020205020404" pitchFamily="49" charset="0"/>
              </a:rPr>
              <a:t>- localseg sinco sex [fw=fac] if grupos==84 &amp; regiones==2, sc</a:t>
            </a:r>
          </a:p>
          <a:p>
            <a:endParaRPr lang="es-MX" dirty="0"/>
          </a:p>
        </p:txBody>
      </p:sp>
      <p:grpSp>
        <p:nvGrpSpPr>
          <p:cNvPr id="7" name="Grupo 6">
            <a:extLst>
              <a:ext uri="{FF2B5EF4-FFF2-40B4-BE49-F238E27FC236}">
                <a16:creationId xmlns:a16="http://schemas.microsoft.com/office/drawing/2014/main" id="{E5AC5198-5D38-4B2E-932E-DDFA50D50970}"/>
              </a:ext>
            </a:extLst>
          </p:cNvPr>
          <p:cNvGrpSpPr/>
          <p:nvPr/>
        </p:nvGrpSpPr>
        <p:grpSpPr>
          <a:xfrm>
            <a:off x="10048875" y="106154"/>
            <a:ext cx="2039139" cy="646321"/>
            <a:chOff x="9376477" y="106154"/>
            <a:chExt cx="2463887" cy="760621"/>
          </a:xfrm>
        </p:grpSpPr>
        <p:pic>
          <p:nvPicPr>
            <p:cNvPr id="5" name="Picture 2" descr="http://www.identidadbuho.uson.mx/assets/logo-institucional-rgb-150.jpg">
              <a:extLst>
                <a:ext uri="{FF2B5EF4-FFF2-40B4-BE49-F238E27FC236}">
                  <a16:creationId xmlns:a16="http://schemas.microsoft.com/office/drawing/2014/main" id="{03ED2EF6-E513-4928-BFC3-E5CC5B89E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728"/>
            <a:stretch/>
          </p:blipFill>
          <p:spPr bwMode="auto">
            <a:xfrm>
              <a:off x="9376477" y="106154"/>
              <a:ext cx="749308" cy="760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smex.multion.com/assets/images/EUSMEX_resplandor.png">
              <a:extLst>
                <a:ext uri="{FF2B5EF4-FFF2-40B4-BE49-F238E27FC236}">
                  <a16:creationId xmlns:a16="http://schemas.microsoft.com/office/drawing/2014/main" id="{D57C717A-2C2F-4250-A90C-46D2F343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785" y="106154"/>
              <a:ext cx="1714579" cy="76062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Marcador de número de diapositiva 3">
            <a:extLst>
              <a:ext uri="{FF2B5EF4-FFF2-40B4-BE49-F238E27FC236}">
                <a16:creationId xmlns:a16="http://schemas.microsoft.com/office/drawing/2014/main" id="{7199178E-07BE-4183-AA28-2F7998CAB627}"/>
              </a:ext>
            </a:extLst>
          </p:cNvPr>
          <p:cNvSpPr>
            <a:spLocks noGrp="1"/>
          </p:cNvSpPr>
          <p:nvPr>
            <p:ph type="sldNum" sz="quarter" idx="12"/>
          </p:nvPr>
        </p:nvSpPr>
        <p:spPr/>
        <p:txBody>
          <a:bodyPr/>
          <a:lstStyle/>
          <a:p>
            <a:fld id="{32EFB941-36F1-43C7-B341-208C5994CA2A}" type="slidenum">
              <a:rPr lang="es-MX" smtClean="0"/>
              <a:t>9</a:t>
            </a:fld>
            <a:r>
              <a:rPr lang="es-MX" dirty="0"/>
              <a:t>/17</a:t>
            </a:r>
          </a:p>
        </p:txBody>
      </p:sp>
    </p:spTree>
    <p:extLst>
      <p:ext uri="{BB962C8B-B14F-4D97-AF65-F5344CB8AC3E}">
        <p14:creationId xmlns:p14="http://schemas.microsoft.com/office/powerpoint/2010/main" val="8954691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2994</TotalTime>
  <Words>1020</Words>
  <Application>Microsoft Office PowerPoint</Application>
  <PresentationFormat>Panorámica</PresentationFormat>
  <Paragraphs>135</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Calibri Light</vt:lpstr>
      <vt:lpstr>Cambria</vt:lpstr>
      <vt:lpstr>Cambria Math</vt:lpstr>
      <vt:lpstr>Courier New</vt:lpstr>
      <vt:lpstr>Franklin Gothic Medium</vt:lpstr>
      <vt:lpstr>Tema de Office</vt:lpstr>
      <vt:lpstr>Análisis de las Ocupaciones Laborales en México, a través del manejo de microdatos de la ENOE empleando Stata</vt:lpstr>
      <vt:lpstr>Contexto</vt:lpstr>
      <vt:lpstr>Contexto</vt:lpstr>
      <vt:lpstr>Sistema Nacional de Clasificación de Ocupaciones 2011</vt:lpstr>
      <vt:lpstr>Encuesta Nacional de Ocupación y Empleo (ENOE)</vt:lpstr>
      <vt:lpstr>ENOE 2018</vt:lpstr>
      <vt:lpstr>Índice de segregación local y global</vt:lpstr>
      <vt:lpstr>Índice de segregación local y global</vt:lpstr>
      <vt:lpstr>Sintaxis</vt:lpstr>
      <vt:lpstr>Ocupaciones (clasificación 421# y 834#)</vt:lpstr>
      <vt:lpstr>Índice local</vt:lpstr>
      <vt:lpstr>Índices globales</vt:lpstr>
      <vt:lpstr>Índices globales (cont.)</vt:lpstr>
      <vt:lpstr>Curvas de segregación</vt:lpstr>
      <vt:lpstr>Otras encuestas de mano de obra (Américas)</vt:lpstr>
      <vt:lpstr>Conclusiones</vt:lpstr>
      <vt:lpstr>Referencias</vt:lpstr>
      <vt:lpstr>Análisis de las Ocupaciones Laborales en México, a través del manejo de microdatos de la ENOE empleando Stata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las Ocupaciones Laborales en México, a través del manejo de microdatos de la ENOE empleando Stata</dc:title>
  <dc:creator>ARTURO ROBLES</dc:creator>
  <cp:lastModifiedBy>ARTURO ROBLES</cp:lastModifiedBy>
  <cp:revision>93</cp:revision>
  <dcterms:created xsi:type="dcterms:W3CDTF">2018-07-26T21:51:19Z</dcterms:created>
  <dcterms:modified xsi:type="dcterms:W3CDTF">2018-08-16T08:31:43Z</dcterms:modified>
</cp:coreProperties>
</file>