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78" r:id="rId4"/>
    <p:sldId id="279" r:id="rId5"/>
    <p:sldId id="280" r:id="rId6"/>
    <p:sldId id="281" r:id="rId7"/>
    <p:sldId id="282" r:id="rId8"/>
    <p:sldId id="284" r:id="rId9"/>
    <p:sldId id="285" r:id="rId10"/>
    <p:sldId id="286" r:id="rId11"/>
    <p:sldId id="287" r:id="rId12"/>
    <p:sldId id="288" r:id="rId13"/>
    <p:sldId id="289" r:id="rId14"/>
    <p:sldId id="290" r:id="rId15"/>
    <p:sldId id="291" r:id="rId16"/>
    <p:sldId id="292" r:id="rId17"/>
    <p:sldId id="295" r:id="rId18"/>
    <p:sldId id="296" r:id="rId19"/>
    <p:sldId id="297" r:id="rId20"/>
    <p:sldId id="298" r:id="rId21"/>
    <p:sldId id="299" r:id="rId22"/>
    <p:sldId id="300" r:id="rId23"/>
    <p:sldId id="301" r:id="rId24"/>
    <p:sldId id="302" r:id="rId25"/>
    <p:sldId id="293" r:id="rId26"/>
    <p:sldId id="294" r:id="rId27"/>
    <p:sldId id="265" r:id="rId28"/>
    <p:sldId id="271" r:id="rId29"/>
    <p:sldId id="272" r:id="rId30"/>
    <p:sldId id="270" r:id="rId31"/>
    <p:sldId id="303" r:id="rId32"/>
    <p:sldId id="273" r:id="rId33"/>
    <p:sldId id="274" r:id="rId34"/>
    <p:sldId id="304" r:id="rId35"/>
    <p:sldId id="305" r:id="rId36"/>
    <p:sldId id="275" r:id="rId37"/>
    <p:sldId id="276" r:id="rId38"/>
    <p:sldId id="277" r:id="rId39"/>
    <p:sldId id="306" r:id="rId40"/>
    <p:sldId id="307" r:id="rId41"/>
    <p:sldId id="308" r:id="rId42"/>
    <p:sldId id="309" r:id="rId43"/>
    <p:sldId id="311" r:id="rId44"/>
    <p:sldId id="314" r:id="rId45"/>
    <p:sldId id="319" r:id="rId46"/>
    <p:sldId id="315" r:id="rId47"/>
    <p:sldId id="316" r:id="rId48"/>
    <p:sldId id="310" r:id="rId49"/>
    <p:sldId id="317" r:id="rId50"/>
    <p:sldId id="318" r:id="rId51"/>
    <p:sldId id="258"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9"/>
  </p:normalViewPr>
  <p:slideViewPr>
    <p:cSldViewPr snapToGrid="0" snapToObjects="1">
      <p:cViewPr varScale="1">
        <p:scale>
          <a:sx n="112" d="100"/>
          <a:sy n="112" d="100"/>
        </p:scale>
        <p:origin x="164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lvl1pPr>
              <a:defRPr/>
            </a:lvl1pPr>
          </a:lstStyle>
          <a:p>
            <a:fld id="{BB06FD83-1AE3-4BFD-89A3-D3190EDB68C0}" type="datetime1">
              <a:rPr lang="en-US"/>
              <a:pPr/>
              <a:t>8/17/18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73B1C8-249A-40E6-88A1-4EBB7EA91888}" type="slidenum">
              <a:rPr lang="en-US"/>
              <a:pPr/>
              <a:t>‹Nº›</a:t>
            </a:fld>
            <a:endParaRPr lang="en-US"/>
          </a:p>
        </p:txBody>
      </p:sp>
      <p:pic>
        <p:nvPicPr>
          <p:cNvPr id="7" name="Picture 3"/>
          <p:cNvPicPr>
            <a:picLocks noChangeAspect="1" noChangeArrowheads="1"/>
          </p:cNvPicPr>
          <p:nvPr userDrawn="1"/>
        </p:nvPicPr>
        <p:blipFill>
          <a:blip r:embed="rId2"/>
          <a:srcRect/>
          <a:stretch>
            <a:fillRect/>
          </a:stretch>
        </p:blipFill>
        <p:spPr bwMode="auto">
          <a:xfrm>
            <a:off x="-26988" y="-17463"/>
            <a:ext cx="9170988" cy="68754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fld id="{A46E9412-F704-49D1-9CDF-FAB1E4C48169}" type="datetime1">
              <a:rPr lang="en-US"/>
              <a:pPr/>
              <a:t>8/17/18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E2E820-8971-477C-8FEB-8ADECC6FB6AD}"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fld id="{542597A6-39BD-44E6-AEF9-8D7EADD6E352}" type="datetime1">
              <a:rPr lang="en-US"/>
              <a:pPr/>
              <a:t>8/17/18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674FC-D870-4352-9ADD-1485E7D857F1}"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fld id="{DC7215FB-070A-4EB5-B4D4-8F7DE6854104}" type="datetime1">
              <a:rPr lang="en-US"/>
              <a:pPr/>
              <a:t>8/17/18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7AFF21-C254-448C-950B-D26EDB7AA13A}"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fld id="{3228BA09-5B2A-4B6D-8B19-77C49170EA7D}" type="datetime1">
              <a:rPr lang="en-US"/>
              <a:pPr/>
              <a:t>8/17/18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AA4B40-43C6-472D-BE54-5508C610A0A3}"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p:cNvSpPr>
            <a:spLocks noGrp="1"/>
          </p:cNvSpPr>
          <p:nvPr>
            <p:ph type="dt" sz="half" idx="10"/>
          </p:nvPr>
        </p:nvSpPr>
        <p:spPr/>
        <p:txBody>
          <a:bodyPr/>
          <a:lstStyle>
            <a:lvl1pPr>
              <a:defRPr/>
            </a:lvl1pPr>
          </a:lstStyle>
          <a:p>
            <a:fld id="{7C30E93B-A431-444F-9E5E-C10732AB97C5}" type="datetime1">
              <a:rPr lang="en-US"/>
              <a:pPr/>
              <a:t>8/17/18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67C6E2-1662-4712-AE89-D9457134A046}"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3"/>
          <p:cNvSpPr>
            <a:spLocks noGrp="1"/>
          </p:cNvSpPr>
          <p:nvPr>
            <p:ph type="dt" sz="half" idx="10"/>
          </p:nvPr>
        </p:nvSpPr>
        <p:spPr/>
        <p:txBody>
          <a:bodyPr/>
          <a:lstStyle>
            <a:lvl1pPr>
              <a:defRPr/>
            </a:lvl1pPr>
          </a:lstStyle>
          <a:p>
            <a:fld id="{7BC5B53C-4C08-4655-92AE-02AF79C10942}" type="datetime1">
              <a:rPr lang="en-US"/>
              <a:pPr/>
              <a:t>8/17/18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E2FEF5-C23C-4CDA-924D-AB3E1895C160}"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fld id="{B4BD31C4-1945-434D-ABD8-5E3B279B5354}" type="datetime1">
              <a:rPr lang="en-US"/>
              <a:pPr/>
              <a:t>8/17/18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C7EE88A-6053-4DC2-BB08-3EFF9908EDEF}"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8B22E54-582E-4D02-9E36-0A73B36B68B4}" type="datetime1">
              <a:rPr lang="en-US"/>
              <a:pPr/>
              <a:t>8/17/18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80192B8-2CB5-4BE3-B385-D27802D56696}"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fld id="{2936B9BC-A0C5-4950-95E8-6ACE696EF5DB}" type="datetime1">
              <a:rPr lang="en-US"/>
              <a:pPr/>
              <a:t>8/17/18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5CE3CD-846D-4B8B-8D78-86D22DE02BA6}"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fld id="{292F1D88-A2C3-4EC8-A48A-0C036E31A591}" type="datetime1">
              <a:rPr lang="en-US"/>
              <a:pPr/>
              <a:t>8/17/18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C87CE2-3E3B-4317-9AEF-58AAEEC96FD3}"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1CB9BFBB-3E4A-442E-9909-594B202E853D}" type="datetime1">
              <a:rPr lang="en-US"/>
              <a:pPr/>
              <a:t>8/17/18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1D581012-9948-4046-B5C1-61FFA185E0AD}" type="slidenum">
              <a:rPr lang="en-US"/>
              <a:pPr/>
              <a:t>‹Nº›</a:t>
            </a:fld>
            <a:endParaRPr lang="en-US"/>
          </a:p>
        </p:txBody>
      </p:sp>
      <p:pic>
        <p:nvPicPr>
          <p:cNvPr id="7" name="Picture 3"/>
          <p:cNvPicPr>
            <a:picLocks noChangeAspect="1" noChangeArrowheads="1"/>
          </p:cNvPicPr>
          <p:nvPr userDrawn="1"/>
        </p:nvPicPr>
        <p:blipFill>
          <a:blip r:embed="rId13"/>
          <a:srcRect/>
          <a:stretch>
            <a:fillRect/>
          </a:stretch>
        </p:blipFill>
        <p:spPr bwMode="auto">
          <a:xfrm>
            <a:off x="0" y="0"/>
            <a:ext cx="9161463" cy="6875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4" charset="-128"/>
          <a:cs typeface="+mj-cs"/>
        </a:defRPr>
      </a:lvl1pPr>
      <a:lvl2pPr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2pPr>
      <a:lvl3pPr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3pPr>
      <a:lvl4pPr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4pPr>
      <a:lvl5pPr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5pPr>
      <a:lvl6pPr marL="457200"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6pPr>
      <a:lvl7pPr marL="914400"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7pPr>
      <a:lvl8pPr marL="1371600"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8pPr>
      <a:lvl9pPr marL="1828800" algn="ctr" defTabSz="457200" rtl="0" eaLnBrk="1" fontAlgn="base" hangingPunct="1">
        <a:spcBef>
          <a:spcPct val="0"/>
        </a:spcBef>
        <a:spcAft>
          <a:spcPct val="0"/>
        </a:spcAft>
        <a:defRPr sz="4400">
          <a:solidFill>
            <a:schemeClr val="tx1"/>
          </a:solidFill>
          <a:latin typeface="Calibri" pitchFamily="4" charset="0"/>
          <a:ea typeface="ＭＳ Ｐゴシック" pitchFamily="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255813" y="4741928"/>
            <a:ext cx="8624887" cy="1938992"/>
          </a:xfrm>
          <a:prstGeom prst="rect">
            <a:avLst/>
          </a:prstGeom>
          <a:noFill/>
        </p:spPr>
        <p:txBody>
          <a:bodyPr wrap="square" rtlCol="0">
            <a:spAutoFit/>
          </a:bodyPr>
          <a:lstStyle/>
          <a:p>
            <a:pPr algn="r"/>
            <a:r>
              <a:rPr lang="es-MX" sz="1200" b="1" dirty="0"/>
              <a:t>José Arturo Cerón Vargas</a:t>
            </a:r>
          </a:p>
          <a:p>
            <a:pPr algn="r"/>
            <a:r>
              <a:rPr lang="es-MX" sz="1200" dirty="0"/>
              <a:t>Profesor Investigador del Instituto Polit</a:t>
            </a:r>
            <a:r>
              <a:rPr lang="es-ES" sz="1200" dirty="0" err="1"/>
              <a:t>écnico</a:t>
            </a:r>
            <a:r>
              <a:rPr lang="es-ES" sz="1200" dirty="0"/>
              <a:t> Nacional y de El </a:t>
            </a:r>
            <a:r>
              <a:rPr lang="es-MX" sz="1200" dirty="0"/>
              <a:t>Colegio de Tlaxcala A.C.</a:t>
            </a:r>
          </a:p>
          <a:p>
            <a:pPr algn="r"/>
            <a:r>
              <a:rPr lang="es-MX" sz="1200" dirty="0"/>
              <a:t>Miembro del Sistema Nacional de Investigadores (SNI) nivel I</a:t>
            </a:r>
            <a:endParaRPr lang="es-MX" sz="1200" b="1" dirty="0"/>
          </a:p>
          <a:p>
            <a:pPr algn="r"/>
            <a:r>
              <a:rPr lang="es-MX" sz="1200" dirty="0"/>
              <a:t>Director General del Consejo de Evaluación  del Desarrollo Social de la Ciudad de México</a:t>
            </a:r>
          </a:p>
          <a:p>
            <a:pPr algn="r"/>
            <a:endParaRPr lang="es-ES" sz="1200" dirty="0"/>
          </a:p>
          <a:p>
            <a:pPr algn="r"/>
            <a:r>
              <a:rPr lang="es-ES" sz="1200" b="1" dirty="0"/>
              <a:t>A</a:t>
            </a:r>
            <a:r>
              <a:rPr lang="es-MX" sz="1200" b="1" dirty="0"/>
              <a:t>rmando S</a:t>
            </a:r>
            <a:r>
              <a:rPr lang="es-ES" sz="1200" b="1" dirty="0" err="1"/>
              <a:t>ánchez</a:t>
            </a:r>
            <a:r>
              <a:rPr lang="es-ES" sz="1200" b="1" dirty="0"/>
              <a:t> Vargas</a:t>
            </a:r>
          </a:p>
          <a:p>
            <a:pPr algn="r"/>
            <a:r>
              <a:rPr lang="es-ES" sz="1200" dirty="0"/>
              <a:t>Director del Instituto de Investigaciones Económicas de la UNAM</a:t>
            </a:r>
          </a:p>
          <a:p>
            <a:pPr algn="r"/>
            <a:r>
              <a:rPr lang="es-MX" sz="1200" dirty="0"/>
              <a:t>Miembro del Sistema Nacional de Investigadores (SNI) nivel II</a:t>
            </a:r>
            <a:endParaRPr lang="es-MX" sz="1200" b="1" dirty="0"/>
          </a:p>
          <a:p>
            <a:pPr algn="r"/>
            <a:endParaRPr lang="es-MX" sz="1200" dirty="0"/>
          </a:p>
          <a:p>
            <a:pPr algn="r"/>
            <a:endParaRPr lang="es-MX" sz="1200" dirty="0"/>
          </a:p>
        </p:txBody>
      </p:sp>
      <p:sp>
        <p:nvSpPr>
          <p:cNvPr id="5" name="CuadroTexto 6"/>
          <p:cNvSpPr txBox="1"/>
          <p:nvPr/>
        </p:nvSpPr>
        <p:spPr>
          <a:xfrm>
            <a:off x="1097683" y="783040"/>
            <a:ext cx="6941149" cy="3970318"/>
          </a:xfrm>
          <a:prstGeom prst="rect">
            <a:avLst/>
          </a:prstGeom>
          <a:noFill/>
        </p:spPr>
        <p:txBody>
          <a:bodyPr wrap="square" rtlCol="0">
            <a:spAutoFit/>
          </a:bodyPr>
          <a:lstStyle/>
          <a:p>
            <a:pPr algn="ctr"/>
            <a:r>
              <a:rPr lang="es-MX" sz="3600" b="1" dirty="0"/>
              <a:t>Evaluación de impacto de programas sociales en la Ciudad de México:</a:t>
            </a:r>
            <a:br>
              <a:rPr lang="es-MX" sz="3600" b="1" dirty="0"/>
            </a:br>
            <a:r>
              <a:rPr lang="es-MX" sz="3600" b="1" dirty="0"/>
              <a:t>El caso del Programa Becas Escolares para Niñas y Niños en Condición de Vulnerabilidad Social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395536" y="867253"/>
            <a:ext cx="8280920"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spcBef>
                <a:spcPct val="20000"/>
              </a:spcBef>
            </a:pPr>
            <a:r>
              <a:rPr lang="es-MX" altLang="es-MX" sz="1600" b="1" dirty="0">
                <a:solidFill>
                  <a:schemeClr val="accent1">
                    <a:lumMod val="50000"/>
                  </a:schemeClr>
                </a:solidFill>
              </a:rPr>
              <a:t>Resultado 2. Conclusión de estudios: Nivel Básico</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6 Tabla"/>
          <p:cNvGraphicFramePr>
            <a:graphicFrameLocks noGrp="1"/>
          </p:cNvGraphicFramePr>
          <p:nvPr>
            <p:extLst>
              <p:ext uri="{D42A27DB-BD31-4B8C-83A1-F6EECF244321}">
                <p14:modId xmlns:p14="http://schemas.microsoft.com/office/powerpoint/2010/main" val="3102805034"/>
              </p:ext>
            </p:extLst>
          </p:nvPr>
        </p:nvGraphicFramePr>
        <p:xfrm>
          <a:off x="827584" y="1408202"/>
          <a:ext cx="7416824" cy="4729728"/>
        </p:xfrm>
        <a:graphic>
          <a:graphicData uri="http://schemas.openxmlformats.org/drawingml/2006/table">
            <a:tbl>
              <a:tblPr firstRow="1" bandRow="1">
                <a:tableStyleId>{BC89EF96-8CEA-46FF-86C4-4CE0E7609802}</a:tableStyleId>
              </a:tblPr>
              <a:tblGrid>
                <a:gridCol w="7416824">
                  <a:extLst>
                    <a:ext uri="{9D8B030D-6E8A-4147-A177-3AD203B41FA5}">
                      <a16:colId xmlns:a16="http://schemas.microsoft.com/office/drawing/2014/main" val="20000"/>
                    </a:ext>
                  </a:extLst>
                </a:gridCol>
              </a:tblGrid>
              <a:tr h="432048">
                <a:tc>
                  <a:txBody>
                    <a:bodyPr/>
                    <a:lstStyle/>
                    <a:p>
                      <a:pPr algn="ctr"/>
                      <a:r>
                        <a:rPr lang="es-MX" sz="1600" dirty="0">
                          <a:solidFill>
                            <a:schemeClr val="accent1">
                              <a:lumMod val="50000"/>
                            </a:schemeClr>
                          </a:solidFill>
                          <a:latin typeface="Arial" panose="020B0604020202020204" pitchFamily="34" charset="0"/>
                          <a:cs typeface="Arial" panose="020B0604020202020204" pitchFamily="34" charset="0"/>
                        </a:rPr>
                        <a:t>Impactos retrospectivos 2013-2015</a:t>
                      </a:r>
                    </a:p>
                  </a:txBody>
                  <a:tcPr anchor="ctr"/>
                </a:tc>
                <a:extLst>
                  <a:ext uri="{0D108BD9-81ED-4DB2-BD59-A6C34878D82A}">
                    <a16:rowId xmlns:a16="http://schemas.microsoft.com/office/drawing/2014/main" val="10000"/>
                  </a:ext>
                </a:extLst>
              </a:tr>
              <a:tr h="3534065">
                <a:tc>
                  <a:txBody>
                    <a:bodyPr/>
                    <a:lstStyle/>
                    <a:p>
                      <a:pPr marL="285750" indent="-285750" algn="just">
                        <a:buFont typeface="Arial" panose="020B0604020202020204" pitchFamily="34" charset="0"/>
                        <a:buChar char="•"/>
                      </a:pPr>
                      <a:endParaRPr lang="es-MX" sz="12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baseline="0" dirty="0">
                          <a:solidFill>
                            <a:schemeClr val="accent1">
                              <a:lumMod val="50000"/>
                            </a:schemeClr>
                          </a:solidFill>
                          <a:latin typeface="Arial" panose="020B0604020202020204" pitchFamily="34" charset="0"/>
                          <a:cs typeface="Arial" panose="020B0604020202020204" pitchFamily="34" charset="0"/>
                        </a:rPr>
                        <a:t>La probabilidad de conclusión  del nivel básico de los beneficiarios incrementó 8.9 por ciento.</a:t>
                      </a: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baseline="0" dirty="0">
                          <a:solidFill>
                            <a:schemeClr val="accent1">
                              <a:lumMod val="50000"/>
                            </a:schemeClr>
                          </a:solidFill>
                          <a:latin typeface="Arial" panose="020B0604020202020204" pitchFamily="34" charset="0"/>
                          <a:cs typeface="Arial" panose="020B0604020202020204" pitchFamily="34" charset="0"/>
                        </a:rPr>
                        <a:t>Los menores del género masculino tienen una mayor probabilidad de concluir el nivel básico en 10.7por ciento </a:t>
                      </a: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baseline="0" dirty="0">
                          <a:solidFill>
                            <a:schemeClr val="accent1">
                              <a:lumMod val="50000"/>
                            </a:schemeClr>
                          </a:solidFill>
                          <a:latin typeface="Arial" panose="020B0604020202020204" pitchFamily="34" charset="0"/>
                          <a:cs typeface="Arial" panose="020B0604020202020204" pitchFamily="34" charset="0"/>
                        </a:rPr>
                        <a:t>Tener una computadora aumenta la probabilidad de concluir el nivel básico en 14.9 por ciento.</a:t>
                      </a: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baseline="0" dirty="0">
                          <a:solidFill>
                            <a:schemeClr val="accent1">
                              <a:lumMod val="50000"/>
                            </a:schemeClr>
                          </a:solidFill>
                          <a:latin typeface="Arial" panose="020B0604020202020204" pitchFamily="34" charset="0"/>
                          <a:cs typeface="Arial" panose="020B0604020202020204" pitchFamily="34" charset="0"/>
                        </a:rPr>
                        <a:t>Cuando solicitó la beca para continuación de sus estudios la probabilidad de terminar la primaria y/o secundaria sube en 6.3 por ciento.  </a:t>
                      </a: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baseline="0" dirty="0">
                          <a:solidFill>
                            <a:schemeClr val="accent1">
                              <a:lumMod val="50000"/>
                            </a:schemeClr>
                          </a:solidFill>
                          <a:latin typeface="Arial" panose="020B0604020202020204" pitchFamily="34" charset="0"/>
                          <a:cs typeface="Arial" panose="020B0604020202020204" pitchFamily="34" charset="0"/>
                        </a:rPr>
                        <a:t>La participación de los tutores en actividades escolares influye positivamente en la conclusión de estudios  en 8.8 por ciento. </a:t>
                      </a:r>
                    </a:p>
                    <a:p>
                      <a:pPr marL="285750" indent="-285750" algn="just">
                        <a:buFont typeface="Arial" panose="020B0604020202020204" pitchFamily="34" charset="0"/>
                        <a:buChar char="•"/>
                      </a:pPr>
                      <a:endParaRPr lang="es-MX" sz="1200" baseline="0" dirty="0">
                        <a:solidFill>
                          <a:schemeClr val="accent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12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268538" y="54927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24" name="Rectangle 2"/>
          <p:cNvSpPr>
            <a:spLocks noChangeArrowheads="1"/>
          </p:cNvSpPr>
          <p:nvPr/>
        </p:nvSpPr>
        <p:spPr bwMode="auto">
          <a:xfrm>
            <a:off x="0" y="2304160"/>
            <a:ext cx="9144000" cy="21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Fortalezas </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y </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oportunidades</a:t>
            </a:r>
          </a:p>
        </p:txBody>
      </p:sp>
    </p:spTree>
    <p:extLst>
      <p:ext uri="{BB962C8B-B14F-4D97-AF65-F5344CB8AC3E}">
        <p14:creationId xmlns:p14="http://schemas.microsoft.com/office/powerpoint/2010/main" val="255301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8128962"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Se realizó por primera vez  la evaluación de impacto del Programa.</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tiene cobertura en todas las delegaciones de la Ciudad de México.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apoya a la población que vive en zonas marginadas.</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cumple con las metas y objetivos planteados para la población beneficiaria.</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28283" y="59972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Fortalezas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27258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Los beneficiarios mejoraron su promedio respecto a los no beneficiarios del 2013 al 2015.</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Los derechohabientes aumentaron su desempeño escolar en comparación con el grupo de control del 2013 al 2015. </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aumentó las probabilidades de que las niñas y los niños beneficiarios concluyan sus estudios de educación básica.</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308293" y="59972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Fortalezas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14187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porcentaje de niñas y niños que aprobaron el grado escolar aumentó como resultado del apoyo.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Las niñas y niños beneficiarios aumentaron su probabilidad de esparcimiento recreativo y cultural con enfoque de equidad de género y de derechos humanos.</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594043" y="59972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Fortalezas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69406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268538" y="54927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24" name="Rectangle 2"/>
          <p:cNvSpPr>
            <a:spLocks noChangeArrowheads="1"/>
          </p:cNvSpPr>
          <p:nvPr/>
        </p:nvSpPr>
        <p:spPr bwMode="auto">
          <a:xfrm>
            <a:off x="0" y="2204864"/>
            <a:ext cx="9144000" cy="216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Debilidades</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y </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Oportunidades</a:t>
            </a:r>
          </a:p>
        </p:txBody>
      </p:sp>
    </p:spTree>
    <p:extLst>
      <p:ext uri="{BB962C8B-B14F-4D97-AF65-F5344CB8AC3E}">
        <p14:creationId xmlns:p14="http://schemas.microsoft.com/office/powerpoint/2010/main" val="298601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811753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La población objetivo es mayor a la que el Programa tiene capacidad de atender. </a:t>
            </a:r>
          </a:p>
          <a:p>
            <a:pPr algn="just" eaLnBrk="1" hangingPunct="1">
              <a:lnSpc>
                <a:spcPct val="150000"/>
              </a:lnSpc>
              <a:spcBef>
                <a:spcPct val="20000"/>
              </a:spcBef>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apoyo monetario se otorga por un periodo de tiempo corto.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algn="just" eaLnBrk="1" hangingPunct="1">
              <a:lnSpc>
                <a:spcPct val="150000"/>
              </a:lnSpc>
              <a:spcBef>
                <a:spcPct val="20000"/>
              </a:spcBef>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No existe un monitoreo de la situación de los derechohabientes durante el tiempo de apoyo.</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845503" y="61115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Debilidades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50264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268538" y="54927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24" name="Rectangle 2"/>
          <p:cNvSpPr>
            <a:spLocks noChangeArrowheads="1"/>
          </p:cNvSpPr>
          <p:nvPr/>
        </p:nvSpPr>
        <p:spPr bwMode="auto">
          <a:xfrm>
            <a:off x="0" y="2304160"/>
            <a:ext cx="9144000" cy="21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Fortalezas </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y </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oportunidades</a:t>
            </a:r>
          </a:p>
        </p:txBody>
      </p:sp>
    </p:spTree>
    <p:extLst>
      <p:ext uri="{BB962C8B-B14F-4D97-AF65-F5344CB8AC3E}">
        <p14:creationId xmlns:p14="http://schemas.microsoft.com/office/powerpoint/2010/main" val="341172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Se realizó por primera vez  la evaluación de impacto del Programa.</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tiene cobertura en todas las delegaciones de la Ciudad de México.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apoya a la población que vive en zonas marginadas.</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cumple con las metas y objetivos planteados para la población beneficiaria.</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182813" y="11588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Fortalezas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51275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Los beneficiarios mejoraron su promedio respecto a los no beneficiarios del 2013 al 2015.</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Los derechohabientes aumentaron su desempeño escolar en comparación con el grupo de control del 2013 al 2015. </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Programa aumentó las probabilidades de que las niñas y los niños beneficiarios concluyan sus estudios de educación básica.</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182813" y="11588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Fortalezas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99332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6073" y="1230573"/>
            <a:ext cx="8624887" cy="4524315"/>
          </a:xfrm>
          <a:prstGeom prst="rect">
            <a:avLst/>
          </a:prstGeom>
          <a:noFill/>
        </p:spPr>
        <p:txBody>
          <a:bodyPr wrap="square" rtlCol="0">
            <a:spAutoFit/>
          </a:bodyPr>
          <a:lstStyle/>
          <a:p>
            <a:pPr algn="just"/>
            <a:r>
              <a:rPr lang="es-MX" dirty="0"/>
              <a:t>La evaluación y análisis del impacto de las políticas públicas, en particular los programas sociales tiene el objeto de determinar en forma más general si el programa produjo los efectos deseados en la población objetivo, en sus hogares; así como el analizar si los efectos estimados son atribuibles a la intervención del programa social. </a:t>
            </a:r>
          </a:p>
          <a:p>
            <a:pPr algn="just"/>
            <a:endParaRPr lang="es-MX" dirty="0"/>
          </a:p>
          <a:p>
            <a:pPr algn="just"/>
            <a:r>
              <a:rPr lang="es-MX" dirty="0"/>
              <a:t>Como lo indica Baker (2000), las evaluaciones de impacto también permiten examinar consecuencias no previstas en los beneficiarios (sean positivas o negativas). Por lo anterior, el presente documento presenta un análisis de ejercicio de evaluaciones de impacto del programa social que operan en la Ciudad de México: Programa Becas Escolares de Niñas y Niños en Condición de Vulnerabilidad Social operado por el DIF de la Ciudad de México. Para determinar el escenario contrafactual, es necesario construir grupos de comparación o de control (aquellos que no participan en un programa ni reciben beneficios), que luego se comparan con el grupo de tratamiento (personas que reciben la intervención).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porcentaje de niñas y niños que aprobaron el grado escolar aumentó como resultado del apoyo.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Las niñas y niños beneficiarios aumentaron su probabilidad de esparcimiento recreativo y cultural con enfoque de equidad de género y de derechos humanos.</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182813" y="11588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Fortalezas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91651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268538" y="54927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24" name="Rectangle 2"/>
          <p:cNvSpPr>
            <a:spLocks noChangeArrowheads="1"/>
          </p:cNvSpPr>
          <p:nvPr/>
        </p:nvSpPr>
        <p:spPr bwMode="auto">
          <a:xfrm>
            <a:off x="0" y="2204864"/>
            <a:ext cx="9144000" cy="216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Debilidades</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y </a:t>
            </a:r>
          </a:p>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Oportunidades</a:t>
            </a:r>
          </a:p>
        </p:txBody>
      </p:sp>
    </p:spTree>
    <p:extLst>
      <p:ext uri="{BB962C8B-B14F-4D97-AF65-F5344CB8AC3E}">
        <p14:creationId xmlns:p14="http://schemas.microsoft.com/office/powerpoint/2010/main" val="265214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La población objetivo es mayor a la que el Programa tiene capacidad de atender. </a:t>
            </a:r>
          </a:p>
          <a:p>
            <a:pPr algn="just" eaLnBrk="1" hangingPunct="1">
              <a:lnSpc>
                <a:spcPct val="150000"/>
              </a:lnSpc>
              <a:spcBef>
                <a:spcPct val="20000"/>
              </a:spcBef>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apoyo monetario se otorga por un periodo de tiempo corto.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El padrón de beneficiarios no se encuentra actualizado.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No existe un monitoreo de la situación de los derechohabientes durante el tiempo de apoyo.</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182813" y="11588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Debilidades y Oportunidades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13369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268538" y="54927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24" name="Rectangle 2"/>
          <p:cNvSpPr>
            <a:spLocks noChangeArrowheads="1"/>
          </p:cNvSpPr>
          <p:nvPr/>
        </p:nvSpPr>
        <p:spPr bwMode="auto">
          <a:xfrm>
            <a:off x="0" y="3140968"/>
            <a:ext cx="9144000" cy="46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Recomendaciones</a:t>
            </a:r>
          </a:p>
        </p:txBody>
      </p:sp>
    </p:spTree>
    <p:extLst>
      <p:ext uri="{BB962C8B-B14F-4D97-AF65-F5344CB8AC3E}">
        <p14:creationId xmlns:p14="http://schemas.microsoft.com/office/powerpoint/2010/main" val="23462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Ampliar la apertura del programa. </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Promover que el apoyo se otorgue por un período de tiempo más extenso.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Actualizar el padrón de beneficiarios y la lista de espera anualmente.</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Establecer una línea basal de los beneficiarios y darles seguimiento durante el período que dura el apoyo.</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182813" y="11588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Recomendaciones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4186017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268538" y="54927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24" name="Rectangle 2"/>
          <p:cNvSpPr>
            <a:spLocks noChangeArrowheads="1"/>
          </p:cNvSpPr>
          <p:nvPr/>
        </p:nvSpPr>
        <p:spPr bwMode="auto">
          <a:xfrm>
            <a:off x="0" y="3140968"/>
            <a:ext cx="9144000" cy="46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spcBef>
                <a:spcPts val="1200"/>
              </a:spcBef>
              <a:spcAft>
                <a:spcPts val="1200"/>
              </a:spcAft>
            </a:pPr>
            <a:r>
              <a:rPr lang="es-ES" altLang="es-MX" sz="2800" b="1" dirty="0">
                <a:solidFill>
                  <a:schemeClr val="accent1">
                    <a:lumMod val="50000"/>
                  </a:schemeClr>
                </a:solidFill>
                <a:latin typeface="Arial" panose="020B0604020202020204" pitchFamily="34" charset="0"/>
                <a:cs typeface="Arial" panose="020B0604020202020204" pitchFamily="34" charset="0"/>
              </a:rPr>
              <a:t>Recomendaciones</a:t>
            </a:r>
          </a:p>
        </p:txBody>
      </p:sp>
    </p:spTree>
    <p:extLst>
      <p:ext uri="{BB962C8B-B14F-4D97-AF65-F5344CB8AC3E}">
        <p14:creationId xmlns:p14="http://schemas.microsoft.com/office/powerpoint/2010/main" val="407478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683568" y="980728"/>
            <a:ext cx="7704856" cy="45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i="1" dirty="0">
                <a:solidFill>
                  <a:schemeClr val="accent1">
                    <a:lumMod val="50000"/>
                  </a:schemeClr>
                </a:solidFill>
              </a:rPr>
              <a:t>Programa Becas Escolares para Niñas y Niños en Condiciones de Vulnerabilidad Social </a:t>
            </a:r>
          </a:p>
          <a:p>
            <a:pPr algn="just" eaLnBrk="1" hangingPunct="1">
              <a:lnSpc>
                <a:spcPct val="150000"/>
              </a:lnSpc>
              <a:spcBef>
                <a:spcPct val="20000"/>
              </a:spcBef>
            </a:pPr>
            <a:endParaRPr lang="es-MX" altLang="es-MX" sz="1600" b="1" i="1"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Ampliar la apertura del programa. </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Promover que el apoyo se otorgue por un período de tiempo más extenso.</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Actualizar el padrón de beneficiarios y la lista de espera anualmente.</a:t>
            </a:r>
          </a:p>
          <a:p>
            <a:pPr marL="285750" indent="-285750" algn="just" eaLnBrk="1" hangingPunct="1">
              <a:lnSpc>
                <a:spcPct val="150000"/>
              </a:lnSpc>
              <a:spcBef>
                <a:spcPct val="20000"/>
              </a:spcBef>
              <a:buFont typeface="Arial" panose="020B0604020202020204" pitchFamily="34" charset="0"/>
              <a:buChar char="•"/>
            </a:pPr>
            <a:endParaRPr lang="es-MX" altLang="es-MX" sz="1600" dirty="0">
              <a:solidFill>
                <a:schemeClr val="accent1">
                  <a:lumMod val="50000"/>
                </a:schemeClr>
              </a:solidFill>
            </a:endParaRPr>
          </a:p>
          <a:p>
            <a:pPr marL="285750" indent="-285750" algn="just" eaLnBrk="1" hangingPunct="1">
              <a:lnSpc>
                <a:spcPct val="150000"/>
              </a:lnSpc>
              <a:spcBef>
                <a:spcPct val="20000"/>
              </a:spcBef>
              <a:buFont typeface="Arial" panose="020B0604020202020204" pitchFamily="34" charset="0"/>
              <a:buChar char="•"/>
            </a:pPr>
            <a:r>
              <a:rPr lang="es-MX" altLang="es-MX" sz="1600" dirty="0">
                <a:solidFill>
                  <a:schemeClr val="accent1">
                    <a:lumMod val="50000"/>
                  </a:schemeClr>
                </a:solidFill>
              </a:rPr>
              <a:t>Establecer una línea basal de los beneficiarios y darles seguimiento durante el período que dura el apoyo.</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182813" y="11588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Recomendaciones</a:t>
            </a:r>
            <a:endParaRPr lang="es-ES" sz="2800" b="1" kern="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1097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DED40C8-42BF-2A47-B739-3A4688BA6A6A}"/>
              </a:ext>
            </a:extLst>
          </p:cNvPr>
          <p:cNvGraphicFramePr>
            <a:graphicFrameLocks noGrp="1"/>
          </p:cNvGraphicFramePr>
          <p:nvPr>
            <p:extLst>
              <p:ext uri="{D42A27DB-BD31-4B8C-83A1-F6EECF244321}">
                <p14:modId xmlns:p14="http://schemas.microsoft.com/office/powerpoint/2010/main" val="2907467214"/>
              </p:ext>
            </p:extLst>
          </p:nvPr>
        </p:nvGraphicFramePr>
        <p:xfrm>
          <a:off x="533399" y="2636361"/>
          <a:ext cx="8229600" cy="1280160"/>
        </p:xfrm>
        <a:graphic>
          <a:graphicData uri="http://schemas.openxmlformats.org/drawingml/2006/table">
            <a:tbl>
              <a:tblPr/>
              <a:tblGrid>
                <a:gridCol w="8229600">
                  <a:extLst>
                    <a:ext uri="{9D8B030D-6E8A-4147-A177-3AD203B41FA5}">
                      <a16:colId xmlns:a16="http://schemas.microsoft.com/office/drawing/2014/main" val="2196485963"/>
                    </a:ext>
                  </a:extLst>
                </a:gridCol>
              </a:tblGrid>
              <a:tr h="0">
                <a:tc>
                  <a:txBody>
                    <a:bodyPr/>
                    <a:lstStyle/>
                    <a:p>
                      <a:pPr algn="ctr">
                        <a:spcAft>
                          <a:spcPts val="0"/>
                        </a:spcAft>
                      </a:pPr>
                      <a:r>
                        <a:rPr lang="es-MX" sz="2800" b="1" kern="1200" dirty="0">
                          <a:solidFill>
                            <a:schemeClr val="tx1"/>
                          </a:solidFill>
                          <a:latin typeface="Arial" charset="0"/>
                          <a:ea typeface="ＭＳ Ｐゴシック" pitchFamily="4" charset="-128"/>
                          <a:cs typeface="+mn-cs"/>
                        </a:rPr>
                        <a:t>Evaluación</a:t>
                      </a:r>
                      <a:r>
                        <a:rPr lang="es-MX" sz="2800" dirty="0">
                          <a:solidFill>
                            <a:srgbClr val="4F81BD"/>
                          </a:solidFill>
                          <a:effectLst/>
                          <a:latin typeface="Arial Narrow" panose="020B0604020202020204" pitchFamily="34" charset="0"/>
                          <a:ea typeface="Times New Roman" panose="02020603050405020304" pitchFamily="18" charset="0"/>
                          <a:cs typeface="Times New Roman" panose="02020603050405020304" pitchFamily="18" charset="0"/>
                        </a:rPr>
                        <a:t> </a:t>
                      </a:r>
                      <a:r>
                        <a:rPr lang="es-MX" sz="2800" b="1" kern="1200" dirty="0">
                          <a:solidFill>
                            <a:schemeClr val="tx1"/>
                          </a:solidFill>
                          <a:latin typeface="Arial" charset="0"/>
                          <a:ea typeface="ＭＳ Ｐゴシック" pitchFamily="4" charset="-128"/>
                          <a:cs typeface="+mn-cs"/>
                        </a:rPr>
                        <a:t>externa</a:t>
                      </a:r>
                      <a:r>
                        <a:rPr lang="es-MX" sz="2800" dirty="0">
                          <a:solidFill>
                            <a:srgbClr val="4F81BD"/>
                          </a:solidFill>
                          <a:effectLst/>
                          <a:latin typeface="Arial Narrow" panose="020B0604020202020204" pitchFamily="34" charset="0"/>
                          <a:ea typeface="Times New Roman" panose="02020603050405020304" pitchFamily="18" charset="0"/>
                          <a:cs typeface="Times New Roman" panose="02020603050405020304" pitchFamily="18" charset="0"/>
                        </a:rPr>
                        <a:t> </a:t>
                      </a:r>
                      <a:r>
                        <a:rPr lang="es-MX" sz="2800" b="1" kern="1200" dirty="0">
                          <a:solidFill>
                            <a:schemeClr val="tx1"/>
                          </a:solidFill>
                          <a:latin typeface="Arial" charset="0"/>
                          <a:ea typeface="ＭＳ Ｐゴシック" pitchFamily="4" charset="-128"/>
                          <a:cs typeface="+mn-cs"/>
                        </a:rPr>
                        <a:t>de impacto del programa de Desayunos Escolares de la Ciudad de México</a:t>
                      </a:r>
                      <a:endParaRPr lang="es-ES_tradnl" sz="2800" b="1" kern="1200" dirty="0">
                        <a:solidFill>
                          <a:schemeClr val="tx1"/>
                        </a:solidFill>
                        <a:latin typeface="Arial" charset="0"/>
                        <a:ea typeface="ＭＳ Ｐゴシック" pitchFamily="4" charset="-128"/>
                        <a:cs typeface="+mn-cs"/>
                      </a:endParaRPr>
                    </a:p>
                  </a:txBody>
                  <a:tcPr marL="118745" marR="118745" marT="0" marB="0">
                    <a:lnL>
                      <a:noFill/>
                    </a:lnL>
                    <a:lnR>
                      <a:noFill/>
                    </a:lnR>
                    <a:lnT>
                      <a:noFill/>
                    </a:lnT>
                    <a:lnB>
                      <a:noFill/>
                    </a:lnB>
                    <a:solidFill>
                      <a:srgbClr val="FFFFFF"/>
                    </a:solidFill>
                  </a:tcPr>
                </a:tc>
                <a:extLst>
                  <a:ext uri="{0D108BD9-81ED-4DB2-BD59-A6C34878D82A}">
                    <a16:rowId xmlns:a16="http://schemas.microsoft.com/office/drawing/2014/main" val="248251688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48546B-826B-6A4E-B724-A046AAD255BC}"/>
              </a:ext>
            </a:extLst>
          </p:cNvPr>
          <p:cNvSpPr>
            <a:spLocks noGrp="1"/>
          </p:cNvSpPr>
          <p:nvPr>
            <p:ph idx="1"/>
          </p:nvPr>
        </p:nvSpPr>
        <p:spPr>
          <a:xfrm>
            <a:off x="388620" y="445770"/>
            <a:ext cx="8618220" cy="4525963"/>
          </a:xfrm>
        </p:spPr>
        <p:txBody>
          <a:bodyPr/>
          <a:lstStyle/>
          <a:p>
            <a:pPr algn="just"/>
            <a:r>
              <a:rPr lang="es-MX" sz="2000" dirty="0">
                <a:latin typeface="Times New Roman" panose="02020603050405020304" pitchFamily="18" charset="0"/>
                <a:cs typeface="Times New Roman" panose="02020603050405020304" pitchFamily="18" charset="0"/>
              </a:rPr>
              <a:t>La alta prevalencia de sobrepeso y obesidad en la población mexicana es uno de los principales problemas de salud pública actual. Al mismo tiempo, la obesidad infantil ha incrementado considerablemente en los últimos años (Hernández-Cordero et a.l, 2017; OECD, 2017). </a:t>
            </a:r>
          </a:p>
          <a:p>
            <a:pPr algn="just"/>
            <a:endParaRPr lang="es-MX"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Estos problemas surgen como resultado de un inadecuado consumo de nutrientes, así como por la influencia de factores biológicos, ambientales, familiares y sociales. De manera que, existen diversos componentes que pueden influir en la predisposición a desarrollar estos resultados, uno de estos elementos puede ser el relacionado con la disponibilidad de políticas sociales enfocadas a la nutrición de la población. </a:t>
            </a:r>
          </a:p>
          <a:p>
            <a:pPr algn="just"/>
            <a:endParaRPr lang="es-ES_tradnl"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El Programa de Desayunos Escolares del DIF-CDMX tiene como objetivo contribuir a la mejora en la alimentación de la población en edad escolar de aquellos estudiantes inscritos en escuelas públicas de educación básica, a través de la entrega de desayunos escolares fríos. Dichos alimentos, cumplen con los requerimientos calóricos para esta etapa de crecimiento y son desarrollados bajo normas de nutrición oficiales. </a:t>
            </a:r>
            <a:endParaRPr lang="es-ES_tradnl" sz="2000" dirty="0">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93111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A4D3D5-BEC8-C44D-9132-DC267F4729B0}"/>
              </a:ext>
            </a:extLst>
          </p:cNvPr>
          <p:cNvSpPr>
            <a:spLocks noGrp="1"/>
          </p:cNvSpPr>
          <p:nvPr>
            <p:ph idx="1"/>
          </p:nvPr>
        </p:nvSpPr>
        <p:spPr>
          <a:xfrm>
            <a:off x="262890" y="411480"/>
            <a:ext cx="8652510" cy="4525963"/>
          </a:xfrm>
        </p:spPr>
        <p:txBody>
          <a:bodyPr/>
          <a:lstStyle/>
          <a:p>
            <a:pPr algn="just"/>
            <a:r>
              <a:rPr lang="es-MX" sz="2000" dirty="0">
                <a:latin typeface="Times New Roman" panose="02020603050405020304" pitchFamily="18" charset="0"/>
                <a:cs typeface="Times New Roman" panose="02020603050405020304" pitchFamily="18" charset="0"/>
              </a:rPr>
              <a:t>El objetivo de esta evaluación de Impacto es conocer el estado actual de nutrición de los estudiantes de 19 escuelas primarias públicas en la Ciudad de México e identificar la contribución del programa de Desayunos Escolares en sus resultados de nutrición. </a:t>
            </a:r>
          </a:p>
          <a:p>
            <a:pPr algn="just"/>
            <a:endParaRPr lang="es-ES_tradnl"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Los datos empleados consisten en mediciones antropométricas de estudiantes e información de encuestas socioeconómicas a padres de familia para 19 escuelas de la Ciudad de México. Dichos datos fueron colectados de manera específica para la evaluación de impacto con la colaboración de personal capacitado del DIF-CDMX. El estudio tiene un enfoque comparativo, por lo cual se analizan a estudiantes de escuelas beneficiarias (15) y no beneficiarias del programa (4). </a:t>
            </a:r>
          </a:p>
          <a:p>
            <a:pPr algn="just"/>
            <a:endParaRPr lang="es-ES_tradnl"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El análisis del estatus de nutrición de los estudiantes de la población de las 19 escuelas muestra una prevalencia de sobrepeso y obesidad en la población de estudio especifica. Por lo cual, el estudio de impacto se enfocó en el estudio de dichos problemas relevantes en la población. </a:t>
            </a:r>
          </a:p>
        </p:txBody>
      </p:sp>
    </p:spTree>
    <p:extLst>
      <p:ext uri="{BB962C8B-B14F-4D97-AF65-F5344CB8AC3E}">
        <p14:creationId xmlns:p14="http://schemas.microsoft.com/office/powerpoint/2010/main" val="29472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AC945B-A540-684C-8E8C-819D507FE200}"/>
              </a:ext>
            </a:extLst>
          </p:cNvPr>
          <p:cNvSpPr>
            <a:spLocks noGrp="1"/>
          </p:cNvSpPr>
          <p:nvPr>
            <p:ph idx="1"/>
          </p:nvPr>
        </p:nvSpPr>
        <p:spPr>
          <a:xfrm>
            <a:off x="480060" y="2034541"/>
            <a:ext cx="8229600" cy="1931670"/>
          </a:xfrm>
        </p:spPr>
        <p:txBody>
          <a:bodyPr/>
          <a:lstStyle/>
          <a:p>
            <a:pPr marL="0" indent="0" algn="ctr">
              <a:buNone/>
            </a:pPr>
            <a:r>
              <a:rPr lang="es-MX" b="1" dirty="0">
                <a:solidFill>
                  <a:schemeClr val="accent1">
                    <a:lumMod val="50000"/>
                  </a:schemeClr>
                </a:solidFill>
                <a:latin typeface="Times New Roman" panose="02020603050405020304" pitchFamily="18" charset="0"/>
                <a:cs typeface="Times New Roman" panose="02020603050405020304" pitchFamily="18" charset="0"/>
              </a:rPr>
              <a:t>Programa Becas Escolares para Niñas y Niños en Condiciones de Vulnerabilidad Social </a:t>
            </a:r>
            <a:br>
              <a:rPr lang="es-MX" b="1" dirty="0">
                <a:solidFill>
                  <a:schemeClr val="accent1">
                    <a:lumMod val="50000"/>
                  </a:schemeClr>
                </a:solidFill>
                <a:latin typeface="Times New Roman" panose="02020603050405020304" pitchFamily="18" charset="0"/>
                <a:cs typeface="Times New Roman" panose="02020603050405020304" pitchFamily="18" charset="0"/>
              </a:rPr>
            </a:br>
            <a:r>
              <a:rPr lang="es-MX" b="1" dirty="0">
                <a:solidFill>
                  <a:schemeClr val="accent1">
                    <a:lumMod val="50000"/>
                  </a:schemeClr>
                </a:solidFill>
                <a:latin typeface="Times New Roman" panose="02020603050405020304" pitchFamily="18" charset="0"/>
                <a:cs typeface="Times New Roman" panose="02020603050405020304" pitchFamily="18" charset="0"/>
              </a:rPr>
              <a:t>“Más becas, mejor educación”</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014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E241CB-B723-644A-AEBF-081DFC10BDFC}"/>
              </a:ext>
            </a:extLst>
          </p:cNvPr>
          <p:cNvSpPr>
            <a:spLocks noGrp="1"/>
          </p:cNvSpPr>
          <p:nvPr>
            <p:ph idx="1"/>
          </p:nvPr>
        </p:nvSpPr>
        <p:spPr>
          <a:xfrm>
            <a:off x="445770" y="902970"/>
            <a:ext cx="8229600" cy="4525963"/>
          </a:xfrm>
        </p:spPr>
        <p:txBody>
          <a:bodyPr/>
          <a:lstStyle/>
          <a:p>
            <a:pPr algn="just"/>
            <a:r>
              <a:rPr lang="es-MX" sz="2000" dirty="0">
                <a:latin typeface="Times New Roman" panose="02020603050405020304" pitchFamily="18" charset="0"/>
                <a:cs typeface="Times New Roman" panose="02020603050405020304" pitchFamily="18" charset="0"/>
              </a:rPr>
              <a:t>Los indicadores evaluados para el estatus de nutrición son: 1) probabilidad de sobrepeso, 2) probabilidad de obesidad y, 3) probabilidad de sobrepeso y obesidad conjunto. De manera adicional, se busca conocer la existencia de impactos del programa en indicadores escolares: 1) promedio, 2) número de inasistencias y 3) probabilidad de inasistencia.</a:t>
            </a:r>
          </a:p>
          <a:p>
            <a:pPr algn="just"/>
            <a:endParaRPr lang="es-MX"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La metodología del estudio consiste en modelos de Mínimos Cuadrados Ordinarios, así mismo, con la finalidad de verificar la robustez de los resultados se llevan a cabo estimaciones por medio de la metodología de Variables Instrumentales. Siguiendo el marco teórico, se emplean diferentes categorías de covariables: atributos del estudiante, de los hogares, de las escuelas, de políticas públicas y de la comunidad. Cabe destacar que las inferencias que pueden obtenerse de estos modelos de regresión solo permiten hacer inferencia para la subpoblación de estudio. </a:t>
            </a:r>
            <a:endParaRPr lang="es-ES_tradnl" sz="2000" dirty="0">
              <a:latin typeface="Times New Roman" panose="02020603050405020304" pitchFamily="18" charset="0"/>
              <a:cs typeface="Times New Roman" panose="02020603050405020304" pitchFamily="18" charset="0"/>
            </a:endParaRPr>
          </a:p>
          <a:p>
            <a:pPr algn="just"/>
            <a:endParaRPr lang="es-MX" sz="2000" dirty="0"/>
          </a:p>
        </p:txBody>
      </p:sp>
    </p:spTree>
    <p:extLst>
      <p:ext uri="{BB962C8B-B14F-4D97-AF65-F5344CB8AC3E}">
        <p14:creationId xmlns:p14="http://schemas.microsoft.com/office/powerpoint/2010/main" val="4215901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79D94-0085-5F49-B544-8B09EB0775F7}"/>
              </a:ext>
            </a:extLst>
          </p:cNvPr>
          <p:cNvSpPr>
            <a:spLocks noGrp="1"/>
          </p:cNvSpPr>
          <p:nvPr>
            <p:ph type="title"/>
          </p:nvPr>
        </p:nvSpPr>
        <p:spPr>
          <a:xfrm>
            <a:off x="457200" y="274638"/>
            <a:ext cx="8229600" cy="1028382"/>
          </a:xfrm>
        </p:spPr>
        <p:txBody>
          <a:bodyPr/>
          <a:lstStyle/>
          <a:p>
            <a:r>
              <a:rPr lang="es-ES" sz="2800" b="1" dirty="0">
                <a:latin typeface="Times New Roman" panose="02020603050405020304" pitchFamily="18" charset="0"/>
                <a:cs typeface="Times New Roman" panose="02020603050405020304" pitchFamily="18" charset="0"/>
              </a:rPr>
              <a:t>Estadísticas Descriptivas</a:t>
            </a:r>
            <a:endParaRPr lang="es-MX" sz="2800" b="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8ECBF42E-B2B6-6B45-AF4B-ED67A4A6299C}"/>
              </a:ext>
            </a:extLst>
          </p:cNvPr>
          <p:cNvSpPr>
            <a:spLocks noGrp="1"/>
          </p:cNvSpPr>
          <p:nvPr>
            <p:ph idx="1"/>
          </p:nvPr>
        </p:nvSpPr>
        <p:spPr>
          <a:xfrm>
            <a:off x="560070" y="1188720"/>
            <a:ext cx="8229600" cy="4525963"/>
          </a:xfrm>
        </p:spPr>
        <p:txBody>
          <a:bodyPr/>
          <a:lstStyle/>
          <a:p>
            <a:pPr algn="just"/>
            <a:r>
              <a:rPr lang="es-MX" sz="2000" dirty="0">
                <a:latin typeface="Times New Roman" panose="02020603050405020304" pitchFamily="18" charset="0"/>
                <a:cs typeface="Times New Roman" panose="02020603050405020304" pitchFamily="18" charset="0"/>
              </a:rPr>
              <a:t>Los indicadores evaluados fueron los relacionados al rendimiento escolar y la asistencia a clases. Se buscó evaluar dichos indicadores para conocer si el programa de Desayunos Escolares presentaba incidencia en otras áreas de desarrollo de los estudiantes, tal como el área cognitiva y de participación escolar. </a:t>
            </a:r>
          </a:p>
          <a:p>
            <a:pPr algn="just"/>
            <a:endParaRPr lang="es-ES_tradnl"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Las variables de resultado de esta categoría son tres: promedio, asistencia y probabilidad de asistir (ver cuadro 2). El promedio es medido como la calificación general del período agosto-diciembre del ciclo escolar 2017-2018. La inasistencia contiene el número de faltas escolares mensuales. Finalmente, la probabilidad de faltar a clases se compone por unos y ceros, donde uno indica que el estudiante presentó una o más faltas al mes, mientras que el valor cero señala que el estudiante no se ausento de clases. </a:t>
            </a:r>
            <a:endParaRPr lang="es-ES_tradnl" sz="2000" dirty="0">
              <a:latin typeface="Times New Roman" panose="02020603050405020304" pitchFamily="18" charset="0"/>
              <a:cs typeface="Times New Roman" panose="02020603050405020304" pitchFamily="18" charset="0"/>
            </a:endParaRPr>
          </a:p>
          <a:p>
            <a:pPr algn="just"/>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72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01AC4CC-B048-6B44-8362-492A8BB14A91}"/>
              </a:ext>
            </a:extLst>
          </p:cNvPr>
          <p:cNvPicPr>
            <a:picLocks noChangeAspect="1"/>
          </p:cNvPicPr>
          <p:nvPr/>
        </p:nvPicPr>
        <p:blipFill>
          <a:blip r:embed="rId2"/>
          <a:stretch>
            <a:fillRect/>
          </a:stretch>
        </p:blipFill>
        <p:spPr>
          <a:xfrm>
            <a:off x="1348740" y="455930"/>
            <a:ext cx="6149340" cy="3225800"/>
          </a:xfrm>
          <a:prstGeom prst="rect">
            <a:avLst/>
          </a:prstGeom>
        </p:spPr>
      </p:pic>
      <p:pic>
        <p:nvPicPr>
          <p:cNvPr id="8" name="Imagen 7">
            <a:extLst>
              <a:ext uri="{FF2B5EF4-FFF2-40B4-BE49-F238E27FC236}">
                <a16:creationId xmlns:a16="http://schemas.microsoft.com/office/drawing/2014/main" id="{36CC2D7D-D4B7-8049-B2DB-91FFA7A88DB7}"/>
              </a:ext>
            </a:extLst>
          </p:cNvPr>
          <p:cNvPicPr>
            <a:picLocks noChangeAspect="1"/>
          </p:cNvPicPr>
          <p:nvPr/>
        </p:nvPicPr>
        <p:blipFill>
          <a:blip r:embed="rId3"/>
          <a:stretch>
            <a:fillRect/>
          </a:stretch>
        </p:blipFill>
        <p:spPr>
          <a:xfrm>
            <a:off x="1840230" y="3856358"/>
            <a:ext cx="5394960" cy="2454444"/>
          </a:xfrm>
          <a:prstGeom prst="rect">
            <a:avLst/>
          </a:prstGeom>
        </p:spPr>
      </p:pic>
    </p:spTree>
    <p:extLst>
      <p:ext uri="{BB962C8B-B14F-4D97-AF65-F5344CB8AC3E}">
        <p14:creationId xmlns:p14="http://schemas.microsoft.com/office/powerpoint/2010/main" val="199271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079AF-424B-324C-B033-0C2447C5216C}"/>
              </a:ext>
            </a:extLst>
          </p:cNvPr>
          <p:cNvSpPr>
            <a:spLocks noGrp="1"/>
          </p:cNvSpPr>
          <p:nvPr>
            <p:ph type="title"/>
          </p:nvPr>
        </p:nvSpPr>
        <p:spPr>
          <a:xfrm>
            <a:off x="468630" y="433509"/>
            <a:ext cx="8229600" cy="754698"/>
          </a:xfrm>
        </p:spPr>
        <p:txBody>
          <a:bodyPr/>
          <a:lstStyle/>
          <a:p>
            <a:r>
              <a:rPr lang="es-MX" sz="2800" b="1" dirty="0">
                <a:latin typeface="Times New Roman" panose="02020603050405020304" pitchFamily="18" charset="0"/>
                <a:cs typeface="Times New Roman" panose="02020603050405020304" pitchFamily="18" charset="0"/>
              </a:rPr>
              <a:t>Estadísticas descriptiva</a:t>
            </a:r>
            <a:br>
              <a:rPr lang="es-ES_tradnl" b="1" dirty="0"/>
            </a:br>
            <a:endParaRPr lang="es-MX" dirty="0"/>
          </a:p>
        </p:txBody>
      </p:sp>
      <p:pic>
        <p:nvPicPr>
          <p:cNvPr id="4" name="Imagen 3">
            <a:extLst>
              <a:ext uri="{FF2B5EF4-FFF2-40B4-BE49-F238E27FC236}">
                <a16:creationId xmlns:a16="http://schemas.microsoft.com/office/drawing/2014/main" id="{D440303D-4EDE-DB4F-B5D6-EE806C44CE17}"/>
              </a:ext>
            </a:extLst>
          </p:cNvPr>
          <p:cNvPicPr>
            <a:picLocks noChangeAspect="1"/>
          </p:cNvPicPr>
          <p:nvPr/>
        </p:nvPicPr>
        <p:blipFill>
          <a:blip r:embed="rId2"/>
          <a:stretch>
            <a:fillRect/>
          </a:stretch>
        </p:blipFill>
        <p:spPr>
          <a:xfrm>
            <a:off x="2080260" y="639408"/>
            <a:ext cx="5154930" cy="6047142"/>
          </a:xfrm>
          <a:prstGeom prst="rect">
            <a:avLst/>
          </a:prstGeom>
        </p:spPr>
      </p:pic>
    </p:spTree>
    <p:extLst>
      <p:ext uri="{BB962C8B-B14F-4D97-AF65-F5344CB8AC3E}">
        <p14:creationId xmlns:p14="http://schemas.microsoft.com/office/powerpoint/2010/main" val="769218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A09D7B-53F4-9F45-8BC2-90BFEE09F423}"/>
              </a:ext>
            </a:extLst>
          </p:cNvPr>
          <p:cNvSpPr>
            <a:spLocks noGrp="1"/>
          </p:cNvSpPr>
          <p:nvPr>
            <p:ph idx="1"/>
          </p:nvPr>
        </p:nvSpPr>
        <p:spPr>
          <a:xfrm>
            <a:off x="365760" y="434340"/>
            <a:ext cx="8229600" cy="4525963"/>
          </a:xfrm>
        </p:spPr>
        <p:txBody>
          <a:bodyPr/>
          <a:lstStyle/>
          <a:p>
            <a:pPr algn="just"/>
            <a:r>
              <a:rPr lang="es-MX" sz="1800" dirty="0">
                <a:latin typeface="Times New Roman" panose="02020603050405020304" pitchFamily="18" charset="0"/>
                <a:cs typeface="Times New Roman" panose="02020603050405020304" pitchFamily="18" charset="0"/>
              </a:rPr>
              <a:t>Los resultados promedio en nutrición y rendimiento escolar de los estudiantes de las 19 escuelas evaluadas se presentan en el cuadro 3. Las medias de los indicadores para el total de la población se reportan en la columna 1. Las columnas 2 y 3 desglosan esta información por grupo de tratamiento y control. El p-value de la prueba de diferencias estadísticas entre ambos grupos se muestra en la columna 4. Las columnas 5 y 6 presentan las diferencias de medias entre ambos grupos pero adicionalmente contemplan los efectos fijos por escuela y por escuela y delegación, respectivamente.</a:t>
            </a:r>
          </a:p>
          <a:p>
            <a:pPr algn="just"/>
            <a:endParaRPr lang="es-ES_tradnl" sz="1800" dirty="0">
              <a:latin typeface="Times New Roman" panose="02020603050405020304" pitchFamily="18" charset="0"/>
              <a:cs typeface="Times New Roman" panose="02020603050405020304" pitchFamily="18" charset="0"/>
            </a:endParaRPr>
          </a:p>
          <a:p>
            <a:pPr algn="just"/>
            <a:r>
              <a:rPr lang="es-MX" sz="1800" dirty="0">
                <a:latin typeface="Times New Roman" panose="02020603050405020304" pitchFamily="18" charset="0"/>
                <a:cs typeface="Times New Roman" panose="02020603050405020304" pitchFamily="18" charset="0"/>
              </a:rPr>
              <a:t>El peso promedio de los estudiantes evaluados de 4° y 5° grado fue de 36.9 kg y el valor medio de la talla fue de 137.61 cm. Los resultados del estatus de salud de acuerdo con el indicador de IMC para la edad y el género indican que la desnutrición severa afecta únicamente al 1.3% de los alumnos y 51.2% de ellos cuentan con rango de peso normal. Sin embargo, una proporción importante de alumnos presenta puntajes de IMC estandarizados que son superiores al rango considerado normal. Las cifras muestran que 24.1% de los estudiantes se ubican en sobrepeso y 23.4% presentan obesidad. En conjunto, estos dos problemas de salud representan casi la mitad de la muestra  (47.4%). </a:t>
            </a:r>
            <a:endParaRPr lang="es-ES_tradnl" sz="1800" dirty="0">
              <a:latin typeface="Times New Roman" panose="02020603050405020304" pitchFamily="18" charset="0"/>
              <a:cs typeface="Times New Roman" panose="02020603050405020304" pitchFamily="18" charset="0"/>
            </a:endParaRPr>
          </a:p>
          <a:p>
            <a:pPr algn="just"/>
            <a:endParaRPr lang="es-MX"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610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EDD7D1-4E56-6E41-849D-97561386DB6E}"/>
              </a:ext>
            </a:extLst>
          </p:cNvPr>
          <p:cNvSpPr>
            <a:spLocks noGrp="1"/>
          </p:cNvSpPr>
          <p:nvPr>
            <p:ph idx="1"/>
          </p:nvPr>
        </p:nvSpPr>
        <p:spPr>
          <a:xfrm>
            <a:off x="320040" y="891540"/>
            <a:ext cx="8229600" cy="4525963"/>
          </a:xfrm>
        </p:spPr>
        <p:txBody>
          <a:bodyPr/>
          <a:lstStyle/>
          <a:p>
            <a:pPr algn="just"/>
            <a:r>
              <a:rPr lang="es-MX" sz="2000" dirty="0">
                <a:latin typeface="Times New Roman" panose="02020603050405020304" pitchFamily="18" charset="0"/>
                <a:cs typeface="Times New Roman" panose="02020603050405020304" pitchFamily="18" charset="0"/>
              </a:rPr>
              <a:t>En términos de los indicadores escolares, el promedio del ciclo 2017-2018 no presenta variaciones significativas entre el grupo de control y de tratamiento, esto bajo las tres especificaciones de pruebas de medias. Sin embargo, la inasistencia escolar parece ser significativamente mayor en los alumnos no tratados (2.14) que en los tratados (1.56), este resultado se presenta tanto en diferencia de medias simples como en la prueba condicionada a efectos fijos por escuela y por delegación. </a:t>
            </a:r>
          </a:p>
          <a:p>
            <a:pPr algn="just"/>
            <a:endParaRPr lang="es-MX"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Mientras que, la probabilidad de faltar es estadísticamente superior en los alumnos beneficiarios (0.51) en comparación con la de los no beneficiarios (0.40), cabe mencionar que dicho resultado se presenta únicamente cuando se consideran las pruebas de medias simples. </a:t>
            </a:r>
            <a:endParaRPr lang="es-ES_tradnl" sz="2000" dirty="0">
              <a:latin typeface="Times New Roman" panose="02020603050405020304" pitchFamily="18" charset="0"/>
              <a:cs typeface="Times New Roman" panose="02020603050405020304" pitchFamily="18" charset="0"/>
            </a:endParaRPr>
          </a:p>
          <a:p>
            <a:pPr marL="0" indent="0" algn="just">
              <a:buNone/>
            </a:pP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08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C3B2B66-67CA-3E46-A88D-50529006AD03}"/>
              </a:ext>
            </a:extLst>
          </p:cNvPr>
          <p:cNvPicPr>
            <a:picLocks noChangeAspect="1"/>
          </p:cNvPicPr>
          <p:nvPr/>
        </p:nvPicPr>
        <p:blipFill>
          <a:blip r:embed="rId2"/>
          <a:stretch>
            <a:fillRect/>
          </a:stretch>
        </p:blipFill>
        <p:spPr>
          <a:xfrm>
            <a:off x="2024902" y="91440"/>
            <a:ext cx="5724637" cy="3280410"/>
          </a:xfrm>
          <a:prstGeom prst="rect">
            <a:avLst/>
          </a:prstGeom>
        </p:spPr>
      </p:pic>
      <p:pic>
        <p:nvPicPr>
          <p:cNvPr id="5" name="Imagen 4">
            <a:extLst>
              <a:ext uri="{FF2B5EF4-FFF2-40B4-BE49-F238E27FC236}">
                <a16:creationId xmlns:a16="http://schemas.microsoft.com/office/drawing/2014/main" id="{1530F4BB-E98C-A64E-85A6-61C0CD5A03DA}"/>
              </a:ext>
            </a:extLst>
          </p:cNvPr>
          <p:cNvPicPr>
            <a:picLocks noChangeAspect="1"/>
          </p:cNvPicPr>
          <p:nvPr/>
        </p:nvPicPr>
        <p:blipFill>
          <a:blip r:embed="rId3"/>
          <a:stretch>
            <a:fillRect/>
          </a:stretch>
        </p:blipFill>
        <p:spPr>
          <a:xfrm>
            <a:off x="2230642" y="3802400"/>
            <a:ext cx="6044678" cy="3055600"/>
          </a:xfrm>
          <a:prstGeom prst="rect">
            <a:avLst/>
          </a:prstGeom>
        </p:spPr>
      </p:pic>
    </p:spTree>
    <p:extLst>
      <p:ext uri="{BB962C8B-B14F-4D97-AF65-F5344CB8AC3E}">
        <p14:creationId xmlns:p14="http://schemas.microsoft.com/office/powerpoint/2010/main" val="4111955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F2E9291-BBFB-0B4E-8AC7-419F9F7D8476}"/>
              </a:ext>
            </a:extLst>
          </p:cNvPr>
          <p:cNvPicPr>
            <a:picLocks noChangeAspect="1"/>
          </p:cNvPicPr>
          <p:nvPr/>
        </p:nvPicPr>
        <p:blipFill>
          <a:blip r:embed="rId2"/>
          <a:stretch>
            <a:fillRect/>
          </a:stretch>
        </p:blipFill>
        <p:spPr>
          <a:xfrm>
            <a:off x="2268629" y="59890"/>
            <a:ext cx="4566511" cy="6798109"/>
          </a:xfrm>
          <a:prstGeom prst="rect">
            <a:avLst/>
          </a:prstGeom>
        </p:spPr>
      </p:pic>
    </p:spTree>
    <p:extLst>
      <p:ext uri="{BB962C8B-B14F-4D97-AF65-F5344CB8AC3E}">
        <p14:creationId xmlns:p14="http://schemas.microsoft.com/office/powerpoint/2010/main" val="4063988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BA3EA9-4A19-3F43-A546-48570337992D}"/>
              </a:ext>
            </a:extLst>
          </p:cNvPr>
          <p:cNvPicPr>
            <a:picLocks noChangeAspect="1"/>
          </p:cNvPicPr>
          <p:nvPr/>
        </p:nvPicPr>
        <p:blipFill>
          <a:blip r:embed="rId2"/>
          <a:stretch>
            <a:fillRect/>
          </a:stretch>
        </p:blipFill>
        <p:spPr>
          <a:xfrm>
            <a:off x="1765300" y="990600"/>
            <a:ext cx="5613400" cy="4876800"/>
          </a:xfrm>
          <a:prstGeom prst="rect">
            <a:avLst/>
          </a:prstGeom>
        </p:spPr>
      </p:pic>
    </p:spTree>
    <p:extLst>
      <p:ext uri="{BB962C8B-B14F-4D97-AF65-F5344CB8AC3E}">
        <p14:creationId xmlns:p14="http://schemas.microsoft.com/office/powerpoint/2010/main" val="839769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15C564A-0297-E84E-932A-D119229DEA04}"/>
              </a:ext>
            </a:extLst>
          </p:cNvPr>
          <p:cNvPicPr>
            <a:picLocks noChangeAspect="1"/>
          </p:cNvPicPr>
          <p:nvPr/>
        </p:nvPicPr>
        <p:blipFill>
          <a:blip r:embed="rId2"/>
          <a:stretch>
            <a:fillRect/>
          </a:stretch>
        </p:blipFill>
        <p:spPr>
          <a:xfrm>
            <a:off x="1108710" y="1524974"/>
            <a:ext cx="6640830" cy="3447076"/>
          </a:xfrm>
          <a:prstGeom prst="rect">
            <a:avLst/>
          </a:prstGeom>
        </p:spPr>
      </p:pic>
    </p:spTree>
    <p:extLst>
      <p:ext uri="{BB962C8B-B14F-4D97-AF65-F5344CB8AC3E}">
        <p14:creationId xmlns:p14="http://schemas.microsoft.com/office/powerpoint/2010/main" val="70819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897380" y="1011446"/>
            <a:ext cx="4697730"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j-ea"/>
                <a:cs typeface="Calibri" pitchFamily="34" charset="0"/>
              </a:rPr>
              <a:t>Objetivo de la evaluación</a:t>
            </a:r>
            <a:endParaRPr lang="es-ES" sz="2800" b="1" kern="0" dirty="0">
              <a:solidFill>
                <a:schemeClr val="accent1">
                  <a:lumMod val="50000"/>
                </a:schemeClr>
              </a:solidFill>
              <a:latin typeface="Calibri" pitchFamily="34" charset="0"/>
              <a:ea typeface="+mj-ea"/>
              <a:cs typeface="Calibri" pitchFamily="34" charset="0"/>
            </a:endParaRPr>
          </a:p>
        </p:txBody>
      </p:sp>
      <p:cxnSp>
        <p:nvCxnSpPr>
          <p:cNvPr id="6" name="5 Conector recto"/>
          <p:cNvCxnSpPr/>
          <p:nvPr/>
        </p:nvCxnSpPr>
        <p:spPr>
          <a:xfrm>
            <a:off x="2268538" y="508000"/>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77" name="Rectangle 2"/>
          <p:cNvSpPr>
            <a:spLocks noChangeArrowheads="1"/>
          </p:cNvSpPr>
          <p:nvPr/>
        </p:nvSpPr>
        <p:spPr bwMode="auto">
          <a:xfrm>
            <a:off x="456114" y="1895891"/>
            <a:ext cx="8280920"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450850" indent="-2667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20000"/>
              </a:lnSpc>
              <a:spcBef>
                <a:spcPts val="600"/>
              </a:spcBef>
            </a:pPr>
            <a:endParaRPr lang="es-ES" altLang="es-MX" sz="1600" b="1" u="sng"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r>
              <a:rPr lang="es-ES" altLang="es-MX" sz="2000" b="1" u="sng" dirty="0">
                <a:solidFill>
                  <a:schemeClr val="accent1">
                    <a:lumMod val="50000"/>
                  </a:schemeClr>
                </a:solidFill>
                <a:latin typeface="Arial" panose="020B0604020202020204" pitchFamily="34" charset="0"/>
                <a:cs typeface="Arial" panose="020B0604020202020204" pitchFamily="34" charset="0"/>
              </a:rPr>
              <a:t>Objetivo general:</a:t>
            </a:r>
          </a:p>
          <a:p>
            <a:pPr algn="just">
              <a:lnSpc>
                <a:spcPct val="120000"/>
              </a:lnSpc>
              <a:spcBef>
                <a:spcPts val="600"/>
              </a:spcBef>
            </a:pPr>
            <a:endParaRPr lang="es-ES" altLang="es-MX" sz="2000" b="1" u="sng"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r>
              <a:rPr lang="es-MX" altLang="es-MX" sz="2000" dirty="0">
                <a:solidFill>
                  <a:schemeClr val="accent1">
                    <a:lumMod val="50000"/>
                  </a:schemeClr>
                </a:solidFill>
                <a:latin typeface="Arial" panose="020B0604020202020204" pitchFamily="34" charset="0"/>
                <a:cs typeface="Arial" panose="020B0604020202020204" pitchFamily="34" charset="0"/>
              </a:rPr>
              <a:t>Estimar los efectos atribuibles al programa mediante metodologías econométricas robustas que permitan construir grupos comparativos de tratamiento y de control.</a:t>
            </a: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034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D6B0E3-C230-EF45-A307-84E3423BF036}"/>
              </a:ext>
            </a:extLst>
          </p:cNvPr>
          <p:cNvSpPr>
            <a:spLocks noGrp="1"/>
          </p:cNvSpPr>
          <p:nvPr>
            <p:ph idx="1"/>
          </p:nvPr>
        </p:nvSpPr>
        <p:spPr>
          <a:xfrm>
            <a:off x="377190" y="468630"/>
            <a:ext cx="8332470" cy="4525963"/>
          </a:xfrm>
        </p:spPr>
        <p:txBody>
          <a:bodyPr/>
          <a:lstStyle/>
          <a:p>
            <a:pPr algn="just"/>
            <a:r>
              <a:rPr lang="es-MX" sz="2000" dirty="0">
                <a:latin typeface="Times New Roman" panose="02020603050405020304" pitchFamily="18" charset="0"/>
                <a:cs typeface="Times New Roman" panose="02020603050405020304" pitchFamily="18" charset="0"/>
              </a:rPr>
              <a:t>Con respecto a los factores de la comunidad en que se desarrolla el estudiante se cuenta con información sobre la distancia en minutos entre los hogares y las escuelas (cuadro 8). En promedio, 42.1% de los niños realizan menos de 10 minutos en su trayecto, 45.5% hacen entre 10 y 30 minutos, 8.7% tardan entre 30 minutos y una hora y finalmente 3.8% tienen tiempos mayores a 1 hora en su desplazamiento. </a:t>
            </a:r>
          </a:p>
          <a:p>
            <a:pPr algn="just"/>
            <a:endParaRPr lang="es-ES_tradnl"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Las variables que indican un tiempo de recorrido dentro de los tres primeros rangos mencionados presentan un resultado diferente y significativo entre gropos de control y tratamiento, sin embargo, esta diferencia se vuelve no significativa cuando se emplea la prueba de medias con efectos fijos por escuela y delegación. Únicamente la variable de tiempos entre 30 minutos y una hora mostró diferencia significativa entre ambos grupos bajo las tres especificaciones de la prueba. En este caso, un mayor porcentaje de estudiantes de control (14.3%) realizan tiempos de desplazamiento que se encuentran en dicho rango en relación con los de tratamiento (6.5%).</a:t>
            </a:r>
            <a:endParaRPr lang="es-ES_tradnl" sz="2000" dirty="0">
              <a:latin typeface="Times New Roman" panose="02020603050405020304" pitchFamily="18" charset="0"/>
              <a:cs typeface="Times New Roman" panose="02020603050405020304" pitchFamily="18" charset="0"/>
            </a:endParaRPr>
          </a:p>
          <a:p>
            <a:pPr algn="just"/>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581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5710E8-9DEC-6B45-A5EE-15DF759EDF83}"/>
              </a:ext>
            </a:extLst>
          </p:cNvPr>
          <p:cNvPicPr>
            <a:picLocks noChangeAspect="1"/>
          </p:cNvPicPr>
          <p:nvPr/>
        </p:nvPicPr>
        <p:blipFill>
          <a:blip r:embed="rId2"/>
          <a:stretch>
            <a:fillRect/>
          </a:stretch>
        </p:blipFill>
        <p:spPr>
          <a:xfrm>
            <a:off x="1662429" y="878840"/>
            <a:ext cx="6185071" cy="4561840"/>
          </a:xfrm>
          <a:prstGeom prst="rect">
            <a:avLst/>
          </a:prstGeom>
        </p:spPr>
      </p:pic>
    </p:spTree>
    <p:extLst>
      <p:ext uri="{BB962C8B-B14F-4D97-AF65-F5344CB8AC3E}">
        <p14:creationId xmlns:p14="http://schemas.microsoft.com/office/powerpoint/2010/main" val="2197975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49E9D-BD5A-5A45-8E25-2E6A1F854766}"/>
              </a:ext>
            </a:extLst>
          </p:cNvPr>
          <p:cNvSpPr>
            <a:spLocks noGrp="1"/>
          </p:cNvSpPr>
          <p:nvPr>
            <p:ph type="title"/>
          </p:nvPr>
        </p:nvSpPr>
        <p:spPr>
          <a:xfrm>
            <a:off x="457200" y="274638"/>
            <a:ext cx="8229600" cy="936942"/>
          </a:xfrm>
        </p:spPr>
        <p:txBody>
          <a:bodyPr/>
          <a:lstStyle/>
          <a:p>
            <a:r>
              <a:rPr lang="es-MX" sz="3200" b="1" dirty="0">
                <a:latin typeface="Times New Roman" panose="02020603050405020304" pitchFamily="18" charset="0"/>
                <a:cs typeface="Times New Roman" panose="02020603050405020304" pitchFamily="18" charset="0"/>
              </a:rPr>
              <a:t>Modelo de regresión </a:t>
            </a:r>
            <a:endParaRPr lang="es-MX" sz="32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C2D16D5B-99B4-9244-B4C8-01C60BF19EBB}"/>
              </a:ext>
            </a:extLst>
          </p:cNvPr>
          <p:cNvSpPr>
            <a:spLocks noGrp="1"/>
          </p:cNvSpPr>
          <p:nvPr>
            <p:ph idx="1"/>
          </p:nvPr>
        </p:nvSpPr>
        <p:spPr>
          <a:xfrm>
            <a:off x="331470" y="982980"/>
            <a:ext cx="8229600" cy="4525963"/>
          </a:xfrm>
        </p:spPr>
        <p:txBody>
          <a:bodyPr/>
          <a:lstStyle/>
          <a:p>
            <a:pPr algn="just"/>
            <a:r>
              <a:rPr lang="es-MX" sz="2000" dirty="0">
                <a:latin typeface="Times New Roman" panose="02020603050405020304" pitchFamily="18" charset="0"/>
                <a:cs typeface="Times New Roman" panose="02020603050405020304" pitchFamily="18" charset="0"/>
              </a:rPr>
              <a:t>Para la evaluación de impacto del programa de Desayunos Escolares en la nutrición de los niños y en sus logros escolares, comenzamos utilizando una regresión típica que controla por los diferentes grupos de covariables, así como por efectos fijos por escuela y por delegación. La ecuación de estimación básica está dada por la siguiente especificación. </a:t>
            </a:r>
            <a:endParaRPr lang="es-ES_tradnl" sz="2000" dirty="0">
              <a:latin typeface="Times New Roman" panose="02020603050405020304" pitchFamily="18"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27F3DFC4-51D6-AE4D-8B0D-1F634EF806ED}"/>
              </a:ext>
            </a:extLst>
          </p:cNvPr>
          <p:cNvPicPr>
            <a:picLocks noChangeAspect="1"/>
          </p:cNvPicPr>
          <p:nvPr/>
        </p:nvPicPr>
        <p:blipFill>
          <a:blip r:embed="rId2"/>
          <a:stretch>
            <a:fillRect/>
          </a:stretch>
        </p:blipFill>
        <p:spPr>
          <a:xfrm>
            <a:off x="1497330" y="2658110"/>
            <a:ext cx="6064250" cy="3759200"/>
          </a:xfrm>
          <a:prstGeom prst="rect">
            <a:avLst/>
          </a:prstGeom>
        </p:spPr>
      </p:pic>
    </p:spTree>
    <p:extLst>
      <p:ext uri="{BB962C8B-B14F-4D97-AF65-F5344CB8AC3E}">
        <p14:creationId xmlns:p14="http://schemas.microsoft.com/office/powerpoint/2010/main" val="2588727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246062" y="3267730"/>
            <a:ext cx="8288337" cy="523220"/>
          </a:xfrm>
          <a:prstGeom prst="rect">
            <a:avLst/>
          </a:prstGeom>
          <a:noFill/>
        </p:spPr>
        <p:txBody>
          <a:bodyPr wrap="square" rtlCol="0">
            <a:spAutoFit/>
          </a:bodyPr>
          <a:lstStyle/>
          <a:p>
            <a:pPr algn="ctr"/>
            <a:r>
              <a:rPr lang="es-MX" sz="2800" b="1" dirty="0"/>
              <a:t>Resultados</a:t>
            </a:r>
          </a:p>
        </p:txBody>
      </p:sp>
    </p:spTree>
    <p:extLst>
      <p:ext uri="{BB962C8B-B14F-4D97-AF65-F5344CB8AC3E}">
        <p14:creationId xmlns:p14="http://schemas.microsoft.com/office/powerpoint/2010/main" val="2981676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14632-A432-6046-934B-5675EC756923}"/>
              </a:ext>
            </a:extLst>
          </p:cNvPr>
          <p:cNvSpPr>
            <a:spLocks noGrp="1"/>
          </p:cNvSpPr>
          <p:nvPr>
            <p:ph type="title"/>
          </p:nvPr>
        </p:nvSpPr>
        <p:spPr>
          <a:xfrm>
            <a:off x="457200" y="251778"/>
            <a:ext cx="8229600" cy="1143000"/>
          </a:xfrm>
        </p:spPr>
        <p:txBody>
          <a:bodyPr/>
          <a:lstStyle/>
          <a:p>
            <a:r>
              <a:rPr lang="es-ES" dirty="0"/>
              <a:t>Nutrición</a:t>
            </a:r>
            <a:endParaRPr lang="es-MX" dirty="0"/>
          </a:p>
        </p:txBody>
      </p:sp>
      <p:sp>
        <p:nvSpPr>
          <p:cNvPr id="3" name="Marcador de contenido 2">
            <a:extLst>
              <a:ext uri="{FF2B5EF4-FFF2-40B4-BE49-F238E27FC236}">
                <a16:creationId xmlns:a16="http://schemas.microsoft.com/office/drawing/2014/main" id="{1984A55C-D3C1-6744-83E6-30CEFE7DD1DE}"/>
              </a:ext>
            </a:extLst>
          </p:cNvPr>
          <p:cNvSpPr>
            <a:spLocks noGrp="1"/>
          </p:cNvSpPr>
          <p:nvPr>
            <p:ph idx="1"/>
          </p:nvPr>
        </p:nvSpPr>
        <p:spPr>
          <a:xfrm>
            <a:off x="457200" y="1394778"/>
            <a:ext cx="8229600" cy="4525963"/>
          </a:xfrm>
        </p:spPr>
        <p:txBody>
          <a:bodyPr/>
          <a:lstStyle/>
          <a:p>
            <a:pPr algn="just"/>
            <a:r>
              <a:rPr lang="es-MX" sz="2000" dirty="0">
                <a:latin typeface="Times New Roman" panose="02020603050405020304" pitchFamily="18" charset="0"/>
                <a:cs typeface="Times New Roman" panose="02020603050405020304" pitchFamily="18" charset="0"/>
              </a:rPr>
              <a:t>En esta sección se estudia relación entre el programa de Desayunos Escolares y los indicadores de nutrición por medio de modelos de Mínimos Cuadrados Ordinarios. Los tres indicadores evaluados son: probabilidad de sobrepeso, probabilidad de obesidad y probabilidad de sobrepeso más obesidad. Es importante considerar que los datos empleados tienen disponibilidad para un único periodo, lo cual limita los métodos de análisis, permitiendo únicamente el desarrollo de modelos para datos de sección cruzada. Como consecuencia surge un problema de atribución del impacto. Este problema tiene que ver con el estatus inicial de los estudiantes, es decir que no es posible asegurar que ambos grupos tuvieron un mismo punto de origen en términos de sus indicadores de nutrición, por lo cual los impactos encontrados podrían presentar algún tipo de sesgo.</a:t>
            </a:r>
            <a:endParaRPr lang="es-ES_tradnl" sz="2000" dirty="0">
              <a:latin typeface="Times New Roman" panose="02020603050405020304" pitchFamily="18" charset="0"/>
              <a:cs typeface="Times New Roman" panose="02020603050405020304" pitchFamily="18" charset="0"/>
            </a:endParaRPr>
          </a:p>
          <a:p>
            <a:pPr algn="just"/>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451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77A669-BC19-E04F-B88F-2C57A65C1CA0}"/>
              </a:ext>
            </a:extLst>
          </p:cNvPr>
          <p:cNvSpPr>
            <a:spLocks noGrp="1"/>
          </p:cNvSpPr>
          <p:nvPr>
            <p:ph idx="1"/>
          </p:nvPr>
        </p:nvSpPr>
        <p:spPr>
          <a:xfrm>
            <a:off x="400050" y="491490"/>
            <a:ext cx="8229600" cy="4525963"/>
          </a:xfrm>
        </p:spPr>
        <p:txBody>
          <a:bodyPr/>
          <a:lstStyle/>
          <a:p>
            <a:pPr algn="just"/>
            <a:r>
              <a:rPr lang="es-MX" sz="2000" dirty="0">
                <a:latin typeface="Times New Roman" panose="02020603050405020304" pitchFamily="18" charset="0"/>
                <a:cs typeface="Times New Roman" panose="02020603050405020304" pitchFamily="18" charset="0"/>
              </a:rPr>
              <a:t>El principal hallazgo de la investigación es que el programa de Desayunos Escolares no fomenta el sobrepeso ni la obesidad infantil en la población especifica de escuelas evaluadas. Así mismo, los modelos de MCO sugieren que este programa es una fuente potencial para la mejora en la alimentación y por tanto la mejora en las tasas de sobrepeso y obesidad. Adicionalmente, se encontraron impactos colaterales del programa en indicadores escolares. La participación en el programa podría favorecer las calificaciones obtenidas por los estudiantes. Al mismo tiempo, los estudiantes beneficiarios podrían reducir su número de inasistencias escolares. </a:t>
            </a:r>
          </a:p>
          <a:p>
            <a:pPr marL="0" indent="0" algn="just">
              <a:buNone/>
            </a:pPr>
            <a:endParaRPr lang="es-ES_tradnl" sz="2000" dirty="0">
              <a:latin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Finalmente, cabe mencionar que el programa de Desayunos Escolares muestra importantes áreas de oportunidad, esto dadas las altas prevalencias de sobrepeso y obesidad en la población escolar y dado el potencial del programa de incidir en la alimentación de dicha población. De igual forma el programa de Desayunos mostró sinergias con otros programas sociales, por lo cual la coordinación de actividades podría fortalecer el impacto en la población de interés. </a:t>
            </a:r>
            <a:endParaRPr lang="es-ES_tradnl" sz="2000" dirty="0">
              <a:latin typeface="Times New Roman" panose="02020603050405020304" pitchFamily="18" charset="0"/>
              <a:cs typeface="Times New Roman" panose="02020603050405020304" pitchFamily="18" charset="0"/>
            </a:endParaRPr>
          </a:p>
          <a:p>
            <a:pPr algn="just"/>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889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35D264-2621-4C43-9517-34ABB6EBE89A}"/>
              </a:ext>
            </a:extLst>
          </p:cNvPr>
          <p:cNvPicPr>
            <a:picLocks noChangeAspect="1"/>
          </p:cNvPicPr>
          <p:nvPr/>
        </p:nvPicPr>
        <p:blipFill>
          <a:blip r:embed="rId2"/>
          <a:stretch>
            <a:fillRect/>
          </a:stretch>
        </p:blipFill>
        <p:spPr>
          <a:xfrm>
            <a:off x="1593850" y="392430"/>
            <a:ext cx="5613400" cy="5867400"/>
          </a:xfrm>
          <a:prstGeom prst="rect">
            <a:avLst/>
          </a:prstGeom>
        </p:spPr>
      </p:pic>
    </p:spTree>
    <p:extLst>
      <p:ext uri="{BB962C8B-B14F-4D97-AF65-F5344CB8AC3E}">
        <p14:creationId xmlns:p14="http://schemas.microsoft.com/office/powerpoint/2010/main" val="1454049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A2305D-73DE-564B-9D96-995CECAE8A2E}"/>
              </a:ext>
            </a:extLst>
          </p:cNvPr>
          <p:cNvPicPr>
            <a:picLocks noChangeAspect="1"/>
          </p:cNvPicPr>
          <p:nvPr/>
        </p:nvPicPr>
        <p:blipFill>
          <a:blip r:embed="rId2"/>
          <a:stretch>
            <a:fillRect/>
          </a:stretch>
        </p:blipFill>
        <p:spPr>
          <a:xfrm>
            <a:off x="1765300" y="6350"/>
            <a:ext cx="5613400" cy="6845300"/>
          </a:xfrm>
          <a:prstGeom prst="rect">
            <a:avLst/>
          </a:prstGeom>
        </p:spPr>
      </p:pic>
    </p:spTree>
    <p:extLst>
      <p:ext uri="{BB962C8B-B14F-4D97-AF65-F5344CB8AC3E}">
        <p14:creationId xmlns:p14="http://schemas.microsoft.com/office/powerpoint/2010/main" val="733720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B1AF5F7-2947-7143-8CFB-11148F2A3499}"/>
              </a:ext>
            </a:extLst>
          </p:cNvPr>
          <p:cNvPicPr>
            <a:picLocks noChangeAspect="1"/>
          </p:cNvPicPr>
          <p:nvPr/>
        </p:nvPicPr>
        <p:blipFill>
          <a:blip r:embed="rId2"/>
          <a:stretch>
            <a:fillRect/>
          </a:stretch>
        </p:blipFill>
        <p:spPr>
          <a:xfrm>
            <a:off x="1680210" y="164287"/>
            <a:ext cx="5698490" cy="6433363"/>
          </a:xfrm>
          <a:prstGeom prst="rect">
            <a:avLst/>
          </a:prstGeom>
        </p:spPr>
      </p:pic>
    </p:spTree>
    <p:extLst>
      <p:ext uri="{BB962C8B-B14F-4D97-AF65-F5344CB8AC3E}">
        <p14:creationId xmlns:p14="http://schemas.microsoft.com/office/powerpoint/2010/main" val="1402232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E9B2BF6-89E0-A04F-B87D-51C3EE3B203C}"/>
              </a:ext>
            </a:extLst>
          </p:cNvPr>
          <p:cNvPicPr>
            <a:picLocks noChangeAspect="1"/>
          </p:cNvPicPr>
          <p:nvPr/>
        </p:nvPicPr>
        <p:blipFill>
          <a:blip r:embed="rId2"/>
          <a:stretch>
            <a:fillRect/>
          </a:stretch>
        </p:blipFill>
        <p:spPr>
          <a:xfrm>
            <a:off x="1291590" y="474980"/>
            <a:ext cx="6087110" cy="5359400"/>
          </a:xfrm>
          <a:prstGeom prst="rect">
            <a:avLst/>
          </a:prstGeom>
        </p:spPr>
      </p:pic>
    </p:spTree>
    <p:extLst>
      <p:ext uri="{BB962C8B-B14F-4D97-AF65-F5344CB8AC3E}">
        <p14:creationId xmlns:p14="http://schemas.microsoft.com/office/powerpoint/2010/main" val="123283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31787" y="646212"/>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j-ea"/>
                <a:cs typeface="Calibri" pitchFamily="34" charset="0"/>
              </a:rPr>
              <a:t>Objetivo de la evaluación</a:t>
            </a:r>
            <a:endParaRPr lang="es-ES" sz="2800" b="1" kern="0" dirty="0">
              <a:solidFill>
                <a:schemeClr val="accent1">
                  <a:lumMod val="50000"/>
                </a:schemeClr>
              </a:solidFill>
              <a:latin typeface="Calibri" pitchFamily="34" charset="0"/>
              <a:ea typeface="+mj-ea"/>
              <a:cs typeface="Calibri" pitchFamily="34" charset="0"/>
            </a:endParaRPr>
          </a:p>
        </p:txBody>
      </p:sp>
      <p:cxnSp>
        <p:nvCxnSpPr>
          <p:cNvPr id="6" name="5 Conector recto"/>
          <p:cNvCxnSpPr/>
          <p:nvPr/>
        </p:nvCxnSpPr>
        <p:spPr>
          <a:xfrm>
            <a:off x="2268538" y="508000"/>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77" name="Rectangle 2"/>
          <p:cNvSpPr>
            <a:spLocks noChangeArrowheads="1"/>
          </p:cNvSpPr>
          <p:nvPr/>
        </p:nvSpPr>
        <p:spPr bwMode="auto">
          <a:xfrm>
            <a:off x="467544" y="836712"/>
            <a:ext cx="8280920" cy="394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450850" indent="-2667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20000"/>
              </a:lnSpc>
              <a:spcBef>
                <a:spcPts val="600"/>
              </a:spcBef>
            </a:pPr>
            <a:endParaRPr lang="es-ES"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r>
              <a:rPr lang="es-ES" altLang="es-MX" sz="1600" b="1" u="sng" dirty="0">
                <a:solidFill>
                  <a:schemeClr val="accent1">
                    <a:lumMod val="50000"/>
                  </a:schemeClr>
                </a:solidFill>
                <a:latin typeface="Arial" panose="020B0604020202020204" pitchFamily="34" charset="0"/>
                <a:cs typeface="Arial" panose="020B0604020202020204" pitchFamily="34" charset="0"/>
              </a:rPr>
              <a:t>Objetivos específicos:</a:t>
            </a: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r>
              <a:rPr lang="es-MX" altLang="es-MX" sz="1600" dirty="0">
                <a:solidFill>
                  <a:schemeClr val="accent1">
                    <a:lumMod val="50000"/>
                  </a:schemeClr>
                </a:solidFill>
                <a:latin typeface="Arial" panose="020B0604020202020204" pitchFamily="34" charset="0"/>
                <a:cs typeface="Arial" panose="020B0604020202020204" pitchFamily="34" charset="0"/>
              </a:rPr>
              <a:t>Estimar el impacto del Programa en las variables de resultado  de acuerdo con la Matriz de Indicadores para  Resultados  (ROP) Becas Escolares:</a:t>
            </a:r>
          </a:p>
          <a:p>
            <a:pPr algn="just">
              <a:lnSpc>
                <a:spcPct val="120000"/>
              </a:lnSpc>
              <a:spcBef>
                <a:spcPts val="600"/>
              </a:spcBef>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AutoNum type="alphaLcParenR"/>
            </a:pPr>
            <a:r>
              <a:rPr lang="es-MX" altLang="es-MX" sz="1600" b="1" dirty="0">
                <a:solidFill>
                  <a:schemeClr val="accent1">
                    <a:lumMod val="50000"/>
                  </a:schemeClr>
                </a:solidFill>
                <a:latin typeface="Arial" panose="020B0604020202020204" pitchFamily="34" charset="0"/>
                <a:cs typeface="Arial" panose="020B0604020202020204" pitchFamily="34" charset="0"/>
              </a:rPr>
              <a:t>Rendimiento, Asistencia,  Permanencia y conclusión de estudios</a:t>
            </a: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AutoNum type="alphaLcParenR"/>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AutoNum type="alphaLcParenR"/>
            </a:pPr>
            <a:r>
              <a:rPr lang="es-MX" altLang="es-MX" sz="1600" b="1" dirty="0">
                <a:solidFill>
                  <a:schemeClr val="accent1">
                    <a:lumMod val="50000"/>
                  </a:schemeClr>
                </a:solidFill>
                <a:latin typeface="Arial" panose="020B0604020202020204" pitchFamily="34" charset="0"/>
                <a:cs typeface="Arial" panose="020B0604020202020204" pitchFamily="34" charset="0"/>
              </a:rPr>
              <a:t>Participación en actividades lúdicas y culturales</a:t>
            </a: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AutoNum type="alphaLcParenR"/>
            </a:pPr>
            <a:endParaRPr lang="es-MX" altLang="es-MX" sz="16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AutoNum type="alphaLcParenR"/>
            </a:pPr>
            <a:r>
              <a:rPr lang="es-MX" altLang="es-MX" sz="1600" b="1" dirty="0">
                <a:solidFill>
                  <a:schemeClr val="accent1">
                    <a:lumMod val="50000"/>
                  </a:schemeClr>
                </a:solidFill>
                <a:latin typeface="Arial" panose="020B0604020202020204" pitchFamily="34" charset="0"/>
                <a:cs typeface="Arial" panose="020B0604020202020204" pitchFamily="34" charset="0"/>
              </a:rPr>
              <a:t>Participación en pláticas de derechos humanos y equidad de género</a:t>
            </a:r>
            <a:endParaRPr lang="es-ES" altLang="es-MX"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566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CDD506E-0901-5346-9567-1C0B3821688E}"/>
              </a:ext>
            </a:extLst>
          </p:cNvPr>
          <p:cNvPicPr>
            <a:picLocks noChangeAspect="1"/>
          </p:cNvPicPr>
          <p:nvPr/>
        </p:nvPicPr>
        <p:blipFill>
          <a:blip r:embed="rId2"/>
          <a:stretch>
            <a:fillRect/>
          </a:stretch>
        </p:blipFill>
        <p:spPr>
          <a:xfrm>
            <a:off x="1765300" y="393700"/>
            <a:ext cx="5613400" cy="6070600"/>
          </a:xfrm>
          <a:prstGeom prst="rect">
            <a:avLst/>
          </a:prstGeom>
        </p:spPr>
      </p:pic>
    </p:spTree>
    <p:extLst>
      <p:ext uri="{BB962C8B-B14F-4D97-AF65-F5344CB8AC3E}">
        <p14:creationId xmlns:p14="http://schemas.microsoft.com/office/powerpoint/2010/main" val="1712909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srcRect/>
          <a:stretch>
            <a:fillRect/>
          </a:stretch>
        </p:blipFill>
        <p:spPr bwMode="auto">
          <a:xfrm>
            <a:off x="-17463" y="-17463"/>
            <a:ext cx="9180513" cy="68945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191828" y="904558"/>
            <a:ext cx="6904037" cy="381000"/>
          </a:xfrm>
          <a:prstGeom prst="rect">
            <a:avLst/>
          </a:prstGeom>
          <a:noFill/>
          <a:ln w="12700">
            <a:noFill/>
            <a:miter lim="800000"/>
            <a:headEnd/>
            <a:tailEnd/>
          </a:ln>
        </p:spPr>
        <p:txBody>
          <a:bodyPr anchor="ctr"/>
          <a:lstStyle/>
          <a:p>
            <a:pPr algn="ct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j-ea"/>
                <a:cs typeface="Calibri" pitchFamily="34" charset="0"/>
              </a:rPr>
              <a:t>Diseño metodológico</a:t>
            </a:r>
            <a:endParaRPr lang="es-ES" sz="2800" b="1" kern="0" dirty="0">
              <a:solidFill>
                <a:schemeClr val="accent1">
                  <a:lumMod val="50000"/>
                </a:schemeClr>
              </a:solidFill>
              <a:latin typeface="Calibri" pitchFamily="34" charset="0"/>
              <a:ea typeface="+mj-ea"/>
              <a:cs typeface="Calibri" pitchFamily="34" charset="0"/>
            </a:endParaRPr>
          </a:p>
        </p:txBody>
      </p:sp>
      <p:cxnSp>
        <p:nvCxnSpPr>
          <p:cNvPr id="6" name="5 Conector recto"/>
          <p:cNvCxnSpPr/>
          <p:nvPr/>
        </p:nvCxnSpPr>
        <p:spPr>
          <a:xfrm>
            <a:off x="2268538" y="508000"/>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77" name="Rectangle 2"/>
          <p:cNvSpPr>
            <a:spLocks noChangeArrowheads="1"/>
          </p:cNvSpPr>
          <p:nvPr/>
        </p:nvSpPr>
        <p:spPr bwMode="auto">
          <a:xfrm>
            <a:off x="539552" y="768350"/>
            <a:ext cx="820859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450850" indent="-2667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a:lnSpc>
                <a:spcPct val="120000"/>
              </a:lnSpc>
              <a:spcBef>
                <a:spcPts val="600"/>
              </a:spcBef>
              <a:buFont typeface="Arial" panose="020B0604020202020204" pitchFamily="34" charset="0"/>
              <a:buChar char="•"/>
            </a:pPr>
            <a:endParaRPr lang="es-ES" altLang="es-MX" sz="16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Font typeface="Arial" panose="020B0604020202020204" pitchFamily="34" charset="0"/>
              <a:buChar char="•"/>
            </a:pPr>
            <a:endParaRPr lang="es-ES" altLang="es-MX" sz="16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Font typeface="Arial" panose="020B0604020202020204" pitchFamily="34" charset="0"/>
              <a:buChar char="•"/>
            </a:pPr>
            <a:endParaRPr lang="es-ES"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ES" altLang="es-MX" sz="20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Font typeface="Arial" panose="020B0604020202020204" pitchFamily="34" charset="0"/>
              <a:buChar char="•"/>
            </a:pPr>
            <a:r>
              <a:rPr lang="es-ES" altLang="es-MX" sz="2000" dirty="0">
                <a:solidFill>
                  <a:schemeClr val="accent1">
                    <a:lumMod val="50000"/>
                  </a:schemeClr>
                </a:solidFill>
                <a:latin typeface="Arial" panose="020B0604020202020204" pitchFamily="34" charset="0"/>
                <a:cs typeface="Arial" panose="020B0604020202020204" pitchFamily="34" charset="0"/>
              </a:rPr>
              <a:t> Encuesta que se levantó de manera aleatoria entre el 19 y 28 de enero de 2016.</a:t>
            </a:r>
          </a:p>
          <a:p>
            <a:pPr marL="342900" indent="-342900" algn="just">
              <a:lnSpc>
                <a:spcPct val="120000"/>
              </a:lnSpc>
              <a:spcBef>
                <a:spcPts val="600"/>
              </a:spcBef>
              <a:buFont typeface="Arial" panose="020B0604020202020204" pitchFamily="34" charset="0"/>
              <a:buChar char="•"/>
            </a:pPr>
            <a:endParaRPr lang="es-ES" altLang="es-MX" sz="2000" dirty="0">
              <a:solidFill>
                <a:schemeClr val="accent1">
                  <a:lumMod val="50000"/>
                </a:schemeClr>
              </a:solidFill>
              <a:latin typeface="Arial" panose="020B0604020202020204" pitchFamily="34" charset="0"/>
              <a:cs typeface="Arial" panose="020B0604020202020204" pitchFamily="34" charset="0"/>
            </a:endParaRPr>
          </a:p>
          <a:p>
            <a:pPr marL="342900" indent="-342900" algn="just">
              <a:lnSpc>
                <a:spcPct val="120000"/>
              </a:lnSpc>
              <a:spcBef>
                <a:spcPts val="600"/>
              </a:spcBef>
              <a:buFont typeface="Arial" panose="020B0604020202020204" pitchFamily="34" charset="0"/>
              <a:buChar char="•"/>
            </a:pPr>
            <a:r>
              <a:rPr lang="es-ES" altLang="es-MX" sz="2000" dirty="0">
                <a:solidFill>
                  <a:schemeClr val="accent1">
                    <a:lumMod val="50000"/>
                  </a:schemeClr>
                </a:solidFill>
                <a:latin typeface="Arial" panose="020B0604020202020204" pitchFamily="34" charset="0"/>
                <a:cs typeface="Arial" panose="020B0604020202020204" pitchFamily="34" charset="0"/>
              </a:rPr>
              <a:t> muestra representativa 201 niñas y niños de los cuales el 51.74% pertenecen al grupo de tratados (beneficiarios) y 48.26% al grupo de control (lista de espera).</a:t>
            </a:r>
          </a:p>
          <a:p>
            <a:pPr marL="342900" indent="-342900" algn="just">
              <a:lnSpc>
                <a:spcPct val="120000"/>
              </a:lnSpc>
              <a:spcBef>
                <a:spcPts val="600"/>
              </a:spcBef>
              <a:buFont typeface="Arial" panose="020B0604020202020204" pitchFamily="34" charset="0"/>
              <a:buChar char="•"/>
            </a:pPr>
            <a:endParaRPr lang="es-ES" altLang="es-MX" sz="160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spcBef>
                <a:spcPts val="600"/>
              </a:spcBef>
            </a:pPr>
            <a:endParaRPr lang="es-ES" altLang="es-MX"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27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61353" y="1489075"/>
            <a:ext cx="7908925" cy="390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20000"/>
              </a:lnSpc>
              <a:spcBef>
                <a:spcPts val="1200"/>
              </a:spcBef>
              <a:spcAft>
                <a:spcPts val="1200"/>
              </a:spcAft>
            </a:pPr>
            <a:r>
              <a:rPr lang="es-ES" altLang="es-MX" sz="1600" dirty="0">
                <a:solidFill>
                  <a:schemeClr val="accent1">
                    <a:lumMod val="50000"/>
                  </a:schemeClr>
                </a:solidFill>
              </a:rPr>
              <a:t> </a:t>
            </a:r>
            <a:endParaRPr lang="es-ES" altLang="es-MX" sz="2000" dirty="0">
              <a:solidFill>
                <a:schemeClr val="accent1">
                  <a:lumMod val="50000"/>
                </a:schemeClr>
              </a:solidFill>
            </a:endParaRPr>
          </a:p>
          <a:p>
            <a:pPr algn="just">
              <a:lnSpc>
                <a:spcPct val="120000"/>
              </a:lnSpc>
              <a:spcBef>
                <a:spcPts val="1200"/>
              </a:spcBef>
              <a:spcAft>
                <a:spcPts val="1200"/>
              </a:spcAft>
            </a:pPr>
            <a:r>
              <a:rPr lang="es-ES" altLang="es-MX" sz="2000" dirty="0">
                <a:solidFill>
                  <a:schemeClr val="accent1">
                    <a:lumMod val="50000"/>
                  </a:schemeClr>
                </a:solidFill>
              </a:rPr>
              <a:t>Metodología cuasi-experimental empleada para determinar el impacto del Programa de Becas es:</a:t>
            </a:r>
          </a:p>
          <a:p>
            <a:pPr lvl="1" algn="just">
              <a:lnSpc>
                <a:spcPct val="120000"/>
              </a:lnSpc>
              <a:spcBef>
                <a:spcPts val="1200"/>
              </a:spcBef>
              <a:spcAft>
                <a:spcPts val="1200"/>
              </a:spcAft>
              <a:buFontTx/>
              <a:buAutoNum type="arabicPeriod"/>
            </a:pPr>
            <a:r>
              <a:rPr lang="es-ES" altLang="es-MX" sz="2000" dirty="0">
                <a:solidFill>
                  <a:schemeClr val="accent1">
                    <a:lumMod val="50000"/>
                  </a:schemeClr>
                </a:solidFill>
              </a:rPr>
              <a:t>Método de diferencias de medias simples y condicionadas</a:t>
            </a:r>
          </a:p>
          <a:p>
            <a:pPr marL="457200" lvl="1" indent="0" algn="just">
              <a:lnSpc>
                <a:spcPct val="120000"/>
              </a:lnSpc>
              <a:spcBef>
                <a:spcPts val="1200"/>
              </a:spcBef>
              <a:spcAft>
                <a:spcPts val="1200"/>
              </a:spcAft>
            </a:pPr>
            <a:r>
              <a:rPr lang="es-ES" altLang="es-MX" sz="2000" dirty="0">
                <a:solidFill>
                  <a:schemeClr val="accent1">
                    <a:lumMod val="50000"/>
                  </a:schemeClr>
                </a:solidFill>
              </a:rPr>
              <a:t>2.  Se controla por otros factores (MCO y modelos Probit).</a:t>
            </a:r>
            <a:endParaRPr lang="es-ES" altLang="es-MX" sz="2000" dirty="0">
              <a:solidFill>
                <a:schemeClr val="accent1">
                  <a:lumMod val="50000"/>
                </a:schemeClr>
              </a:solidFill>
              <a:cs typeface="Times New Roman" pitchFamily="18" charset="0"/>
            </a:endParaRPr>
          </a:p>
          <a:p>
            <a:pPr lvl="1" algn="just">
              <a:lnSpc>
                <a:spcPct val="120000"/>
              </a:lnSpc>
              <a:spcBef>
                <a:spcPts val="1200"/>
              </a:spcBef>
              <a:spcAft>
                <a:spcPts val="1200"/>
              </a:spcAft>
            </a:pPr>
            <a:endParaRPr lang="es-ES" altLang="es-MX" sz="1600" dirty="0">
              <a:solidFill>
                <a:schemeClr val="accent1">
                  <a:lumMod val="50000"/>
                </a:schemeClr>
              </a:solidFill>
            </a:endParaRPr>
          </a:p>
          <a:p>
            <a:pPr lvl="1" algn="just">
              <a:lnSpc>
                <a:spcPct val="120000"/>
              </a:lnSpc>
              <a:spcBef>
                <a:spcPts val="1200"/>
              </a:spcBef>
              <a:spcAft>
                <a:spcPts val="1200"/>
              </a:spcAft>
              <a:buFontTx/>
              <a:buAutoNum type="arabicPeriod"/>
            </a:pPr>
            <a:endParaRPr lang="es-ES" altLang="es-MX" sz="1600" dirty="0">
              <a:solidFill>
                <a:schemeClr val="accent1">
                  <a:lumMod val="50000"/>
                </a:schemeClr>
              </a:solidFill>
            </a:endParaRPr>
          </a:p>
        </p:txBody>
      </p:sp>
      <p:sp>
        <p:nvSpPr>
          <p:cNvPr id="8" name="Rectangle 3"/>
          <p:cNvSpPr txBox="1">
            <a:spLocks noChangeArrowheads="1"/>
          </p:cNvSpPr>
          <p:nvPr/>
        </p:nvSpPr>
        <p:spPr bwMode="auto">
          <a:xfrm>
            <a:off x="216853" y="808038"/>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j-ea"/>
                <a:cs typeface="Calibri" pitchFamily="34" charset="0"/>
              </a:rPr>
              <a:t>Metodología de la evaluación</a:t>
            </a:r>
            <a:endParaRPr lang="es-ES" sz="2800" b="1" kern="0" dirty="0">
              <a:solidFill>
                <a:schemeClr val="accent1">
                  <a:lumMod val="50000"/>
                </a:schemeClr>
              </a:solidFill>
              <a:latin typeface="Calibri" pitchFamily="34" charset="0"/>
              <a:ea typeface="+mj-ea"/>
              <a:cs typeface="Calibri" pitchFamily="34" charset="0"/>
            </a:endParaRPr>
          </a:p>
        </p:txBody>
      </p:sp>
      <p:cxnSp>
        <p:nvCxnSpPr>
          <p:cNvPr id="10" name="9 Conector recto"/>
          <p:cNvCxnSpPr/>
          <p:nvPr/>
        </p:nvCxnSpPr>
        <p:spPr>
          <a:xfrm>
            <a:off x="2268538" y="508000"/>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48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568886" y="752093"/>
            <a:ext cx="828092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2400" b="1" dirty="0">
                <a:solidFill>
                  <a:schemeClr val="accent1">
                    <a:lumMod val="50000"/>
                  </a:schemeClr>
                </a:solidFill>
              </a:rPr>
              <a:t>Resultado 1. Permanencia Escolar: Desempeño</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6 Tabla"/>
          <p:cNvGraphicFramePr>
            <a:graphicFrameLocks noGrp="1"/>
          </p:cNvGraphicFramePr>
          <p:nvPr>
            <p:extLst/>
          </p:nvPr>
        </p:nvGraphicFramePr>
        <p:xfrm>
          <a:off x="827584" y="1556792"/>
          <a:ext cx="7416824" cy="3966113"/>
        </p:xfrm>
        <a:graphic>
          <a:graphicData uri="http://schemas.openxmlformats.org/drawingml/2006/table">
            <a:tbl>
              <a:tblPr firstRow="1" bandRow="1">
                <a:tableStyleId>{BC89EF96-8CEA-46FF-86C4-4CE0E7609802}</a:tableStyleId>
              </a:tblPr>
              <a:tblGrid>
                <a:gridCol w="7416824">
                  <a:extLst>
                    <a:ext uri="{9D8B030D-6E8A-4147-A177-3AD203B41FA5}">
                      <a16:colId xmlns:a16="http://schemas.microsoft.com/office/drawing/2014/main" val="20000"/>
                    </a:ext>
                  </a:extLst>
                </a:gridCol>
              </a:tblGrid>
              <a:tr h="432048">
                <a:tc>
                  <a:txBody>
                    <a:bodyPr/>
                    <a:lstStyle/>
                    <a:p>
                      <a:pPr algn="ctr"/>
                      <a:r>
                        <a:rPr lang="es-MX" sz="1600" dirty="0">
                          <a:solidFill>
                            <a:schemeClr val="accent1">
                              <a:lumMod val="50000"/>
                            </a:schemeClr>
                          </a:solidFill>
                          <a:latin typeface="Arial" panose="020B0604020202020204" pitchFamily="34" charset="0"/>
                          <a:cs typeface="Arial" panose="020B0604020202020204" pitchFamily="34" charset="0"/>
                        </a:rPr>
                        <a:t>Impactos retrospectivos 2013-2015</a:t>
                      </a:r>
                    </a:p>
                  </a:txBody>
                  <a:tcPr anchor="ctr"/>
                </a:tc>
                <a:extLst>
                  <a:ext uri="{0D108BD9-81ED-4DB2-BD59-A6C34878D82A}">
                    <a16:rowId xmlns:a16="http://schemas.microsoft.com/office/drawing/2014/main" val="10000"/>
                  </a:ext>
                </a:extLst>
              </a:tr>
              <a:tr h="3534065">
                <a:tc>
                  <a:txBody>
                    <a:bodyPr/>
                    <a:lstStyle/>
                    <a:p>
                      <a:pPr marL="285750" indent="-285750" algn="just">
                        <a:buFont typeface="Arial" panose="020B0604020202020204" pitchFamily="34" charset="0"/>
                        <a:buChar char="•"/>
                      </a:pPr>
                      <a:r>
                        <a:rPr lang="es-MX" sz="1800" dirty="0">
                          <a:solidFill>
                            <a:schemeClr val="accent1">
                              <a:lumMod val="50000"/>
                            </a:schemeClr>
                          </a:solidFill>
                          <a:latin typeface="Arial" panose="020B0604020202020204" pitchFamily="34" charset="0"/>
                          <a:cs typeface="Arial" panose="020B0604020202020204" pitchFamily="34" charset="0"/>
                        </a:rPr>
                        <a:t>Los beneficiarios del programa de “Becas Escolares” mejoraron su promedio en 57.6</a:t>
                      </a:r>
                    </a:p>
                    <a:p>
                      <a:pPr marL="285750" indent="-285750" algn="just">
                        <a:buFont typeface="Arial" panose="020B0604020202020204" pitchFamily="34" charset="0"/>
                        <a:buChar char="•"/>
                      </a:pPr>
                      <a:endParaRPr lang="es-MX" sz="180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dirty="0">
                          <a:solidFill>
                            <a:schemeClr val="accent1">
                              <a:lumMod val="50000"/>
                            </a:schemeClr>
                          </a:solidFill>
                          <a:latin typeface="Arial" panose="020B0604020202020204" pitchFamily="34" charset="0"/>
                          <a:cs typeface="Arial" panose="020B0604020202020204" pitchFamily="34" charset="0"/>
                        </a:rPr>
                        <a:t> Los tutores perciben una mejoría en el desempeño académico (53.7</a:t>
                      </a:r>
                      <a:r>
                        <a:rPr lang="es-MX" sz="1800" baseline="0" dirty="0">
                          <a:solidFill>
                            <a:schemeClr val="accent1">
                              <a:lumMod val="50000"/>
                            </a:schemeClr>
                          </a:solidFill>
                          <a:latin typeface="Arial" panose="020B0604020202020204" pitchFamily="34" charset="0"/>
                          <a:cs typeface="Arial" panose="020B0604020202020204" pitchFamily="34" charset="0"/>
                        </a:rPr>
                        <a:t> porciento</a:t>
                      </a:r>
                      <a:r>
                        <a:rPr lang="es-MX" sz="1800" dirty="0">
                          <a:solidFill>
                            <a:schemeClr val="accent1">
                              <a:lumMod val="50000"/>
                            </a:schemeClr>
                          </a:solidFill>
                          <a:latin typeface="Arial" panose="020B0604020202020204" pitchFamily="34" charset="0"/>
                          <a:cs typeface="Arial" panose="020B0604020202020204" pitchFamily="34" charset="0"/>
                        </a:rPr>
                        <a:t>) </a:t>
                      </a:r>
                    </a:p>
                    <a:p>
                      <a:pPr marL="0" indent="0" algn="just">
                        <a:buFont typeface="Arial" panose="020B0604020202020204" pitchFamily="34" charset="0"/>
                        <a:buNone/>
                      </a:pPr>
                      <a:endParaRPr lang="es-MX" sz="18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baseline="0" dirty="0">
                          <a:solidFill>
                            <a:schemeClr val="accent1">
                              <a:lumMod val="50000"/>
                            </a:schemeClr>
                          </a:solidFill>
                          <a:latin typeface="Arial" panose="020B0604020202020204" pitchFamily="34" charset="0"/>
                          <a:cs typeface="Arial" panose="020B0604020202020204" pitchFamily="34" charset="0"/>
                        </a:rPr>
                        <a:t>El número de horas de estudio mejora su promedio en  33.4 </a:t>
                      </a:r>
                    </a:p>
                    <a:p>
                      <a:pPr marL="285750" indent="-285750" algn="just">
                        <a:buFont typeface="Arial" panose="020B0604020202020204" pitchFamily="34" charset="0"/>
                        <a:buChar char="•"/>
                      </a:pPr>
                      <a:endParaRPr lang="es-MX" sz="18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baseline="0" dirty="0">
                          <a:solidFill>
                            <a:schemeClr val="accent1">
                              <a:lumMod val="50000"/>
                            </a:schemeClr>
                          </a:solidFill>
                          <a:latin typeface="Arial" panose="020B0604020202020204" pitchFamily="34" charset="0"/>
                          <a:cs typeface="Arial" panose="020B0604020202020204" pitchFamily="34" charset="0"/>
                        </a:rPr>
                        <a:t>El número de faltas y el tiempo de traslado inciden de manera negativa en su promedio.</a:t>
                      </a:r>
                      <a:endParaRPr lang="es-MX" sz="1800" dirty="0">
                        <a:solidFill>
                          <a:schemeClr val="accent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799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8 CuadroTexto"/>
          <p:cNvSpPr txBox="1">
            <a:spLocks noChangeArrowheads="1"/>
          </p:cNvSpPr>
          <p:nvPr/>
        </p:nvSpPr>
        <p:spPr bwMode="auto">
          <a:xfrm>
            <a:off x="395536" y="980728"/>
            <a:ext cx="8280920"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ct val="20000"/>
              </a:spcBef>
            </a:pPr>
            <a:r>
              <a:rPr lang="es-MX" altLang="es-MX" sz="1600" b="1" dirty="0">
                <a:solidFill>
                  <a:schemeClr val="accent1">
                    <a:lumMod val="50000"/>
                  </a:schemeClr>
                </a:solidFill>
              </a:rPr>
              <a:t>Resultado 1. Permanencia Escolar: Desempeño escolar</a:t>
            </a:r>
          </a:p>
        </p:txBody>
      </p:sp>
      <p:cxnSp>
        <p:nvCxnSpPr>
          <p:cNvPr id="11" name="10 Conector recto"/>
          <p:cNvCxnSpPr/>
          <p:nvPr/>
        </p:nvCxnSpPr>
        <p:spPr>
          <a:xfrm>
            <a:off x="2268538" y="593725"/>
            <a:ext cx="687546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86067" y="630175"/>
            <a:ext cx="6904037" cy="381000"/>
          </a:xfrm>
          <a:prstGeom prst="rect">
            <a:avLst/>
          </a:prstGeom>
          <a:noFill/>
          <a:ln w="12700">
            <a:noFill/>
            <a:miter lim="800000"/>
            <a:headEnd/>
            <a:tailEnd/>
          </a:ln>
        </p:spPr>
        <p:txBody>
          <a:bodyPr anchor="ctr"/>
          <a:lstStyle/>
          <a:p>
            <a:pPr algn="r" defTabSz="762000" eaLnBrk="0" fontAlgn="auto" hangingPunct="0">
              <a:lnSpc>
                <a:spcPct val="90000"/>
              </a:lnSpc>
              <a:spcBef>
                <a:spcPts val="0"/>
              </a:spcBef>
              <a:spcAft>
                <a:spcPts val="0"/>
              </a:spcAft>
              <a:defRPr/>
            </a:pPr>
            <a:r>
              <a:rPr lang="es-MX" sz="2800" b="1" kern="0" dirty="0">
                <a:solidFill>
                  <a:schemeClr val="accent1">
                    <a:lumMod val="50000"/>
                  </a:schemeClr>
                </a:solidFill>
                <a:latin typeface="Calibri" pitchFamily="34" charset="0"/>
                <a:ea typeface="+mn-ea"/>
                <a:cs typeface="Calibri" pitchFamily="34" charset="0"/>
              </a:rPr>
              <a:t>Resultados Principales</a:t>
            </a:r>
            <a:endParaRPr lang="es-ES" sz="2800" b="1" kern="0" dirty="0">
              <a:solidFill>
                <a:schemeClr val="accent1">
                  <a:lumMod val="50000"/>
                </a:schemeClr>
              </a:solidFill>
              <a:latin typeface="Calibri" pitchFamily="34" charset="0"/>
              <a:cs typeface="Calibri" pitchFamily="34" charset="0"/>
            </a:endParaRPr>
          </a:p>
        </p:txBody>
      </p:sp>
      <p:graphicFrame>
        <p:nvGraphicFramePr>
          <p:cNvPr id="7" name="6 Tabla"/>
          <p:cNvGraphicFramePr>
            <a:graphicFrameLocks noGrp="1"/>
          </p:cNvGraphicFramePr>
          <p:nvPr>
            <p:extLst/>
          </p:nvPr>
        </p:nvGraphicFramePr>
        <p:xfrm>
          <a:off x="827584" y="1556792"/>
          <a:ext cx="7416824" cy="4059168"/>
        </p:xfrm>
        <a:graphic>
          <a:graphicData uri="http://schemas.openxmlformats.org/drawingml/2006/table">
            <a:tbl>
              <a:tblPr firstRow="1" bandRow="1">
                <a:tableStyleId>{BC89EF96-8CEA-46FF-86C4-4CE0E7609802}</a:tableStyleId>
              </a:tblPr>
              <a:tblGrid>
                <a:gridCol w="7416824">
                  <a:extLst>
                    <a:ext uri="{9D8B030D-6E8A-4147-A177-3AD203B41FA5}">
                      <a16:colId xmlns:a16="http://schemas.microsoft.com/office/drawing/2014/main" val="20000"/>
                    </a:ext>
                  </a:extLst>
                </a:gridCol>
              </a:tblGrid>
              <a:tr h="432048">
                <a:tc>
                  <a:txBody>
                    <a:bodyPr/>
                    <a:lstStyle/>
                    <a:p>
                      <a:pPr algn="ctr"/>
                      <a:r>
                        <a:rPr lang="es-MX" sz="1600" dirty="0">
                          <a:solidFill>
                            <a:schemeClr val="accent1">
                              <a:lumMod val="50000"/>
                            </a:schemeClr>
                          </a:solidFill>
                          <a:latin typeface="Arial" panose="020B0604020202020204" pitchFamily="34" charset="0"/>
                          <a:cs typeface="Arial" panose="020B0604020202020204" pitchFamily="34" charset="0"/>
                        </a:rPr>
                        <a:t>Impactos retrospectivos 2013-2015</a:t>
                      </a:r>
                    </a:p>
                  </a:txBody>
                  <a:tcPr anchor="ctr"/>
                </a:tc>
                <a:extLst>
                  <a:ext uri="{0D108BD9-81ED-4DB2-BD59-A6C34878D82A}">
                    <a16:rowId xmlns:a16="http://schemas.microsoft.com/office/drawing/2014/main" val="10000"/>
                  </a:ext>
                </a:extLst>
              </a:tr>
              <a:tr h="3534065">
                <a:tc>
                  <a:txBody>
                    <a:bodyPr/>
                    <a:lstStyle/>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4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baseline="0" dirty="0">
                          <a:solidFill>
                            <a:schemeClr val="accent1">
                              <a:lumMod val="50000"/>
                            </a:schemeClr>
                          </a:solidFill>
                          <a:latin typeface="Arial" panose="020B0604020202020204" pitchFamily="34" charset="0"/>
                          <a:cs typeface="Arial" panose="020B0604020202020204" pitchFamily="34" charset="0"/>
                        </a:rPr>
                        <a:t>Si recibe ayuda de su tutor en sus tareas, su desempeño académico incrementa en 56.8 por ciento. </a:t>
                      </a:r>
                    </a:p>
                    <a:p>
                      <a:pPr marL="285750" indent="-285750" algn="just">
                        <a:buFont typeface="Arial" panose="020B0604020202020204" pitchFamily="34" charset="0"/>
                        <a:buChar char="•"/>
                      </a:pPr>
                      <a:endParaRPr lang="es-MX" sz="18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baseline="0" dirty="0">
                          <a:solidFill>
                            <a:schemeClr val="accent1">
                              <a:lumMod val="50000"/>
                            </a:schemeClr>
                          </a:solidFill>
                          <a:latin typeface="Arial" panose="020B0604020202020204" pitchFamily="34" charset="0"/>
                          <a:cs typeface="Arial" panose="020B0604020202020204" pitchFamily="34" charset="0"/>
                        </a:rPr>
                        <a:t>Si el menor asiste a las pláticas de derechos humanos su desempeño escolar mejora en 25.4  por ciento.</a:t>
                      </a:r>
                    </a:p>
                    <a:p>
                      <a:pPr marL="285750" indent="-285750" algn="just">
                        <a:buFont typeface="Arial" panose="020B0604020202020204" pitchFamily="34" charset="0"/>
                        <a:buChar char="•"/>
                      </a:pPr>
                      <a:endParaRPr lang="es-MX" sz="18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baseline="0" dirty="0">
                          <a:solidFill>
                            <a:schemeClr val="accent1">
                              <a:lumMod val="50000"/>
                            </a:schemeClr>
                          </a:solidFill>
                          <a:latin typeface="Arial" panose="020B0604020202020204" pitchFamily="34" charset="0"/>
                          <a:cs typeface="Arial" panose="020B0604020202020204" pitchFamily="34" charset="0"/>
                        </a:rPr>
                        <a:t>Si en el hogar cuentan con acceso a internet su desempeño académico se ve favorecido en un 48.8 por ciento .</a:t>
                      </a:r>
                    </a:p>
                    <a:p>
                      <a:pPr marL="285750" indent="-285750" algn="just">
                        <a:buFont typeface="Arial" panose="020B0604020202020204" pitchFamily="34" charset="0"/>
                        <a:buChar char="•"/>
                      </a:pPr>
                      <a:endParaRPr lang="es-MX" sz="1200" baseline="0"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200" baseline="0" dirty="0">
                        <a:solidFill>
                          <a:schemeClr val="accent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4176554"/>
      </p:ext>
    </p:extLst>
  </p:cSld>
  <p:clrMapOvr>
    <a:masterClrMapping/>
  </p:clrMapOvr>
</p:sld>
</file>

<file path=ppt/theme/theme1.xml><?xml version="1.0" encoding="utf-8"?>
<a:theme xmlns:a="http://schemas.openxmlformats.org/drawingml/2006/main" name="PresentaciónGarant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PresentaciónGarantias</Template>
  <TotalTime>701</TotalTime>
  <Words>2946</Words>
  <Application>Microsoft Macintosh PowerPoint</Application>
  <PresentationFormat>Presentación en pantalla (4:3)</PresentationFormat>
  <Paragraphs>223</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ＭＳ Ｐゴシック</vt:lpstr>
      <vt:lpstr>Arial</vt:lpstr>
      <vt:lpstr>Arial Narrow</vt:lpstr>
      <vt:lpstr>Calibri</vt:lpstr>
      <vt:lpstr>Times New Roman</vt:lpstr>
      <vt:lpstr>PresentaciónGarantias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Estadísticas Descriptivas</vt:lpstr>
      <vt:lpstr>Presentación de PowerPoint</vt:lpstr>
      <vt:lpstr>Estadísticas descriptiva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de regresión </vt:lpstr>
      <vt:lpstr>Presentación de PowerPoint</vt:lpstr>
      <vt:lpstr>Nutrición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Cesar</dc:creator>
  <cp:lastModifiedBy>ARTURO</cp:lastModifiedBy>
  <cp:revision>24</cp:revision>
  <dcterms:created xsi:type="dcterms:W3CDTF">2018-05-02T19:53:04Z</dcterms:created>
  <dcterms:modified xsi:type="dcterms:W3CDTF">2018-08-17T17:42:19Z</dcterms:modified>
</cp:coreProperties>
</file>