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63" r:id="rId2"/>
    <p:sldId id="365" r:id="rId3"/>
    <p:sldId id="366" r:id="rId4"/>
    <p:sldId id="367" r:id="rId5"/>
    <p:sldId id="396" r:id="rId6"/>
    <p:sldId id="425" r:id="rId7"/>
    <p:sldId id="426" r:id="rId8"/>
    <p:sldId id="432" r:id="rId9"/>
    <p:sldId id="437" r:id="rId10"/>
    <p:sldId id="416" r:id="rId11"/>
    <p:sldId id="418" r:id="rId12"/>
    <p:sldId id="397" r:id="rId13"/>
    <p:sldId id="419" r:id="rId14"/>
    <p:sldId id="427" r:id="rId15"/>
    <p:sldId id="420" r:id="rId16"/>
    <p:sldId id="431" r:id="rId17"/>
    <p:sldId id="398" r:id="rId18"/>
    <p:sldId id="430" r:id="rId19"/>
    <p:sldId id="429" r:id="rId20"/>
    <p:sldId id="433" r:id="rId21"/>
    <p:sldId id="434" r:id="rId22"/>
    <p:sldId id="411" r:id="rId23"/>
    <p:sldId id="406" r:id="rId24"/>
    <p:sldId id="407" r:id="rId25"/>
    <p:sldId id="405" r:id="rId26"/>
    <p:sldId id="413" r:id="rId27"/>
    <p:sldId id="435" r:id="rId28"/>
    <p:sldId id="424" r:id="rId29"/>
    <p:sldId id="421" r:id="rId30"/>
    <p:sldId id="422" r:id="rId31"/>
    <p:sldId id="423" r:id="rId32"/>
    <p:sldId id="348" r:id="rId33"/>
    <p:sldId id="330" r:id="rId34"/>
    <p:sldId id="339" r:id="rId35"/>
    <p:sldId id="340" r:id="rId36"/>
    <p:sldId id="318" r:id="rId37"/>
    <p:sldId id="436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9A3"/>
    <a:srgbClr val="3E6CA4"/>
    <a:srgbClr val="E22A37"/>
    <a:srgbClr val="FFFF99"/>
    <a:srgbClr val="008000"/>
    <a:srgbClr val="CC0000"/>
    <a:srgbClr val="BFC9FD"/>
    <a:srgbClr val="1339F9"/>
    <a:srgbClr val="1391F9"/>
    <a:srgbClr val="147B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01" autoAdjust="0"/>
  </p:normalViewPr>
  <p:slideViewPr>
    <p:cSldViewPr>
      <p:cViewPr varScale="1">
        <p:scale>
          <a:sx n="58" d="100"/>
          <a:sy n="58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E579A-8C66-4C18-B5D2-C7FD5BBDC99F}" type="datetimeFigureOut">
              <a:rPr lang="fr-CA" smtClean="0"/>
              <a:pPr/>
              <a:t>2015-11-03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2B351-6040-42EB-B38B-E764DD11B0E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425077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2B351-6040-42EB-B38B-E764DD11B0ED}" type="slidenum">
              <a:rPr lang="fr-CA" smtClean="0"/>
              <a:pPr/>
              <a:t>2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263440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3319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8165" indent="-280064" algn="ctr" defTabSz="913319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0254" indent="-224051" algn="ctr" defTabSz="913319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8356" indent="-224051" algn="ctr" defTabSz="913319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458" indent="-224051" algn="ctr" defTabSz="913319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4559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2661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0763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8865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498ED314-97FA-46C0-A854-B4E372BA34F7}" type="slidenum">
              <a:rPr lang="ar-SA" sz="1200" b="0"/>
              <a:pPr algn="r"/>
              <a:t>13</a:t>
            </a:fld>
            <a:endParaRPr lang="en-US" sz="1200" b="0" dirty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 smtClean="0"/>
          </a:p>
        </p:txBody>
      </p:sp>
    </p:spTree>
    <p:extLst>
      <p:ext uri="{BB962C8B-B14F-4D97-AF65-F5344CB8AC3E}">
        <p14:creationId xmlns="" xmlns:p14="http://schemas.microsoft.com/office/powerpoint/2010/main" val="4268783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3319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8165" indent="-280064" algn="ctr" defTabSz="913319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0254" indent="-224051" algn="ctr" defTabSz="913319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8356" indent="-224051" algn="ctr" defTabSz="913319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458" indent="-224051" algn="ctr" defTabSz="913319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4559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2661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0763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8865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498ED314-97FA-46C0-A854-B4E372BA34F7}" type="slidenum">
              <a:rPr lang="ar-SA" sz="1200" b="0"/>
              <a:pPr algn="r"/>
              <a:t>14</a:t>
            </a:fld>
            <a:endParaRPr lang="en-US" sz="1200" b="0" dirty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 smtClean="0"/>
          </a:p>
        </p:txBody>
      </p:sp>
    </p:spTree>
    <p:extLst>
      <p:ext uri="{BB962C8B-B14F-4D97-AF65-F5344CB8AC3E}">
        <p14:creationId xmlns="" xmlns:p14="http://schemas.microsoft.com/office/powerpoint/2010/main" val="4268783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3319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8165" indent="-280064" algn="ctr" defTabSz="913319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0254" indent="-224051" algn="ctr" defTabSz="913319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8356" indent="-224051" algn="ctr" defTabSz="913319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458" indent="-224051" algn="ctr" defTabSz="913319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4559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2661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0763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8865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C36973C3-AF12-48F6-976B-0315C15C2C67}" type="slidenum">
              <a:rPr lang="ar-SA" sz="1200" b="0"/>
              <a:pPr algn="r"/>
              <a:t>15</a:t>
            </a:fld>
            <a:endParaRPr lang="en-US" sz="1200" b="0" dirty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417480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2B351-6040-42EB-B38B-E764DD11B0ED}" type="slidenum">
              <a:rPr lang="fr-CA" smtClean="0"/>
              <a:pPr/>
              <a:t>18</a:t>
            </a:fld>
            <a:endParaRPr lang="fr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318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318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318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318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318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C856956B-02C9-4BAE-91AF-919CDFA2D6A2}" type="slidenum">
              <a:rPr lang="ar-SA" sz="1200" b="0"/>
              <a:pPr algn="r"/>
              <a:t>20</a:t>
            </a:fld>
            <a:endParaRPr lang="en-US" sz="1200" b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  <p:extLst>
      <p:ext uri="{BB962C8B-B14F-4D97-AF65-F5344CB8AC3E}">
        <p14:creationId xmlns="" xmlns:p14="http://schemas.microsoft.com/office/powerpoint/2010/main" val="170214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318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318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318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318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318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C856956B-02C9-4BAE-91AF-919CDFA2D6A2}" type="slidenum">
              <a:rPr lang="ar-SA" sz="1200" b="0"/>
              <a:pPr algn="r"/>
              <a:t>21</a:t>
            </a:fld>
            <a:endParaRPr lang="en-US" sz="1200" b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  <p:extLst>
      <p:ext uri="{BB962C8B-B14F-4D97-AF65-F5344CB8AC3E}">
        <p14:creationId xmlns="" xmlns:p14="http://schemas.microsoft.com/office/powerpoint/2010/main" val="170214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318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318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318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318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318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C856956B-02C9-4BAE-91AF-919CDFA2D6A2}" type="slidenum">
              <a:rPr lang="ar-SA" sz="1200" b="0"/>
              <a:pPr algn="r"/>
              <a:t>22</a:t>
            </a:fld>
            <a:endParaRPr lang="en-US" sz="1200" b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  <p:extLst>
      <p:ext uri="{BB962C8B-B14F-4D97-AF65-F5344CB8AC3E}">
        <p14:creationId xmlns="" xmlns:p14="http://schemas.microsoft.com/office/powerpoint/2010/main" val="170214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F4E547-2476-4C23-B039-6150308925CB}" type="slidenum">
              <a:rPr lang="ar-SA" smtClean="0"/>
              <a:pPr/>
              <a:t>23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 smtClean="0"/>
          </a:p>
        </p:txBody>
      </p:sp>
    </p:spTree>
    <p:extLst>
      <p:ext uri="{BB962C8B-B14F-4D97-AF65-F5344CB8AC3E}">
        <p14:creationId xmlns="" xmlns:p14="http://schemas.microsoft.com/office/powerpoint/2010/main" val="2236217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7A62E1-D58B-4CD6-8F88-2AC376600A20}" type="slidenum">
              <a:rPr lang="ar-SA" smtClean="0"/>
              <a:pPr/>
              <a:t>24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A" dirty="0" smtClean="0"/>
          </a:p>
        </p:txBody>
      </p:sp>
    </p:spTree>
    <p:extLst>
      <p:ext uri="{BB962C8B-B14F-4D97-AF65-F5344CB8AC3E}">
        <p14:creationId xmlns="" xmlns:p14="http://schemas.microsoft.com/office/powerpoint/2010/main" val="1710692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943C7D-F083-4914-8399-693E586DF833}" type="slidenum">
              <a:rPr lang="ar-SA" smtClean="0"/>
              <a:pPr/>
              <a:t>25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38766"/>
            <a:r>
              <a:rPr lang="en-CA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980309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2B351-6040-42EB-B38B-E764DD11B0ED}" type="slidenum">
              <a:rPr lang="fr-CA" smtClean="0"/>
              <a:pPr/>
              <a:t>4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9634653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7A62E1-D58B-4CD6-8F88-2AC376600A20}" type="slidenum">
              <a:rPr lang="ar-SA" smtClean="0"/>
              <a:pPr/>
              <a:t>26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A" dirty="0" smtClean="0"/>
          </a:p>
        </p:txBody>
      </p:sp>
    </p:spTree>
    <p:extLst>
      <p:ext uri="{BB962C8B-B14F-4D97-AF65-F5344CB8AC3E}">
        <p14:creationId xmlns="" xmlns:p14="http://schemas.microsoft.com/office/powerpoint/2010/main" val="1710692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318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318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318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318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318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C856956B-02C9-4BAE-91AF-919CDFA2D6A2}" type="slidenum">
              <a:rPr lang="ar-SA" sz="1200" b="0"/>
              <a:pPr algn="r"/>
              <a:t>27</a:t>
            </a:fld>
            <a:endParaRPr lang="en-US" sz="1200" b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  <p:extLst>
      <p:ext uri="{BB962C8B-B14F-4D97-AF65-F5344CB8AC3E}">
        <p14:creationId xmlns="" xmlns:p14="http://schemas.microsoft.com/office/powerpoint/2010/main" val="1702148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318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318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318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318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318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C856956B-02C9-4BAE-91AF-919CDFA2D6A2}" type="slidenum">
              <a:rPr lang="ar-SA" sz="1200" b="0"/>
              <a:pPr algn="r"/>
              <a:t>28</a:t>
            </a:fld>
            <a:endParaRPr lang="en-US" sz="1200" b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  <p:extLst>
      <p:ext uri="{BB962C8B-B14F-4D97-AF65-F5344CB8AC3E}">
        <p14:creationId xmlns="" xmlns:p14="http://schemas.microsoft.com/office/powerpoint/2010/main" val="1702148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3319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8165" indent="-280064" algn="ctr" defTabSz="913319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0254" indent="-224051" algn="ctr" defTabSz="913319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8356" indent="-224051" algn="ctr" defTabSz="913319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458" indent="-224051" algn="ctr" defTabSz="913319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4559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2661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0763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8865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4FE62964-6D67-4223-BBB8-A4F4C7247E10}" type="slidenum">
              <a:rPr lang="ar-SA" sz="1200" b="0"/>
              <a:pPr algn="r"/>
              <a:t>29</a:t>
            </a:fld>
            <a:endParaRPr lang="en-US" sz="1200" b="0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38766"/>
            <a:r>
              <a:rPr lang="en-CA" dirty="0" smtClean="0"/>
              <a:t> </a:t>
            </a:r>
          </a:p>
          <a:p>
            <a:pPr defTabSz="438766"/>
            <a:endParaRPr lang="en-CA" dirty="0" smtClean="0"/>
          </a:p>
        </p:txBody>
      </p:sp>
    </p:spTree>
    <p:extLst>
      <p:ext uri="{BB962C8B-B14F-4D97-AF65-F5344CB8AC3E}">
        <p14:creationId xmlns="" xmlns:p14="http://schemas.microsoft.com/office/powerpoint/2010/main" val="472116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3319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8165" indent="-280064" algn="ctr" defTabSz="913319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0254" indent="-224051" algn="ctr" defTabSz="913319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8356" indent="-224051" algn="ctr" defTabSz="913319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458" indent="-224051" algn="ctr" defTabSz="913319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4559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2661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0763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8865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B227437-466D-41FE-946C-44E4B9DD8931}" type="slidenum">
              <a:rPr lang="ar-SA" sz="1200" b="0"/>
              <a:pPr algn="r"/>
              <a:t>30</a:t>
            </a:fld>
            <a:endParaRPr lang="en-US" sz="12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38766"/>
            <a:r>
              <a:rPr lang="en-CA" dirty="0" smtClean="0"/>
              <a:t> </a:t>
            </a:r>
          </a:p>
          <a:p>
            <a:pPr defTabSz="438766"/>
            <a:endParaRPr lang="en-CA" dirty="0" smtClean="0"/>
          </a:p>
        </p:txBody>
      </p:sp>
    </p:spTree>
    <p:extLst>
      <p:ext uri="{BB962C8B-B14F-4D97-AF65-F5344CB8AC3E}">
        <p14:creationId xmlns="" xmlns:p14="http://schemas.microsoft.com/office/powerpoint/2010/main" val="23771560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3319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8165" indent="-280064" algn="ctr" defTabSz="913319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0254" indent="-224051" algn="ctr" defTabSz="913319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8356" indent="-224051" algn="ctr" defTabSz="913319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458" indent="-224051" algn="ctr" defTabSz="913319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4559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2661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0763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8865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D3A76BE5-94B6-49A5-9999-A53C6B37EB9F}" type="slidenum">
              <a:rPr lang="ar-SA" sz="1200" b="0"/>
              <a:pPr algn="r"/>
              <a:t>31</a:t>
            </a:fld>
            <a:endParaRPr lang="en-US" sz="1200" b="0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38766"/>
            <a:r>
              <a:rPr lang="en-CA" dirty="0" smtClean="0"/>
              <a:t> </a:t>
            </a:r>
          </a:p>
          <a:p>
            <a:pPr defTabSz="438766"/>
            <a:endParaRPr lang="en-CA" dirty="0" smtClean="0"/>
          </a:p>
        </p:txBody>
      </p:sp>
    </p:spTree>
    <p:extLst>
      <p:ext uri="{BB962C8B-B14F-4D97-AF65-F5344CB8AC3E}">
        <p14:creationId xmlns="" xmlns:p14="http://schemas.microsoft.com/office/powerpoint/2010/main" val="810821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08BD5C-F8E7-4911-B3E3-DE81A84F87D9}" type="slidenum">
              <a:rPr lang="ar-SA" smtClean="0"/>
              <a:pPr/>
              <a:t>5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A" dirty="0" smtClean="0"/>
          </a:p>
        </p:txBody>
      </p:sp>
    </p:spTree>
    <p:extLst>
      <p:ext uri="{BB962C8B-B14F-4D97-AF65-F5344CB8AC3E}">
        <p14:creationId xmlns="" xmlns:p14="http://schemas.microsoft.com/office/powerpoint/2010/main" val="2663116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694F2E-813E-4EA4-9B32-B8E2AC97C7B0}" type="slidenum">
              <a:rPr lang="ar-SA" smtClean="0"/>
              <a:pPr/>
              <a:t>6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08BD5C-F8E7-4911-B3E3-DE81A84F87D9}" type="slidenum">
              <a:rPr lang="ar-SA" smtClean="0"/>
              <a:pPr/>
              <a:t>7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A" dirty="0" smtClean="0"/>
          </a:p>
        </p:txBody>
      </p:sp>
    </p:spTree>
    <p:extLst>
      <p:ext uri="{BB962C8B-B14F-4D97-AF65-F5344CB8AC3E}">
        <p14:creationId xmlns="" xmlns:p14="http://schemas.microsoft.com/office/powerpoint/2010/main" val="2663116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08BD5C-F8E7-4911-B3E3-DE81A84F87D9}" type="slidenum">
              <a:rPr lang="ar-SA" smtClean="0"/>
              <a:pPr/>
              <a:t>8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A" dirty="0" smtClean="0"/>
          </a:p>
        </p:txBody>
      </p:sp>
    </p:spTree>
    <p:extLst>
      <p:ext uri="{BB962C8B-B14F-4D97-AF65-F5344CB8AC3E}">
        <p14:creationId xmlns="" xmlns:p14="http://schemas.microsoft.com/office/powerpoint/2010/main" val="2663116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2B351-6040-42EB-B38B-E764DD11B0ED}" type="slidenum">
              <a:rPr lang="fr-CA" smtClean="0"/>
              <a:pPr/>
              <a:t>9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395231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2B351-6040-42EB-B38B-E764DD11B0ED}" type="slidenum">
              <a:rPr lang="fr-CA" smtClean="0"/>
              <a:pPr/>
              <a:t>10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395231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318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318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318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318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318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C856956B-02C9-4BAE-91AF-919CDFA2D6A2}" type="slidenum">
              <a:rPr lang="ar-SA" sz="1200" b="0"/>
              <a:pPr algn="r"/>
              <a:t>11</a:t>
            </a:fld>
            <a:endParaRPr lang="en-US" sz="1200" b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  <p:extLst>
      <p:ext uri="{BB962C8B-B14F-4D97-AF65-F5344CB8AC3E}">
        <p14:creationId xmlns="" xmlns:p14="http://schemas.microsoft.com/office/powerpoint/2010/main" val="170214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D778-DA32-4BFF-82FB-A8D6FE88F089}" type="datetimeFigureOut">
              <a:rPr lang="fr-CA" smtClean="0"/>
              <a:pPr/>
              <a:t>2015-11-03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31EA-20F7-436F-9EE6-9415E62F8BB0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D778-DA32-4BFF-82FB-A8D6FE88F089}" type="datetimeFigureOut">
              <a:rPr lang="fr-CA" smtClean="0"/>
              <a:pPr/>
              <a:t>2015-11-03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31EA-20F7-436F-9EE6-9415E62F8BB0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D778-DA32-4BFF-82FB-A8D6FE88F089}" type="datetimeFigureOut">
              <a:rPr lang="fr-CA" smtClean="0"/>
              <a:pPr/>
              <a:t>2015-11-03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31EA-20F7-436F-9EE6-9415E62F8BB0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828800"/>
            <a:ext cx="7772400" cy="46482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57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D778-DA32-4BFF-82FB-A8D6FE88F089}" type="datetimeFigureOut">
              <a:rPr lang="fr-CA" smtClean="0"/>
              <a:pPr/>
              <a:t>2015-11-03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31EA-20F7-436F-9EE6-9415E62F8BB0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D778-DA32-4BFF-82FB-A8D6FE88F089}" type="datetimeFigureOut">
              <a:rPr lang="fr-CA" smtClean="0"/>
              <a:pPr/>
              <a:t>2015-11-03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31EA-20F7-436F-9EE6-9415E62F8BB0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D778-DA32-4BFF-82FB-A8D6FE88F089}" type="datetimeFigureOut">
              <a:rPr lang="fr-CA" smtClean="0"/>
              <a:pPr/>
              <a:t>2015-11-03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31EA-20F7-436F-9EE6-9415E62F8BB0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D778-DA32-4BFF-82FB-A8D6FE88F089}" type="datetimeFigureOut">
              <a:rPr lang="fr-CA" smtClean="0"/>
              <a:pPr/>
              <a:t>2015-11-03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31EA-20F7-436F-9EE6-9415E62F8BB0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D778-DA32-4BFF-82FB-A8D6FE88F089}" type="datetimeFigureOut">
              <a:rPr lang="fr-CA" smtClean="0"/>
              <a:pPr/>
              <a:t>2015-11-03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31EA-20F7-436F-9EE6-9415E62F8BB0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D778-DA32-4BFF-82FB-A8D6FE88F089}" type="datetimeFigureOut">
              <a:rPr lang="fr-CA" smtClean="0"/>
              <a:pPr/>
              <a:t>2015-11-03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31EA-20F7-436F-9EE6-9415E62F8BB0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D778-DA32-4BFF-82FB-A8D6FE88F089}" type="datetimeFigureOut">
              <a:rPr lang="fr-CA" smtClean="0"/>
              <a:pPr/>
              <a:t>2015-11-03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31EA-20F7-436F-9EE6-9415E62F8BB0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D778-DA32-4BFF-82FB-A8D6FE88F089}" type="datetimeFigureOut">
              <a:rPr lang="fr-CA" smtClean="0"/>
              <a:pPr/>
              <a:t>2015-11-03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31EA-20F7-436F-9EE6-9415E62F8BB0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9D778-DA32-4BFF-82FB-A8D6FE88F089}" type="datetimeFigureOut">
              <a:rPr lang="fr-CA" smtClean="0"/>
              <a:pPr/>
              <a:t>2015-11-03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631EA-20F7-436F-9EE6-9415E62F8BB0}" type="slidenum">
              <a:rPr lang="fr-CA" smtClean="0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Results/Gain%20-%20Correspondence%20plot.exe" TargetMode="External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11" Type="http://schemas.openxmlformats.org/officeDocument/2006/relationships/image" Target="../media/image9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Provalis_descrip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928670"/>
            <a:ext cx="7575898" cy="8074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14480" y="3357562"/>
            <a:ext cx="61436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CA" sz="3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Normand </a:t>
            </a:r>
            <a:r>
              <a:rPr lang="fr-CA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Péladeau</a:t>
            </a:r>
            <a:endParaRPr lang="fr-CA" sz="32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fr-CA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President</a:t>
            </a:r>
            <a:endParaRPr lang="fr-CA" sz="32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fr-CA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Provalis</a:t>
            </a:r>
            <a:r>
              <a:rPr lang="fr-CA" sz="3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fr-CA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Research</a:t>
            </a:r>
            <a:r>
              <a:rPr lang="fr-CA" sz="3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Corp.</a:t>
            </a:r>
          </a:p>
          <a:p>
            <a:pPr algn="ctr">
              <a:spcBef>
                <a:spcPct val="0"/>
              </a:spcBef>
              <a:defRPr/>
            </a:pPr>
            <a:r>
              <a:rPr lang="en-CA" sz="3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peladeau@provalisresearch.com</a:t>
            </a:r>
            <a:endParaRPr lang="fr-CA" sz="32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12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D-1001904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Picture 20" descr="ID-1002195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8926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CA" sz="3600" dirty="0" smtClean="0">
                <a:latin typeface="Verdana" pitchFamily="34" charset="0"/>
              </a:rPr>
              <a:t>Necessity is the mother of invention</a:t>
            </a:r>
            <a:endParaRPr lang="fr-CA" sz="3600" dirty="0"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554" y="427906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Segoe Script" pitchFamily="34" charset="0"/>
                <a:cs typeface="Simplified Arabic Fixed" pitchFamily="49" charset="-78"/>
              </a:rPr>
              <a:t>Laziness</a:t>
            </a:r>
            <a:endParaRPr lang="fr-CA" sz="4500" dirty="0">
              <a:latin typeface="Segoe Script" pitchFamily="34" charset="0"/>
              <a:cs typeface="Simplified Arabic Fixed" pitchFamily="49" charset="-78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23528" y="1124744"/>
            <a:ext cx="2088232" cy="216024"/>
          </a:xfrm>
          <a:prstGeom prst="line">
            <a:avLst/>
          </a:prstGeom>
          <a:ln w="381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3528" y="1052736"/>
            <a:ext cx="2016224" cy="360040"/>
          </a:xfrm>
          <a:prstGeom prst="line">
            <a:avLst/>
          </a:prstGeom>
          <a:ln w="381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7"/>
          <p:cNvGrpSpPr/>
          <p:nvPr/>
        </p:nvGrpSpPr>
        <p:grpSpPr>
          <a:xfrm>
            <a:off x="902798" y="1764303"/>
            <a:ext cx="3927184" cy="969521"/>
            <a:chOff x="902798" y="1764303"/>
            <a:chExt cx="3927184" cy="969521"/>
          </a:xfrm>
        </p:grpSpPr>
        <p:sp>
          <p:nvSpPr>
            <p:cNvPr id="9" name="Rectangle 8"/>
            <p:cNvSpPr/>
            <p:nvPr/>
          </p:nvSpPr>
          <p:spPr>
            <a:xfrm rot="21359582">
              <a:off x="902798" y="2292370"/>
              <a:ext cx="2989969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cap="none" spc="0" dirty="0" smtClean="0">
                  <a:ln w="12700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issues</a:t>
              </a:r>
              <a:endParaRPr lang="en-US" sz="1000" cap="none" spc="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grpSp>
          <p:nvGrpSpPr>
            <p:cNvPr id="4" name="Group 18"/>
            <p:cNvGrpSpPr/>
            <p:nvPr/>
          </p:nvGrpSpPr>
          <p:grpSpPr>
            <a:xfrm>
              <a:off x="960806" y="1764303"/>
              <a:ext cx="3869176" cy="969521"/>
              <a:chOff x="960806" y="1764303"/>
              <a:chExt cx="3869176" cy="969521"/>
            </a:xfrm>
          </p:grpSpPr>
          <p:sp>
            <p:nvSpPr>
              <p:cNvPr id="11" name="Rectangle 10"/>
              <p:cNvSpPr/>
              <p:nvPr/>
            </p:nvSpPr>
            <p:spPr>
              <a:xfrm rot="21101257">
                <a:off x="1840013" y="1764303"/>
                <a:ext cx="2989969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1100" b="1" cap="none" spc="0" dirty="0" smtClean="0">
                    <a:ln w="12700">
                      <a:noFill/>
                      <a:prstDash val="solid"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Innovation</a:t>
                </a:r>
                <a:endParaRPr lang="en-US" sz="1200" b="1" cap="none" spc="0" dirty="0">
                  <a:ln w="12700">
                    <a:noFill/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420000">
                <a:off x="1696056" y="2502992"/>
                <a:ext cx="2989969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900" b="1" cap="none" spc="0" dirty="0" smtClean="0">
                    <a:ln w="12700">
                      <a:noFill/>
                      <a:prstDash val="solid"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Invention</a:t>
                </a:r>
                <a:endParaRPr lang="en-US" sz="1000" b="1" cap="none" spc="0" dirty="0">
                  <a:ln w="12700">
                    <a:noFill/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861220">
                <a:off x="960806" y="1954148"/>
                <a:ext cx="2989969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900" b="1" dirty="0" smtClean="0">
                    <a:ln w="12700">
                      <a:noFill/>
                      <a:prstDash val="solid"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Challenges</a:t>
                </a:r>
                <a:endParaRPr lang="en-US" sz="1000" b="1" cap="none" spc="0" dirty="0">
                  <a:ln w="12700">
                    <a:noFill/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532" y="1268760"/>
            <a:ext cx="84249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sz="4000" b="1" dirty="0">
                <a:latin typeface="Arial" panose="020B0604020202020204" pitchFamily="34" charset="0"/>
              </a:rPr>
              <a:t>THREE MAJOR OBSTACLES</a:t>
            </a:r>
            <a:r>
              <a:rPr lang="en-CA" sz="3200" b="1" dirty="0">
                <a:latin typeface="Arial" panose="020B0604020202020204" pitchFamily="34" charset="0"/>
              </a:rPr>
              <a:t> </a:t>
            </a:r>
            <a:br>
              <a:rPr lang="en-CA" sz="3200" b="1" dirty="0">
                <a:latin typeface="Arial" panose="020B0604020202020204" pitchFamily="34" charset="0"/>
              </a:rPr>
            </a:br>
            <a:endParaRPr lang="en-CA" sz="12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CA" sz="4000" dirty="0">
                <a:latin typeface="Arial" panose="020B0604020202020204" pitchFamily="34" charset="0"/>
              </a:rPr>
              <a:t>	</a:t>
            </a:r>
            <a:r>
              <a:rPr lang="en-CA" sz="3600" dirty="0">
                <a:latin typeface="Arial" panose="020B0604020202020204" pitchFamily="34" charset="0"/>
              </a:rPr>
              <a:t>1) Very large number of word forms</a:t>
            </a:r>
            <a:br>
              <a:rPr lang="en-CA" sz="3600" dirty="0">
                <a:latin typeface="Arial" panose="020B0604020202020204" pitchFamily="34" charset="0"/>
              </a:rPr>
            </a:br>
            <a:endParaRPr lang="en-CA" sz="2000" dirty="0">
              <a:latin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32" y="-24"/>
            <a:ext cx="9144000" cy="836712"/>
          </a:xfrm>
          <a:prstGeom prst="rect">
            <a:avLst/>
          </a:prstGeom>
          <a:solidFill>
            <a:srgbClr val="3E6C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Text Analytics Challenge</a:t>
            </a:r>
            <a:endParaRPr kumimoji="0" lang="fr-CA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2603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3E6C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Challenge #1 – Quantity</a:t>
            </a:r>
            <a:endParaRPr kumimoji="0" lang="fr-CA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LogoProvalis_descrip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6453336"/>
            <a:ext cx="2664296" cy="283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1214422"/>
            <a:ext cx="8391306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CA" sz="4400" dirty="0" smtClean="0"/>
              <a:t>38,996 comments about hotels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3600" dirty="0" smtClean="0"/>
              <a:t>2,1 millions words (tokens)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3600" dirty="0" smtClean="0"/>
              <a:t>20,116 word forms (types)</a:t>
            </a:r>
          </a:p>
          <a:p>
            <a:pPr>
              <a:spcBef>
                <a:spcPts val="1200"/>
              </a:spcBef>
            </a:pPr>
            <a:endParaRPr lang="en-CA" sz="2800" dirty="0" smtClean="0"/>
          </a:p>
          <a:p>
            <a:pPr>
              <a:spcBef>
                <a:spcPts val="1200"/>
              </a:spcBef>
            </a:pPr>
            <a:r>
              <a:rPr lang="en-CA" sz="4400" dirty="0" smtClean="0"/>
              <a:t>1,8 million course evaluations 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3600" dirty="0" smtClean="0"/>
              <a:t>35 millions words (tokens)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3600" dirty="0" smtClean="0"/>
              <a:t>78,159 </a:t>
            </a:r>
            <a:r>
              <a:rPr lang="en-CA" sz="3600" dirty="0"/>
              <a:t>word forms (</a:t>
            </a:r>
            <a:r>
              <a:rPr lang="en-CA" sz="3600" dirty="0" smtClean="0"/>
              <a:t>types)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CA" sz="3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CA" sz="36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CA" sz="3600" dirty="0" smtClean="0"/>
          </a:p>
          <a:p>
            <a:pPr lvl="1">
              <a:buFont typeface="Courier New" pitchFamily="49" charset="0"/>
              <a:buChar char="o"/>
            </a:pPr>
            <a:endParaRPr lang="en-CA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774700"/>
            <a:ext cx="703580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241" y="-24"/>
            <a:ext cx="9144000" cy="836712"/>
          </a:xfrm>
          <a:prstGeom prst="rect">
            <a:avLst/>
          </a:prstGeom>
          <a:solidFill>
            <a:srgbClr val="3E6C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Text Analytics Challenge</a:t>
            </a:r>
            <a:endParaRPr kumimoji="0" lang="fr-CA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241" y="-24"/>
            <a:ext cx="9144000" cy="836712"/>
          </a:xfrm>
          <a:prstGeom prst="rect">
            <a:avLst/>
          </a:prstGeom>
          <a:solidFill>
            <a:srgbClr val="3E6C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Text Analytics Challenge</a:t>
            </a:r>
            <a:endParaRPr kumimoji="0" lang="fr-CA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54013" y="1098550"/>
            <a:ext cx="8293100" cy="838200"/>
            <a:chOff x="354013" y="1098550"/>
            <a:chExt cx="8293100" cy="838200"/>
          </a:xfrm>
        </p:grpSpPr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9A100"/>
                </a:clrFrom>
                <a:clrTo>
                  <a:srgbClr val="F9A1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325" y="1476375"/>
              <a:ext cx="75707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13" y="1098550"/>
              <a:ext cx="62865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357158" y="2071678"/>
            <a:ext cx="8293100" cy="5053042"/>
            <a:chOff x="357158" y="2071678"/>
            <a:chExt cx="8293100" cy="5053042"/>
          </a:xfrm>
        </p:grpSpPr>
        <p:grpSp>
          <p:nvGrpSpPr>
            <p:cNvPr id="20" name="Group 19"/>
            <p:cNvGrpSpPr/>
            <p:nvPr/>
          </p:nvGrpSpPr>
          <p:grpSpPr>
            <a:xfrm>
              <a:off x="357158" y="2071678"/>
              <a:ext cx="8293100" cy="838200"/>
              <a:chOff x="357158" y="2071678"/>
              <a:chExt cx="8293100" cy="838200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9A100"/>
                  </a:clrFrom>
                  <a:clrTo>
                    <a:srgbClr val="F9A1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9470" y="2449503"/>
                <a:ext cx="7570788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2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C90E"/>
                  </a:clrFrom>
                  <a:clrTo>
                    <a:srgbClr val="FFC90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158" y="2071678"/>
                <a:ext cx="628650" cy="83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357158" y="6286520"/>
              <a:ext cx="8293100" cy="838200"/>
              <a:chOff x="357158" y="3143248"/>
              <a:chExt cx="8293100" cy="838200"/>
            </a:xfrm>
          </p:grpSpPr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9A100"/>
                  </a:clrFrom>
                  <a:clrTo>
                    <a:srgbClr val="F9A1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9470" y="3521073"/>
                <a:ext cx="7570788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C90E"/>
                  </a:clrFrom>
                  <a:clrTo>
                    <a:srgbClr val="FFC90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158" y="3143248"/>
                <a:ext cx="628650" cy="83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357158" y="3143248"/>
              <a:ext cx="8293100" cy="838200"/>
              <a:chOff x="357158" y="3143248"/>
              <a:chExt cx="8293100" cy="838200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9A100"/>
                  </a:clrFrom>
                  <a:clrTo>
                    <a:srgbClr val="F9A1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9470" y="3521073"/>
                <a:ext cx="7570788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2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C90E"/>
                  </a:clrFrom>
                  <a:clrTo>
                    <a:srgbClr val="FFC90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158" y="3143248"/>
                <a:ext cx="628650" cy="83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357158" y="5286388"/>
              <a:ext cx="8293100" cy="838200"/>
              <a:chOff x="357158" y="3143248"/>
              <a:chExt cx="8293100" cy="838200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9A100"/>
                  </a:clrFrom>
                  <a:clrTo>
                    <a:srgbClr val="F9A1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9470" y="3521073"/>
                <a:ext cx="7570788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C90E"/>
                  </a:clrFrom>
                  <a:clrTo>
                    <a:srgbClr val="FFC90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158" y="3143248"/>
                <a:ext cx="628650" cy="83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357158" y="4214818"/>
              <a:ext cx="8293100" cy="838200"/>
              <a:chOff x="357158" y="3143248"/>
              <a:chExt cx="8293100" cy="838200"/>
            </a:xfrm>
          </p:grpSpPr>
          <p:pic>
            <p:nvPicPr>
              <p:cNvPr id="28" name="Picture 2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9A100"/>
                  </a:clrFrom>
                  <a:clrTo>
                    <a:srgbClr val="F9A1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9470" y="3521073"/>
                <a:ext cx="7570788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C90E"/>
                  </a:clrFrom>
                  <a:clrTo>
                    <a:srgbClr val="FFC90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158" y="3143248"/>
                <a:ext cx="628650" cy="83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000108"/>
            <a:ext cx="12468174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511175" y="858838"/>
            <a:ext cx="8366125" cy="5732462"/>
            <a:chOff x="2248" y="1064"/>
            <a:chExt cx="3310" cy="2268"/>
          </a:xfrm>
        </p:grpSpPr>
        <p:sp>
          <p:nvSpPr>
            <p:cNvPr id="8198" name="AutoShape 6"/>
            <p:cNvSpPr>
              <a:spLocks noChangeAspect="1" noChangeArrowheads="1" noTextEdit="1"/>
            </p:cNvSpPr>
            <p:nvPr/>
          </p:nvSpPr>
          <p:spPr bwMode="auto">
            <a:xfrm>
              <a:off x="2248" y="1064"/>
              <a:ext cx="3304" cy="22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199" name="Rectangle 7"/>
            <p:cNvSpPr>
              <a:spLocks noChangeArrowheads="1"/>
            </p:cNvSpPr>
            <p:nvPr/>
          </p:nvSpPr>
          <p:spPr bwMode="auto">
            <a:xfrm>
              <a:off x="2248" y="1064"/>
              <a:ext cx="3310" cy="22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sz="2400">
                <a:latin typeface="Times New Roman" panose="02020603050405020304" pitchFamily="18" charset="0"/>
              </a:endParaRPr>
            </a:p>
          </p:txBody>
        </p:sp>
        <p:sp>
          <p:nvSpPr>
            <p:cNvPr id="8200" name="Rectangle 8"/>
            <p:cNvSpPr>
              <a:spLocks noChangeArrowheads="1"/>
            </p:cNvSpPr>
            <p:nvPr/>
          </p:nvSpPr>
          <p:spPr bwMode="auto">
            <a:xfrm>
              <a:off x="3168" y="1137"/>
              <a:ext cx="1393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CA" sz="1100">
                  <a:solidFill>
                    <a:srgbClr val="000000"/>
                  </a:solidFill>
                </a:rPr>
                <a:t>                     Positive and Negative Reactions               </a:t>
              </a:r>
              <a:endParaRPr lang="fr-CA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3394" y="3170"/>
              <a:ext cx="1057" cy="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sz="2400">
                <a:latin typeface="Times New Roman" panose="02020603050405020304" pitchFamily="18" charset="0"/>
              </a:endParaRPr>
            </a:p>
          </p:txBody>
        </p:sp>
        <p:sp>
          <p:nvSpPr>
            <p:cNvPr id="8202" name="Rectangle 10"/>
            <p:cNvSpPr>
              <a:spLocks noChangeArrowheads="1"/>
            </p:cNvSpPr>
            <p:nvPr/>
          </p:nvSpPr>
          <p:spPr bwMode="auto">
            <a:xfrm>
              <a:off x="3372" y="3148"/>
              <a:ext cx="1056" cy="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sz="2400">
                <a:latin typeface="Times New Roman" panose="02020603050405020304" pitchFamily="18" charset="0"/>
              </a:endParaRPr>
            </a:p>
          </p:txBody>
        </p:sp>
        <p:sp>
          <p:nvSpPr>
            <p:cNvPr id="8203" name="Rectangle 11"/>
            <p:cNvSpPr>
              <a:spLocks noChangeArrowheads="1"/>
            </p:cNvSpPr>
            <p:nvPr/>
          </p:nvSpPr>
          <p:spPr bwMode="auto">
            <a:xfrm>
              <a:off x="3556" y="3154"/>
              <a:ext cx="214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A" sz="800" b="0">
                  <a:solidFill>
                    <a:srgbClr val="000000"/>
                  </a:solidFill>
                </a:rPr>
                <a:t>POSITIVES</a:t>
              </a:r>
              <a:endParaRPr lang="fr-CA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auto">
            <a:xfrm>
              <a:off x="3405" y="3165"/>
              <a:ext cx="123" cy="5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sz="2400">
                <a:latin typeface="Times New Roman" panose="02020603050405020304" pitchFamily="18" charset="0"/>
              </a:endParaRPr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>
              <a:off x="4071" y="3154"/>
              <a:ext cx="231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A" sz="800" b="0">
                  <a:solidFill>
                    <a:srgbClr val="000000"/>
                  </a:solidFill>
                </a:rPr>
                <a:t>NEGATIVES</a:t>
              </a:r>
              <a:endParaRPr lang="fr-CA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auto">
            <a:xfrm>
              <a:off x="3920" y="3165"/>
              <a:ext cx="123" cy="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sz="2400">
                <a:latin typeface="Times New Roman" panose="02020603050405020304" pitchFamily="18" charset="0"/>
              </a:endParaRPr>
            </a:p>
          </p:txBody>
        </p:sp>
        <p:sp>
          <p:nvSpPr>
            <p:cNvPr id="8207" name="Rectangle 15"/>
            <p:cNvSpPr>
              <a:spLocks noChangeArrowheads="1"/>
            </p:cNvSpPr>
            <p:nvPr/>
          </p:nvSpPr>
          <p:spPr bwMode="auto">
            <a:xfrm>
              <a:off x="2483" y="1282"/>
              <a:ext cx="2974" cy="125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sz="2400">
                <a:latin typeface="Times New Roman" panose="02020603050405020304" pitchFamily="18" charset="0"/>
              </a:endParaRPr>
            </a:p>
          </p:txBody>
        </p:sp>
        <p:sp>
          <p:nvSpPr>
            <p:cNvPr id="8208" name="Rectangle 16"/>
            <p:cNvSpPr>
              <a:spLocks noChangeArrowheads="1"/>
            </p:cNvSpPr>
            <p:nvPr/>
          </p:nvSpPr>
          <p:spPr bwMode="auto">
            <a:xfrm>
              <a:off x="3640" y="3059"/>
              <a:ext cx="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CA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auto">
            <a:xfrm rot="-5400000">
              <a:off x="2420" y="2903"/>
              <a:ext cx="31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A" sz="800" b="0">
                  <a:solidFill>
                    <a:srgbClr val="000000"/>
                  </a:solidFill>
                </a:rPr>
                <a:t>ARCHITECTURE</a:t>
              </a:r>
              <a:endParaRPr lang="fr-CA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8210" name="Rectangle 18"/>
            <p:cNvSpPr>
              <a:spLocks noChangeArrowheads="1"/>
            </p:cNvSpPr>
            <p:nvPr/>
          </p:nvSpPr>
          <p:spPr bwMode="auto">
            <a:xfrm rot="-5400000">
              <a:off x="2631" y="2825"/>
              <a:ext cx="2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A" sz="800" b="0">
                  <a:solidFill>
                    <a:srgbClr val="000000"/>
                  </a:solidFill>
                </a:rPr>
                <a:t>MESSAGING</a:t>
              </a:r>
              <a:endParaRPr lang="fr-CA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8211" name="Rectangle 19"/>
            <p:cNvSpPr>
              <a:spLocks noChangeArrowheads="1"/>
            </p:cNvSpPr>
            <p:nvPr/>
          </p:nvSpPr>
          <p:spPr bwMode="auto">
            <a:xfrm rot="-5400000">
              <a:off x="2878" y="2665"/>
              <a:ext cx="8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A" sz="800" b="0">
                  <a:solidFill>
                    <a:srgbClr val="000000"/>
                  </a:solidFill>
                </a:rPr>
                <a:t>CRS</a:t>
              </a:r>
              <a:endParaRPr lang="fr-CA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auto">
            <a:xfrm rot="-5400000">
              <a:off x="2967" y="2838"/>
              <a:ext cx="2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A" sz="800" b="0">
                  <a:solidFill>
                    <a:srgbClr val="000000"/>
                  </a:solidFill>
                </a:rPr>
                <a:t>INTERFACES</a:t>
              </a:r>
              <a:endParaRPr lang="fr-CA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8213" name="Rectangle 21"/>
            <p:cNvSpPr>
              <a:spLocks noChangeArrowheads="1"/>
            </p:cNvSpPr>
            <p:nvPr/>
          </p:nvSpPr>
          <p:spPr bwMode="auto">
            <a:xfrm rot="-5400000">
              <a:off x="3184" y="2753"/>
              <a:ext cx="167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A" sz="800" b="0">
                  <a:solidFill>
                    <a:srgbClr val="000000"/>
                  </a:solidFill>
                </a:rPr>
                <a:t>MARKET</a:t>
              </a:r>
              <a:endParaRPr lang="fr-CA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8214" name="Rectangle 22"/>
            <p:cNvSpPr>
              <a:spLocks noChangeArrowheads="1"/>
            </p:cNvSpPr>
            <p:nvPr/>
          </p:nvSpPr>
          <p:spPr bwMode="auto">
            <a:xfrm rot="-5400000">
              <a:off x="3316" y="2829"/>
              <a:ext cx="24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A" sz="800" b="0">
                  <a:solidFill>
                    <a:srgbClr val="000000"/>
                  </a:solidFill>
                </a:rPr>
                <a:t>NET_NOUNS</a:t>
              </a:r>
              <a:endParaRPr lang="fr-CA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auto">
            <a:xfrm rot="-5400000">
              <a:off x="3447" y="2913"/>
              <a:ext cx="32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A" sz="800" b="0">
                  <a:solidFill>
                    <a:srgbClr val="000000"/>
                  </a:solidFill>
                </a:rPr>
                <a:t>SIZEANDPOWER</a:t>
              </a:r>
              <a:endParaRPr lang="fr-CA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8216" name="Rectangle 24"/>
            <p:cNvSpPr>
              <a:spLocks noChangeArrowheads="1"/>
            </p:cNvSpPr>
            <p:nvPr/>
          </p:nvSpPr>
          <p:spPr bwMode="auto">
            <a:xfrm rot="-5400000">
              <a:off x="3652" y="2837"/>
              <a:ext cx="26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A" sz="800" b="0">
                  <a:solidFill>
                    <a:srgbClr val="000000"/>
                  </a:solidFill>
                </a:rPr>
                <a:t>ACQUISITION</a:t>
              </a:r>
              <a:endParaRPr lang="fr-CA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8217" name="Rectangle 25"/>
            <p:cNvSpPr>
              <a:spLocks noChangeArrowheads="1"/>
            </p:cNvSpPr>
            <p:nvPr/>
          </p:nvSpPr>
          <p:spPr bwMode="auto">
            <a:xfrm rot="-5400000">
              <a:off x="3842" y="2810"/>
              <a:ext cx="2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A" sz="800" b="0">
                  <a:solidFill>
                    <a:srgbClr val="000000"/>
                  </a:solidFill>
                </a:rPr>
                <a:t>SOFTWARE</a:t>
              </a:r>
              <a:endParaRPr lang="fr-CA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8218" name="Rectangle 26"/>
            <p:cNvSpPr>
              <a:spLocks noChangeArrowheads="1"/>
            </p:cNvSpPr>
            <p:nvPr/>
          </p:nvSpPr>
          <p:spPr bwMode="auto">
            <a:xfrm rot="-5400000">
              <a:off x="3981" y="2879"/>
              <a:ext cx="29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A" sz="800" b="0">
                  <a:solidFill>
                    <a:srgbClr val="000000"/>
                  </a:solidFill>
                </a:rPr>
                <a:t>COMPETITORS</a:t>
              </a:r>
              <a:endParaRPr lang="fr-CA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8219" name="Rectangle 27"/>
            <p:cNvSpPr>
              <a:spLocks noChangeArrowheads="1"/>
            </p:cNvSpPr>
            <p:nvPr/>
          </p:nvSpPr>
          <p:spPr bwMode="auto">
            <a:xfrm rot="-5400000">
              <a:off x="4141" y="2898"/>
              <a:ext cx="31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A" sz="800" b="0">
                  <a:solidFill>
                    <a:srgbClr val="000000"/>
                  </a:solidFill>
                </a:rPr>
                <a:t>PERFORMANCE</a:t>
              </a:r>
              <a:endParaRPr lang="fr-CA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8220" name="Rectangle 28"/>
            <p:cNvSpPr>
              <a:spLocks noChangeArrowheads="1"/>
            </p:cNvSpPr>
            <p:nvPr/>
          </p:nvSpPr>
          <p:spPr bwMode="auto">
            <a:xfrm rot="-5400000">
              <a:off x="4387" y="2751"/>
              <a:ext cx="16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A" sz="800" b="0">
                  <a:solidFill>
                    <a:srgbClr val="000000"/>
                  </a:solidFill>
                </a:rPr>
                <a:t>LAUNCH</a:t>
              </a:r>
              <a:endParaRPr lang="fr-CA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8221" name="Rectangle 29"/>
            <p:cNvSpPr>
              <a:spLocks noChangeArrowheads="1"/>
            </p:cNvSpPr>
            <p:nvPr/>
          </p:nvSpPr>
          <p:spPr bwMode="auto">
            <a:xfrm rot="-5400000">
              <a:off x="4525" y="2823"/>
              <a:ext cx="23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A" sz="800" b="0">
                  <a:solidFill>
                    <a:srgbClr val="000000"/>
                  </a:solidFill>
                </a:rPr>
                <a:t>HARDWARE</a:t>
              </a:r>
              <a:endParaRPr lang="fr-CA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8222" name="Rectangle 30"/>
            <p:cNvSpPr>
              <a:spLocks noChangeArrowheads="1"/>
            </p:cNvSpPr>
            <p:nvPr/>
          </p:nvSpPr>
          <p:spPr bwMode="auto">
            <a:xfrm rot="-5400000">
              <a:off x="4752" y="2709"/>
              <a:ext cx="127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A" sz="800" b="0">
                  <a:solidFill>
                    <a:srgbClr val="000000"/>
                  </a:solidFill>
                </a:rPr>
                <a:t>CISCO</a:t>
              </a:r>
              <a:endParaRPr lang="fr-CA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8223" name="Rectangle 31"/>
            <p:cNvSpPr>
              <a:spLocks noChangeArrowheads="1"/>
            </p:cNvSpPr>
            <p:nvPr/>
          </p:nvSpPr>
          <p:spPr bwMode="auto">
            <a:xfrm rot="-5400000">
              <a:off x="4806" y="2941"/>
              <a:ext cx="35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A" sz="800" b="0">
                  <a:solidFill>
                    <a:srgbClr val="000000"/>
                  </a:solidFill>
                </a:rPr>
                <a:t>CISCOPRODUCTS</a:t>
              </a:r>
              <a:endParaRPr lang="fr-CA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8224" name="Rectangle 32"/>
            <p:cNvSpPr>
              <a:spLocks noChangeArrowheads="1"/>
            </p:cNvSpPr>
            <p:nvPr/>
          </p:nvSpPr>
          <p:spPr bwMode="auto">
            <a:xfrm rot="-5400000">
              <a:off x="5057" y="2784"/>
              <a:ext cx="19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A" sz="800" b="0">
                  <a:solidFill>
                    <a:srgbClr val="000000"/>
                  </a:solidFill>
                </a:rPr>
                <a:t>UPGRADE</a:t>
              </a:r>
              <a:endParaRPr lang="fr-CA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8225" name="Rectangle 33"/>
            <p:cNvSpPr>
              <a:spLocks noChangeArrowheads="1"/>
            </p:cNvSpPr>
            <p:nvPr/>
          </p:nvSpPr>
          <p:spPr bwMode="auto">
            <a:xfrm rot="-5400000">
              <a:off x="5275" y="2694"/>
              <a:ext cx="11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A" sz="800" b="0">
                  <a:solidFill>
                    <a:srgbClr val="000000"/>
                  </a:solidFill>
                </a:rPr>
                <a:t>COST</a:t>
              </a:r>
              <a:endParaRPr lang="fr-CA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8226" name="Line 34"/>
            <p:cNvSpPr>
              <a:spLocks noChangeShapeType="1"/>
            </p:cNvSpPr>
            <p:nvPr/>
          </p:nvSpPr>
          <p:spPr bwMode="auto">
            <a:xfrm>
              <a:off x="2483" y="2539"/>
              <a:ext cx="2974" cy="1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27" name="Line 35"/>
            <p:cNvSpPr>
              <a:spLocks noChangeShapeType="1"/>
            </p:cNvSpPr>
            <p:nvPr/>
          </p:nvSpPr>
          <p:spPr bwMode="auto">
            <a:xfrm>
              <a:off x="2595" y="2545"/>
              <a:ext cx="1" cy="2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28" name="Line 36"/>
            <p:cNvSpPr>
              <a:spLocks noChangeShapeType="1"/>
            </p:cNvSpPr>
            <p:nvPr/>
          </p:nvSpPr>
          <p:spPr bwMode="auto">
            <a:xfrm>
              <a:off x="2768" y="2545"/>
              <a:ext cx="1" cy="2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29" name="Line 37"/>
            <p:cNvSpPr>
              <a:spLocks noChangeShapeType="1"/>
            </p:cNvSpPr>
            <p:nvPr/>
          </p:nvSpPr>
          <p:spPr bwMode="auto">
            <a:xfrm>
              <a:off x="2936" y="2545"/>
              <a:ext cx="1" cy="2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0" name="Line 38"/>
            <p:cNvSpPr>
              <a:spLocks noChangeShapeType="1"/>
            </p:cNvSpPr>
            <p:nvPr/>
          </p:nvSpPr>
          <p:spPr bwMode="auto">
            <a:xfrm>
              <a:off x="3109" y="2545"/>
              <a:ext cx="1" cy="2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1" name="Line 39"/>
            <p:cNvSpPr>
              <a:spLocks noChangeShapeType="1"/>
            </p:cNvSpPr>
            <p:nvPr/>
          </p:nvSpPr>
          <p:spPr bwMode="auto">
            <a:xfrm>
              <a:off x="3282" y="2545"/>
              <a:ext cx="1" cy="2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2" name="Line 40"/>
            <p:cNvSpPr>
              <a:spLocks noChangeShapeType="1"/>
            </p:cNvSpPr>
            <p:nvPr/>
          </p:nvSpPr>
          <p:spPr bwMode="auto">
            <a:xfrm>
              <a:off x="3456" y="2545"/>
              <a:ext cx="1" cy="2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3" name="Line 41"/>
            <p:cNvSpPr>
              <a:spLocks noChangeShapeType="1"/>
            </p:cNvSpPr>
            <p:nvPr/>
          </p:nvSpPr>
          <p:spPr bwMode="auto">
            <a:xfrm>
              <a:off x="3623" y="2545"/>
              <a:ext cx="1" cy="2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4" name="Line 42"/>
            <p:cNvSpPr>
              <a:spLocks noChangeShapeType="1"/>
            </p:cNvSpPr>
            <p:nvPr/>
          </p:nvSpPr>
          <p:spPr bwMode="auto">
            <a:xfrm>
              <a:off x="3797" y="2545"/>
              <a:ext cx="1" cy="2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5" name="Line 43"/>
            <p:cNvSpPr>
              <a:spLocks noChangeShapeType="1"/>
            </p:cNvSpPr>
            <p:nvPr/>
          </p:nvSpPr>
          <p:spPr bwMode="auto">
            <a:xfrm>
              <a:off x="3970" y="2545"/>
              <a:ext cx="1" cy="2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6" name="Line 44"/>
            <p:cNvSpPr>
              <a:spLocks noChangeShapeType="1"/>
            </p:cNvSpPr>
            <p:nvPr/>
          </p:nvSpPr>
          <p:spPr bwMode="auto">
            <a:xfrm>
              <a:off x="4143" y="2545"/>
              <a:ext cx="1" cy="2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7" name="Line 45"/>
            <p:cNvSpPr>
              <a:spLocks noChangeShapeType="1"/>
            </p:cNvSpPr>
            <p:nvPr/>
          </p:nvSpPr>
          <p:spPr bwMode="auto">
            <a:xfrm>
              <a:off x="4311" y="2545"/>
              <a:ext cx="1" cy="2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8" name="Line 46"/>
            <p:cNvSpPr>
              <a:spLocks noChangeShapeType="1"/>
            </p:cNvSpPr>
            <p:nvPr/>
          </p:nvSpPr>
          <p:spPr bwMode="auto">
            <a:xfrm>
              <a:off x="4484" y="2545"/>
              <a:ext cx="1" cy="2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9" name="Line 47"/>
            <p:cNvSpPr>
              <a:spLocks noChangeShapeType="1"/>
            </p:cNvSpPr>
            <p:nvPr/>
          </p:nvSpPr>
          <p:spPr bwMode="auto">
            <a:xfrm>
              <a:off x="4658" y="2545"/>
              <a:ext cx="1" cy="2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0" name="Line 48"/>
            <p:cNvSpPr>
              <a:spLocks noChangeShapeType="1"/>
            </p:cNvSpPr>
            <p:nvPr/>
          </p:nvSpPr>
          <p:spPr bwMode="auto">
            <a:xfrm>
              <a:off x="4831" y="2545"/>
              <a:ext cx="1" cy="2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1" name="Line 49"/>
            <p:cNvSpPr>
              <a:spLocks noChangeShapeType="1"/>
            </p:cNvSpPr>
            <p:nvPr/>
          </p:nvSpPr>
          <p:spPr bwMode="auto">
            <a:xfrm>
              <a:off x="4999" y="2545"/>
              <a:ext cx="1" cy="2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2" name="Line 50"/>
            <p:cNvSpPr>
              <a:spLocks noChangeShapeType="1"/>
            </p:cNvSpPr>
            <p:nvPr/>
          </p:nvSpPr>
          <p:spPr bwMode="auto">
            <a:xfrm>
              <a:off x="5172" y="2545"/>
              <a:ext cx="1" cy="2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3" name="Line 51"/>
            <p:cNvSpPr>
              <a:spLocks noChangeShapeType="1"/>
            </p:cNvSpPr>
            <p:nvPr/>
          </p:nvSpPr>
          <p:spPr bwMode="auto">
            <a:xfrm>
              <a:off x="5345" y="2545"/>
              <a:ext cx="1" cy="2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4" name="Line 52"/>
            <p:cNvSpPr>
              <a:spLocks noChangeShapeType="1"/>
            </p:cNvSpPr>
            <p:nvPr/>
          </p:nvSpPr>
          <p:spPr bwMode="auto">
            <a:xfrm>
              <a:off x="2595" y="2533"/>
              <a:ext cx="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5" name="Line 53"/>
            <p:cNvSpPr>
              <a:spLocks noChangeShapeType="1"/>
            </p:cNvSpPr>
            <p:nvPr/>
          </p:nvSpPr>
          <p:spPr bwMode="auto">
            <a:xfrm>
              <a:off x="2768" y="2533"/>
              <a:ext cx="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6" name="Line 54"/>
            <p:cNvSpPr>
              <a:spLocks noChangeShapeType="1"/>
            </p:cNvSpPr>
            <p:nvPr/>
          </p:nvSpPr>
          <p:spPr bwMode="auto">
            <a:xfrm>
              <a:off x="2936" y="2533"/>
              <a:ext cx="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7" name="Line 55"/>
            <p:cNvSpPr>
              <a:spLocks noChangeShapeType="1"/>
            </p:cNvSpPr>
            <p:nvPr/>
          </p:nvSpPr>
          <p:spPr bwMode="auto">
            <a:xfrm>
              <a:off x="3109" y="2533"/>
              <a:ext cx="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8" name="Line 56"/>
            <p:cNvSpPr>
              <a:spLocks noChangeShapeType="1"/>
            </p:cNvSpPr>
            <p:nvPr/>
          </p:nvSpPr>
          <p:spPr bwMode="auto">
            <a:xfrm>
              <a:off x="3282" y="2533"/>
              <a:ext cx="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9" name="Line 57"/>
            <p:cNvSpPr>
              <a:spLocks noChangeShapeType="1"/>
            </p:cNvSpPr>
            <p:nvPr/>
          </p:nvSpPr>
          <p:spPr bwMode="auto">
            <a:xfrm>
              <a:off x="3456" y="2533"/>
              <a:ext cx="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0" name="Line 58"/>
            <p:cNvSpPr>
              <a:spLocks noChangeShapeType="1"/>
            </p:cNvSpPr>
            <p:nvPr/>
          </p:nvSpPr>
          <p:spPr bwMode="auto">
            <a:xfrm>
              <a:off x="3623" y="2533"/>
              <a:ext cx="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1" name="Line 59"/>
            <p:cNvSpPr>
              <a:spLocks noChangeShapeType="1"/>
            </p:cNvSpPr>
            <p:nvPr/>
          </p:nvSpPr>
          <p:spPr bwMode="auto">
            <a:xfrm>
              <a:off x="3797" y="2533"/>
              <a:ext cx="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2" name="Line 60"/>
            <p:cNvSpPr>
              <a:spLocks noChangeShapeType="1"/>
            </p:cNvSpPr>
            <p:nvPr/>
          </p:nvSpPr>
          <p:spPr bwMode="auto">
            <a:xfrm>
              <a:off x="3970" y="2533"/>
              <a:ext cx="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3" name="Line 61"/>
            <p:cNvSpPr>
              <a:spLocks noChangeShapeType="1"/>
            </p:cNvSpPr>
            <p:nvPr/>
          </p:nvSpPr>
          <p:spPr bwMode="auto">
            <a:xfrm>
              <a:off x="4143" y="2533"/>
              <a:ext cx="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4" name="Line 62"/>
            <p:cNvSpPr>
              <a:spLocks noChangeShapeType="1"/>
            </p:cNvSpPr>
            <p:nvPr/>
          </p:nvSpPr>
          <p:spPr bwMode="auto">
            <a:xfrm>
              <a:off x="4311" y="2533"/>
              <a:ext cx="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5" name="Line 63"/>
            <p:cNvSpPr>
              <a:spLocks noChangeShapeType="1"/>
            </p:cNvSpPr>
            <p:nvPr/>
          </p:nvSpPr>
          <p:spPr bwMode="auto">
            <a:xfrm>
              <a:off x="4484" y="2533"/>
              <a:ext cx="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6" name="Line 64"/>
            <p:cNvSpPr>
              <a:spLocks noChangeShapeType="1"/>
            </p:cNvSpPr>
            <p:nvPr/>
          </p:nvSpPr>
          <p:spPr bwMode="auto">
            <a:xfrm>
              <a:off x="4658" y="2533"/>
              <a:ext cx="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7" name="Line 65"/>
            <p:cNvSpPr>
              <a:spLocks noChangeShapeType="1"/>
            </p:cNvSpPr>
            <p:nvPr/>
          </p:nvSpPr>
          <p:spPr bwMode="auto">
            <a:xfrm>
              <a:off x="4831" y="2533"/>
              <a:ext cx="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8" name="Line 66"/>
            <p:cNvSpPr>
              <a:spLocks noChangeShapeType="1"/>
            </p:cNvSpPr>
            <p:nvPr/>
          </p:nvSpPr>
          <p:spPr bwMode="auto">
            <a:xfrm>
              <a:off x="4999" y="2533"/>
              <a:ext cx="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9" name="Line 67"/>
            <p:cNvSpPr>
              <a:spLocks noChangeShapeType="1"/>
            </p:cNvSpPr>
            <p:nvPr/>
          </p:nvSpPr>
          <p:spPr bwMode="auto">
            <a:xfrm>
              <a:off x="5172" y="2533"/>
              <a:ext cx="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0" name="Line 68"/>
            <p:cNvSpPr>
              <a:spLocks noChangeShapeType="1"/>
            </p:cNvSpPr>
            <p:nvPr/>
          </p:nvSpPr>
          <p:spPr bwMode="auto">
            <a:xfrm>
              <a:off x="5345" y="2533"/>
              <a:ext cx="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1" name="Rectangle 69"/>
            <p:cNvSpPr>
              <a:spLocks noChangeArrowheads="1"/>
            </p:cNvSpPr>
            <p:nvPr/>
          </p:nvSpPr>
          <p:spPr bwMode="auto">
            <a:xfrm rot="-5400000">
              <a:off x="2250" y="1951"/>
              <a:ext cx="116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A" sz="800">
                  <a:solidFill>
                    <a:srgbClr val="000000"/>
                  </a:solidFill>
                </a:rPr>
                <a:t>Count</a:t>
              </a:r>
              <a:endParaRPr lang="fr-CA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8262" name="Rectangle 70"/>
            <p:cNvSpPr>
              <a:spLocks noChangeArrowheads="1"/>
            </p:cNvSpPr>
            <p:nvPr/>
          </p:nvSpPr>
          <p:spPr bwMode="auto">
            <a:xfrm>
              <a:off x="2349" y="1377"/>
              <a:ext cx="4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A" sz="800" b="0">
                  <a:solidFill>
                    <a:srgbClr val="000000"/>
                  </a:solidFill>
                </a:rPr>
                <a:t>18</a:t>
              </a:r>
              <a:endParaRPr lang="fr-CA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8263" name="Rectangle 71"/>
            <p:cNvSpPr>
              <a:spLocks noChangeArrowheads="1"/>
            </p:cNvSpPr>
            <p:nvPr/>
          </p:nvSpPr>
          <p:spPr bwMode="auto">
            <a:xfrm>
              <a:off x="2349" y="1567"/>
              <a:ext cx="4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A" sz="800" b="0">
                  <a:solidFill>
                    <a:srgbClr val="000000"/>
                  </a:solidFill>
                </a:rPr>
                <a:t>15</a:t>
              </a:r>
              <a:endParaRPr lang="fr-CA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8264" name="Rectangle 72"/>
            <p:cNvSpPr>
              <a:spLocks noChangeArrowheads="1"/>
            </p:cNvSpPr>
            <p:nvPr/>
          </p:nvSpPr>
          <p:spPr bwMode="auto">
            <a:xfrm>
              <a:off x="2349" y="1751"/>
              <a:ext cx="4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A" sz="800" b="0">
                  <a:solidFill>
                    <a:srgbClr val="000000"/>
                  </a:solidFill>
                </a:rPr>
                <a:t>12</a:t>
              </a:r>
              <a:endParaRPr lang="fr-CA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8265" name="Rectangle 73"/>
            <p:cNvSpPr>
              <a:spLocks noChangeArrowheads="1"/>
            </p:cNvSpPr>
            <p:nvPr/>
          </p:nvSpPr>
          <p:spPr bwMode="auto">
            <a:xfrm>
              <a:off x="2383" y="1941"/>
              <a:ext cx="2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A" sz="800" b="0">
                  <a:solidFill>
                    <a:srgbClr val="000000"/>
                  </a:solidFill>
                </a:rPr>
                <a:t>9</a:t>
              </a:r>
              <a:endParaRPr lang="fr-CA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8266" name="Rectangle 74"/>
            <p:cNvSpPr>
              <a:spLocks noChangeArrowheads="1"/>
            </p:cNvSpPr>
            <p:nvPr/>
          </p:nvSpPr>
          <p:spPr bwMode="auto">
            <a:xfrm>
              <a:off x="2383" y="2126"/>
              <a:ext cx="2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A" sz="800" b="0">
                  <a:solidFill>
                    <a:srgbClr val="000000"/>
                  </a:solidFill>
                </a:rPr>
                <a:t>6</a:t>
              </a:r>
              <a:endParaRPr lang="fr-CA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8267" name="Rectangle 75"/>
            <p:cNvSpPr>
              <a:spLocks noChangeArrowheads="1"/>
            </p:cNvSpPr>
            <p:nvPr/>
          </p:nvSpPr>
          <p:spPr bwMode="auto">
            <a:xfrm>
              <a:off x="2383" y="2316"/>
              <a:ext cx="2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A" sz="800" b="0">
                  <a:solidFill>
                    <a:srgbClr val="000000"/>
                  </a:solidFill>
                </a:rPr>
                <a:t>3</a:t>
              </a:r>
              <a:endParaRPr lang="fr-CA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8268" name="Rectangle 76"/>
            <p:cNvSpPr>
              <a:spLocks noChangeArrowheads="1"/>
            </p:cNvSpPr>
            <p:nvPr/>
          </p:nvSpPr>
          <p:spPr bwMode="auto">
            <a:xfrm>
              <a:off x="2383" y="2500"/>
              <a:ext cx="2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A" sz="800" b="0">
                  <a:solidFill>
                    <a:srgbClr val="000000"/>
                  </a:solidFill>
                </a:rPr>
                <a:t>0</a:t>
              </a:r>
              <a:endParaRPr lang="fr-CA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8269" name="Line 77"/>
            <p:cNvSpPr>
              <a:spLocks noChangeShapeType="1"/>
            </p:cNvSpPr>
            <p:nvPr/>
          </p:nvSpPr>
          <p:spPr bwMode="auto">
            <a:xfrm>
              <a:off x="2483" y="1293"/>
              <a:ext cx="1" cy="1246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0" name="Line 78"/>
            <p:cNvSpPr>
              <a:spLocks noChangeShapeType="1"/>
            </p:cNvSpPr>
            <p:nvPr/>
          </p:nvSpPr>
          <p:spPr bwMode="auto">
            <a:xfrm flipH="1">
              <a:off x="2455" y="1416"/>
              <a:ext cx="22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1" name="Line 79"/>
            <p:cNvSpPr>
              <a:spLocks noChangeShapeType="1"/>
            </p:cNvSpPr>
            <p:nvPr/>
          </p:nvSpPr>
          <p:spPr bwMode="auto">
            <a:xfrm flipH="1">
              <a:off x="2455" y="1606"/>
              <a:ext cx="22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2" name="Line 80"/>
            <p:cNvSpPr>
              <a:spLocks noChangeShapeType="1"/>
            </p:cNvSpPr>
            <p:nvPr/>
          </p:nvSpPr>
          <p:spPr bwMode="auto">
            <a:xfrm flipH="1">
              <a:off x="2455" y="1790"/>
              <a:ext cx="22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3" name="Line 81"/>
            <p:cNvSpPr>
              <a:spLocks noChangeShapeType="1"/>
            </p:cNvSpPr>
            <p:nvPr/>
          </p:nvSpPr>
          <p:spPr bwMode="auto">
            <a:xfrm flipH="1">
              <a:off x="2455" y="1980"/>
              <a:ext cx="22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4" name="Line 82"/>
            <p:cNvSpPr>
              <a:spLocks noChangeShapeType="1"/>
            </p:cNvSpPr>
            <p:nvPr/>
          </p:nvSpPr>
          <p:spPr bwMode="auto">
            <a:xfrm flipH="1">
              <a:off x="2455" y="2165"/>
              <a:ext cx="22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5" name="Line 83"/>
            <p:cNvSpPr>
              <a:spLocks noChangeShapeType="1"/>
            </p:cNvSpPr>
            <p:nvPr/>
          </p:nvSpPr>
          <p:spPr bwMode="auto">
            <a:xfrm flipH="1">
              <a:off x="2455" y="2355"/>
              <a:ext cx="22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6" name="Line 84"/>
            <p:cNvSpPr>
              <a:spLocks noChangeShapeType="1"/>
            </p:cNvSpPr>
            <p:nvPr/>
          </p:nvSpPr>
          <p:spPr bwMode="auto">
            <a:xfrm flipH="1">
              <a:off x="2455" y="2539"/>
              <a:ext cx="22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7" name="Line 85"/>
            <p:cNvSpPr>
              <a:spLocks noChangeShapeType="1"/>
            </p:cNvSpPr>
            <p:nvPr/>
          </p:nvSpPr>
          <p:spPr bwMode="auto">
            <a:xfrm>
              <a:off x="2488" y="1416"/>
              <a:ext cx="2969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8" name="Line 86"/>
            <p:cNvSpPr>
              <a:spLocks noChangeShapeType="1"/>
            </p:cNvSpPr>
            <p:nvPr/>
          </p:nvSpPr>
          <p:spPr bwMode="auto">
            <a:xfrm>
              <a:off x="2488" y="1606"/>
              <a:ext cx="2969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9" name="Line 87"/>
            <p:cNvSpPr>
              <a:spLocks noChangeShapeType="1"/>
            </p:cNvSpPr>
            <p:nvPr/>
          </p:nvSpPr>
          <p:spPr bwMode="auto">
            <a:xfrm>
              <a:off x="2488" y="1790"/>
              <a:ext cx="2969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0" name="Line 88"/>
            <p:cNvSpPr>
              <a:spLocks noChangeShapeType="1"/>
            </p:cNvSpPr>
            <p:nvPr/>
          </p:nvSpPr>
          <p:spPr bwMode="auto">
            <a:xfrm>
              <a:off x="2488" y="1980"/>
              <a:ext cx="2969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1" name="Line 89"/>
            <p:cNvSpPr>
              <a:spLocks noChangeShapeType="1"/>
            </p:cNvSpPr>
            <p:nvPr/>
          </p:nvSpPr>
          <p:spPr bwMode="auto">
            <a:xfrm>
              <a:off x="2488" y="2165"/>
              <a:ext cx="2969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2" name="Line 90"/>
            <p:cNvSpPr>
              <a:spLocks noChangeShapeType="1"/>
            </p:cNvSpPr>
            <p:nvPr/>
          </p:nvSpPr>
          <p:spPr bwMode="auto">
            <a:xfrm>
              <a:off x="2488" y="2355"/>
              <a:ext cx="2969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3" name="Line 91"/>
            <p:cNvSpPr>
              <a:spLocks noChangeShapeType="1"/>
            </p:cNvSpPr>
            <p:nvPr/>
          </p:nvSpPr>
          <p:spPr bwMode="auto">
            <a:xfrm>
              <a:off x="2488" y="1416"/>
              <a:ext cx="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4" name="Line 92"/>
            <p:cNvSpPr>
              <a:spLocks noChangeShapeType="1"/>
            </p:cNvSpPr>
            <p:nvPr/>
          </p:nvSpPr>
          <p:spPr bwMode="auto">
            <a:xfrm>
              <a:off x="2488" y="1606"/>
              <a:ext cx="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5" name="Line 93"/>
            <p:cNvSpPr>
              <a:spLocks noChangeShapeType="1"/>
            </p:cNvSpPr>
            <p:nvPr/>
          </p:nvSpPr>
          <p:spPr bwMode="auto">
            <a:xfrm>
              <a:off x="2488" y="1790"/>
              <a:ext cx="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6" name="Line 94"/>
            <p:cNvSpPr>
              <a:spLocks noChangeShapeType="1"/>
            </p:cNvSpPr>
            <p:nvPr/>
          </p:nvSpPr>
          <p:spPr bwMode="auto">
            <a:xfrm>
              <a:off x="2488" y="1980"/>
              <a:ext cx="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7" name="Line 95"/>
            <p:cNvSpPr>
              <a:spLocks noChangeShapeType="1"/>
            </p:cNvSpPr>
            <p:nvPr/>
          </p:nvSpPr>
          <p:spPr bwMode="auto">
            <a:xfrm>
              <a:off x="2488" y="2165"/>
              <a:ext cx="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8" name="Line 96"/>
            <p:cNvSpPr>
              <a:spLocks noChangeShapeType="1"/>
            </p:cNvSpPr>
            <p:nvPr/>
          </p:nvSpPr>
          <p:spPr bwMode="auto">
            <a:xfrm>
              <a:off x="2488" y="2355"/>
              <a:ext cx="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9" name="Line 97"/>
            <p:cNvSpPr>
              <a:spLocks noChangeShapeType="1"/>
            </p:cNvSpPr>
            <p:nvPr/>
          </p:nvSpPr>
          <p:spPr bwMode="auto">
            <a:xfrm>
              <a:off x="2488" y="2539"/>
              <a:ext cx="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0" name="Line 98"/>
            <p:cNvSpPr>
              <a:spLocks noChangeShapeType="1"/>
            </p:cNvSpPr>
            <p:nvPr/>
          </p:nvSpPr>
          <p:spPr bwMode="auto">
            <a:xfrm flipH="1">
              <a:off x="2466" y="1371"/>
              <a:ext cx="1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1" name="Line 99"/>
            <p:cNvSpPr>
              <a:spLocks noChangeShapeType="1"/>
            </p:cNvSpPr>
            <p:nvPr/>
          </p:nvSpPr>
          <p:spPr bwMode="auto">
            <a:xfrm flipH="1">
              <a:off x="2466" y="1321"/>
              <a:ext cx="1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2" name="Line 100"/>
            <p:cNvSpPr>
              <a:spLocks noChangeShapeType="1"/>
            </p:cNvSpPr>
            <p:nvPr/>
          </p:nvSpPr>
          <p:spPr bwMode="auto">
            <a:xfrm flipH="1">
              <a:off x="2466" y="1561"/>
              <a:ext cx="1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3" name="Line 101"/>
            <p:cNvSpPr>
              <a:spLocks noChangeShapeType="1"/>
            </p:cNvSpPr>
            <p:nvPr/>
          </p:nvSpPr>
          <p:spPr bwMode="auto">
            <a:xfrm flipH="1">
              <a:off x="2466" y="1511"/>
              <a:ext cx="1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4" name="Line 102"/>
            <p:cNvSpPr>
              <a:spLocks noChangeShapeType="1"/>
            </p:cNvSpPr>
            <p:nvPr/>
          </p:nvSpPr>
          <p:spPr bwMode="auto">
            <a:xfrm flipH="1">
              <a:off x="2466" y="1461"/>
              <a:ext cx="1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5" name="Line 103"/>
            <p:cNvSpPr>
              <a:spLocks noChangeShapeType="1"/>
            </p:cNvSpPr>
            <p:nvPr/>
          </p:nvSpPr>
          <p:spPr bwMode="auto">
            <a:xfrm flipH="1">
              <a:off x="2466" y="1746"/>
              <a:ext cx="1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6" name="Line 104"/>
            <p:cNvSpPr>
              <a:spLocks noChangeShapeType="1"/>
            </p:cNvSpPr>
            <p:nvPr/>
          </p:nvSpPr>
          <p:spPr bwMode="auto">
            <a:xfrm flipH="1">
              <a:off x="2466" y="1701"/>
              <a:ext cx="1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7" name="Line 105"/>
            <p:cNvSpPr>
              <a:spLocks noChangeShapeType="1"/>
            </p:cNvSpPr>
            <p:nvPr/>
          </p:nvSpPr>
          <p:spPr bwMode="auto">
            <a:xfrm flipH="1">
              <a:off x="2466" y="1651"/>
              <a:ext cx="1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8" name="Line 106"/>
            <p:cNvSpPr>
              <a:spLocks noChangeShapeType="1"/>
            </p:cNvSpPr>
            <p:nvPr/>
          </p:nvSpPr>
          <p:spPr bwMode="auto">
            <a:xfrm flipH="1">
              <a:off x="2466" y="1936"/>
              <a:ext cx="1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9" name="Line 107"/>
            <p:cNvSpPr>
              <a:spLocks noChangeShapeType="1"/>
            </p:cNvSpPr>
            <p:nvPr/>
          </p:nvSpPr>
          <p:spPr bwMode="auto">
            <a:xfrm flipH="1">
              <a:off x="2466" y="1885"/>
              <a:ext cx="1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00" name="Line 108"/>
            <p:cNvSpPr>
              <a:spLocks noChangeShapeType="1"/>
            </p:cNvSpPr>
            <p:nvPr/>
          </p:nvSpPr>
          <p:spPr bwMode="auto">
            <a:xfrm flipH="1">
              <a:off x="2466" y="1835"/>
              <a:ext cx="1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01" name="Line 109"/>
            <p:cNvSpPr>
              <a:spLocks noChangeShapeType="1"/>
            </p:cNvSpPr>
            <p:nvPr/>
          </p:nvSpPr>
          <p:spPr bwMode="auto">
            <a:xfrm flipH="1">
              <a:off x="2466" y="2120"/>
              <a:ext cx="1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02" name="Line 110"/>
            <p:cNvSpPr>
              <a:spLocks noChangeShapeType="1"/>
            </p:cNvSpPr>
            <p:nvPr/>
          </p:nvSpPr>
          <p:spPr bwMode="auto">
            <a:xfrm flipH="1">
              <a:off x="2466" y="2075"/>
              <a:ext cx="1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03" name="Line 111"/>
            <p:cNvSpPr>
              <a:spLocks noChangeShapeType="1"/>
            </p:cNvSpPr>
            <p:nvPr/>
          </p:nvSpPr>
          <p:spPr bwMode="auto">
            <a:xfrm flipH="1">
              <a:off x="2466" y="2025"/>
              <a:ext cx="1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04" name="Line 112"/>
            <p:cNvSpPr>
              <a:spLocks noChangeShapeType="1"/>
            </p:cNvSpPr>
            <p:nvPr/>
          </p:nvSpPr>
          <p:spPr bwMode="auto">
            <a:xfrm flipH="1">
              <a:off x="2466" y="2310"/>
              <a:ext cx="1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05" name="Line 113"/>
            <p:cNvSpPr>
              <a:spLocks noChangeShapeType="1"/>
            </p:cNvSpPr>
            <p:nvPr/>
          </p:nvSpPr>
          <p:spPr bwMode="auto">
            <a:xfrm flipH="1">
              <a:off x="2466" y="2260"/>
              <a:ext cx="1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06" name="Line 114"/>
            <p:cNvSpPr>
              <a:spLocks noChangeShapeType="1"/>
            </p:cNvSpPr>
            <p:nvPr/>
          </p:nvSpPr>
          <p:spPr bwMode="auto">
            <a:xfrm flipH="1">
              <a:off x="2466" y="2209"/>
              <a:ext cx="1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07" name="Line 115"/>
            <p:cNvSpPr>
              <a:spLocks noChangeShapeType="1"/>
            </p:cNvSpPr>
            <p:nvPr/>
          </p:nvSpPr>
          <p:spPr bwMode="auto">
            <a:xfrm flipH="1">
              <a:off x="2466" y="2494"/>
              <a:ext cx="1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08" name="Line 116"/>
            <p:cNvSpPr>
              <a:spLocks noChangeShapeType="1"/>
            </p:cNvSpPr>
            <p:nvPr/>
          </p:nvSpPr>
          <p:spPr bwMode="auto">
            <a:xfrm flipH="1">
              <a:off x="2466" y="2450"/>
              <a:ext cx="1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09" name="Line 117"/>
            <p:cNvSpPr>
              <a:spLocks noChangeShapeType="1"/>
            </p:cNvSpPr>
            <p:nvPr/>
          </p:nvSpPr>
          <p:spPr bwMode="auto">
            <a:xfrm flipH="1">
              <a:off x="2466" y="2399"/>
              <a:ext cx="1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10" name="Rectangle 118"/>
            <p:cNvSpPr>
              <a:spLocks noChangeArrowheads="1"/>
            </p:cNvSpPr>
            <p:nvPr/>
          </p:nvSpPr>
          <p:spPr bwMode="auto">
            <a:xfrm>
              <a:off x="2539" y="1852"/>
              <a:ext cx="56" cy="68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sz="2400">
                <a:latin typeface="Times New Roman" panose="02020603050405020304" pitchFamily="18" charset="0"/>
              </a:endParaRPr>
            </a:p>
          </p:txBody>
        </p:sp>
        <p:sp>
          <p:nvSpPr>
            <p:cNvPr id="8311" name="Rectangle 119"/>
            <p:cNvSpPr>
              <a:spLocks noChangeArrowheads="1"/>
            </p:cNvSpPr>
            <p:nvPr/>
          </p:nvSpPr>
          <p:spPr bwMode="auto">
            <a:xfrm>
              <a:off x="2712" y="1606"/>
              <a:ext cx="56" cy="92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sz="2400">
                <a:latin typeface="Times New Roman" panose="02020603050405020304" pitchFamily="18" charset="0"/>
              </a:endParaRPr>
            </a:p>
          </p:txBody>
        </p:sp>
        <p:sp>
          <p:nvSpPr>
            <p:cNvPr id="8312" name="Rectangle 120"/>
            <p:cNvSpPr>
              <a:spLocks noChangeArrowheads="1"/>
            </p:cNvSpPr>
            <p:nvPr/>
          </p:nvSpPr>
          <p:spPr bwMode="auto">
            <a:xfrm>
              <a:off x="2880" y="1293"/>
              <a:ext cx="56" cy="124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sz="2400">
                <a:latin typeface="Times New Roman" panose="02020603050405020304" pitchFamily="18" charset="0"/>
              </a:endParaRPr>
            </a:p>
          </p:txBody>
        </p:sp>
        <p:sp>
          <p:nvSpPr>
            <p:cNvPr id="8313" name="Rectangle 121"/>
            <p:cNvSpPr>
              <a:spLocks noChangeArrowheads="1"/>
            </p:cNvSpPr>
            <p:nvPr/>
          </p:nvSpPr>
          <p:spPr bwMode="auto">
            <a:xfrm>
              <a:off x="3053" y="1852"/>
              <a:ext cx="56" cy="68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sz="2400">
                <a:latin typeface="Times New Roman" panose="02020603050405020304" pitchFamily="18" charset="0"/>
              </a:endParaRPr>
            </a:p>
          </p:txBody>
        </p:sp>
        <p:sp>
          <p:nvSpPr>
            <p:cNvPr id="8314" name="Rectangle 122"/>
            <p:cNvSpPr>
              <a:spLocks noChangeArrowheads="1"/>
            </p:cNvSpPr>
            <p:nvPr/>
          </p:nvSpPr>
          <p:spPr bwMode="auto">
            <a:xfrm>
              <a:off x="3226" y="1980"/>
              <a:ext cx="56" cy="553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sz="2400">
                <a:latin typeface="Times New Roman" panose="02020603050405020304" pitchFamily="18" charset="0"/>
              </a:endParaRPr>
            </a:p>
          </p:txBody>
        </p:sp>
        <p:sp>
          <p:nvSpPr>
            <p:cNvPr id="8315" name="Rectangle 123"/>
            <p:cNvSpPr>
              <a:spLocks noChangeArrowheads="1"/>
            </p:cNvSpPr>
            <p:nvPr/>
          </p:nvSpPr>
          <p:spPr bwMode="auto">
            <a:xfrm>
              <a:off x="3400" y="1545"/>
              <a:ext cx="56" cy="9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sz="2400">
                <a:latin typeface="Times New Roman" panose="02020603050405020304" pitchFamily="18" charset="0"/>
              </a:endParaRPr>
            </a:p>
          </p:txBody>
        </p:sp>
        <p:sp>
          <p:nvSpPr>
            <p:cNvPr id="8316" name="Rectangle 124"/>
            <p:cNvSpPr>
              <a:spLocks noChangeArrowheads="1"/>
            </p:cNvSpPr>
            <p:nvPr/>
          </p:nvSpPr>
          <p:spPr bwMode="auto">
            <a:xfrm>
              <a:off x="3567" y="1729"/>
              <a:ext cx="56" cy="80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sz="2400">
                <a:latin typeface="Times New Roman" panose="02020603050405020304" pitchFamily="18" charset="0"/>
              </a:endParaRPr>
            </a:p>
          </p:txBody>
        </p:sp>
        <p:sp>
          <p:nvSpPr>
            <p:cNvPr id="8317" name="Rectangle 125"/>
            <p:cNvSpPr>
              <a:spLocks noChangeArrowheads="1"/>
            </p:cNvSpPr>
            <p:nvPr/>
          </p:nvSpPr>
          <p:spPr bwMode="auto">
            <a:xfrm>
              <a:off x="3741" y="2042"/>
              <a:ext cx="56" cy="4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sz="2400">
                <a:latin typeface="Times New Roman" panose="02020603050405020304" pitchFamily="18" charset="0"/>
              </a:endParaRPr>
            </a:p>
          </p:txBody>
        </p:sp>
        <p:sp>
          <p:nvSpPr>
            <p:cNvPr id="8318" name="Rectangle 126"/>
            <p:cNvSpPr>
              <a:spLocks noChangeArrowheads="1"/>
            </p:cNvSpPr>
            <p:nvPr/>
          </p:nvSpPr>
          <p:spPr bwMode="auto">
            <a:xfrm>
              <a:off x="3914" y="2355"/>
              <a:ext cx="56" cy="17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sz="2400">
                <a:latin typeface="Times New Roman" panose="02020603050405020304" pitchFamily="18" charset="0"/>
              </a:endParaRPr>
            </a:p>
          </p:txBody>
        </p:sp>
        <p:sp>
          <p:nvSpPr>
            <p:cNvPr id="8319" name="Rectangle 127"/>
            <p:cNvSpPr>
              <a:spLocks noChangeArrowheads="1"/>
            </p:cNvSpPr>
            <p:nvPr/>
          </p:nvSpPr>
          <p:spPr bwMode="auto">
            <a:xfrm>
              <a:off x="4087" y="2165"/>
              <a:ext cx="56" cy="36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sz="2400">
                <a:latin typeface="Times New Roman" panose="02020603050405020304" pitchFamily="18" charset="0"/>
              </a:endParaRPr>
            </a:p>
          </p:txBody>
        </p:sp>
        <p:sp>
          <p:nvSpPr>
            <p:cNvPr id="8320" name="Rectangle 128"/>
            <p:cNvSpPr>
              <a:spLocks noChangeArrowheads="1"/>
            </p:cNvSpPr>
            <p:nvPr/>
          </p:nvSpPr>
          <p:spPr bwMode="auto">
            <a:xfrm>
              <a:off x="4255" y="2042"/>
              <a:ext cx="56" cy="4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sz="2400">
                <a:latin typeface="Times New Roman" panose="02020603050405020304" pitchFamily="18" charset="0"/>
              </a:endParaRPr>
            </a:p>
          </p:txBody>
        </p:sp>
        <p:sp>
          <p:nvSpPr>
            <p:cNvPr id="8321" name="Rectangle 129"/>
            <p:cNvSpPr>
              <a:spLocks noChangeArrowheads="1"/>
            </p:cNvSpPr>
            <p:nvPr/>
          </p:nvSpPr>
          <p:spPr bwMode="auto">
            <a:xfrm>
              <a:off x="4428" y="2355"/>
              <a:ext cx="56" cy="17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sz="2400">
                <a:latin typeface="Times New Roman" panose="02020603050405020304" pitchFamily="18" charset="0"/>
              </a:endParaRPr>
            </a:p>
          </p:txBody>
        </p:sp>
        <p:sp>
          <p:nvSpPr>
            <p:cNvPr id="8322" name="Rectangle 130"/>
            <p:cNvSpPr>
              <a:spLocks noChangeArrowheads="1"/>
            </p:cNvSpPr>
            <p:nvPr/>
          </p:nvSpPr>
          <p:spPr bwMode="auto">
            <a:xfrm>
              <a:off x="4602" y="2165"/>
              <a:ext cx="56" cy="36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sz="2400">
                <a:latin typeface="Times New Roman" panose="02020603050405020304" pitchFamily="18" charset="0"/>
              </a:endParaRPr>
            </a:p>
          </p:txBody>
        </p:sp>
        <p:sp>
          <p:nvSpPr>
            <p:cNvPr id="8323" name="Rectangle 131"/>
            <p:cNvSpPr>
              <a:spLocks noChangeArrowheads="1"/>
            </p:cNvSpPr>
            <p:nvPr/>
          </p:nvSpPr>
          <p:spPr bwMode="auto">
            <a:xfrm>
              <a:off x="4775" y="2355"/>
              <a:ext cx="56" cy="17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sz="2400">
                <a:latin typeface="Times New Roman" panose="02020603050405020304" pitchFamily="18" charset="0"/>
              </a:endParaRPr>
            </a:p>
          </p:txBody>
        </p:sp>
        <p:sp>
          <p:nvSpPr>
            <p:cNvPr id="8324" name="Rectangle 132"/>
            <p:cNvSpPr>
              <a:spLocks noChangeArrowheads="1"/>
            </p:cNvSpPr>
            <p:nvPr/>
          </p:nvSpPr>
          <p:spPr bwMode="auto">
            <a:xfrm>
              <a:off x="4943" y="2226"/>
              <a:ext cx="56" cy="30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sz="2400">
                <a:latin typeface="Times New Roman" panose="02020603050405020304" pitchFamily="18" charset="0"/>
              </a:endParaRPr>
            </a:p>
          </p:txBody>
        </p:sp>
        <p:sp>
          <p:nvSpPr>
            <p:cNvPr id="8325" name="Rectangle 133"/>
            <p:cNvSpPr>
              <a:spLocks noChangeArrowheads="1"/>
            </p:cNvSpPr>
            <p:nvPr/>
          </p:nvSpPr>
          <p:spPr bwMode="auto">
            <a:xfrm>
              <a:off x="5116" y="2416"/>
              <a:ext cx="56" cy="11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sz="2400">
                <a:latin typeface="Times New Roman" panose="02020603050405020304" pitchFamily="18" charset="0"/>
              </a:endParaRPr>
            </a:p>
          </p:txBody>
        </p:sp>
        <p:sp>
          <p:nvSpPr>
            <p:cNvPr id="8326" name="Line 134"/>
            <p:cNvSpPr>
              <a:spLocks noChangeShapeType="1"/>
            </p:cNvSpPr>
            <p:nvPr/>
          </p:nvSpPr>
          <p:spPr bwMode="auto">
            <a:xfrm>
              <a:off x="5289" y="2539"/>
              <a:ext cx="62" cy="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27" name="Rectangle 135"/>
            <p:cNvSpPr>
              <a:spLocks noChangeArrowheads="1"/>
            </p:cNvSpPr>
            <p:nvPr/>
          </p:nvSpPr>
          <p:spPr bwMode="auto">
            <a:xfrm>
              <a:off x="2595" y="1980"/>
              <a:ext cx="56" cy="55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sz="2400">
                <a:latin typeface="Times New Roman" panose="02020603050405020304" pitchFamily="18" charset="0"/>
              </a:endParaRPr>
            </a:p>
          </p:txBody>
        </p:sp>
        <p:sp>
          <p:nvSpPr>
            <p:cNvPr id="8328" name="Rectangle 136"/>
            <p:cNvSpPr>
              <a:spLocks noChangeArrowheads="1"/>
            </p:cNvSpPr>
            <p:nvPr/>
          </p:nvSpPr>
          <p:spPr bwMode="auto">
            <a:xfrm>
              <a:off x="2768" y="1852"/>
              <a:ext cx="56" cy="68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sz="2400">
                <a:latin typeface="Times New Roman" panose="02020603050405020304" pitchFamily="18" charset="0"/>
              </a:endParaRPr>
            </a:p>
          </p:txBody>
        </p:sp>
        <p:sp>
          <p:nvSpPr>
            <p:cNvPr id="8329" name="Rectangle 137"/>
            <p:cNvSpPr>
              <a:spLocks noChangeArrowheads="1"/>
            </p:cNvSpPr>
            <p:nvPr/>
          </p:nvSpPr>
          <p:spPr bwMode="auto">
            <a:xfrm>
              <a:off x="2936" y="1729"/>
              <a:ext cx="56" cy="8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sz="2400">
                <a:latin typeface="Times New Roman" panose="02020603050405020304" pitchFamily="18" charset="0"/>
              </a:endParaRPr>
            </a:p>
          </p:txBody>
        </p:sp>
        <p:sp>
          <p:nvSpPr>
            <p:cNvPr id="8330" name="Rectangle 138"/>
            <p:cNvSpPr>
              <a:spLocks noChangeArrowheads="1"/>
            </p:cNvSpPr>
            <p:nvPr/>
          </p:nvSpPr>
          <p:spPr bwMode="auto">
            <a:xfrm>
              <a:off x="3109" y="1790"/>
              <a:ext cx="56" cy="74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sz="2400">
                <a:latin typeface="Times New Roman" panose="02020603050405020304" pitchFamily="18" charset="0"/>
              </a:endParaRPr>
            </a:p>
          </p:txBody>
        </p:sp>
        <p:sp>
          <p:nvSpPr>
            <p:cNvPr id="8331" name="Rectangle 139"/>
            <p:cNvSpPr>
              <a:spLocks noChangeArrowheads="1"/>
            </p:cNvSpPr>
            <p:nvPr/>
          </p:nvSpPr>
          <p:spPr bwMode="auto">
            <a:xfrm>
              <a:off x="3282" y="2042"/>
              <a:ext cx="56" cy="49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sz="2400">
                <a:latin typeface="Times New Roman" panose="02020603050405020304" pitchFamily="18" charset="0"/>
              </a:endParaRPr>
            </a:p>
          </p:txBody>
        </p:sp>
        <p:sp>
          <p:nvSpPr>
            <p:cNvPr id="8332" name="Rectangle 140"/>
            <p:cNvSpPr>
              <a:spLocks noChangeArrowheads="1"/>
            </p:cNvSpPr>
            <p:nvPr/>
          </p:nvSpPr>
          <p:spPr bwMode="auto">
            <a:xfrm>
              <a:off x="3456" y="2226"/>
              <a:ext cx="55" cy="30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sz="2400">
                <a:latin typeface="Times New Roman" panose="02020603050405020304" pitchFamily="18" charset="0"/>
              </a:endParaRPr>
            </a:p>
          </p:txBody>
        </p:sp>
        <p:sp>
          <p:nvSpPr>
            <p:cNvPr id="8333" name="Rectangle 141"/>
            <p:cNvSpPr>
              <a:spLocks noChangeArrowheads="1"/>
            </p:cNvSpPr>
            <p:nvPr/>
          </p:nvSpPr>
          <p:spPr bwMode="auto">
            <a:xfrm>
              <a:off x="3623" y="2042"/>
              <a:ext cx="56" cy="49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sz="2400">
                <a:latin typeface="Times New Roman" panose="02020603050405020304" pitchFamily="18" charset="0"/>
              </a:endParaRPr>
            </a:p>
          </p:txBody>
        </p:sp>
        <p:sp>
          <p:nvSpPr>
            <p:cNvPr id="8334" name="Rectangle 142"/>
            <p:cNvSpPr>
              <a:spLocks noChangeArrowheads="1"/>
            </p:cNvSpPr>
            <p:nvPr/>
          </p:nvSpPr>
          <p:spPr bwMode="auto">
            <a:xfrm>
              <a:off x="3797" y="2226"/>
              <a:ext cx="56" cy="30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sz="2400">
                <a:latin typeface="Times New Roman" panose="02020603050405020304" pitchFamily="18" charset="0"/>
              </a:endParaRPr>
            </a:p>
          </p:txBody>
        </p:sp>
        <p:sp>
          <p:nvSpPr>
            <p:cNvPr id="8335" name="Rectangle 143"/>
            <p:cNvSpPr>
              <a:spLocks noChangeArrowheads="1"/>
            </p:cNvSpPr>
            <p:nvPr/>
          </p:nvSpPr>
          <p:spPr bwMode="auto">
            <a:xfrm>
              <a:off x="3970" y="2355"/>
              <a:ext cx="56" cy="17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sz="2400">
                <a:latin typeface="Times New Roman" panose="02020603050405020304" pitchFamily="18" charset="0"/>
              </a:endParaRPr>
            </a:p>
          </p:txBody>
        </p:sp>
        <p:sp>
          <p:nvSpPr>
            <p:cNvPr id="8336" name="Rectangle 144"/>
            <p:cNvSpPr>
              <a:spLocks noChangeArrowheads="1"/>
            </p:cNvSpPr>
            <p:nvPr/>
          </p:nvSpPr>
          <p:spPr bwMode="auto">
            <a:xfrm>
              <a:off x="4143" y="2165"/>
              <a:ext cx="56" cy="3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sz="2400">
                <a:latin typeface="Times New Roman" panose="02020603050405020304" pitchFamily="18" charset="0"/>
              </a:endParaRPr>
            </a:p>
          </p:txBody>
        </p:sp>
        <p:sp>
          <p:nvSpPr>
            <p:cNvPr id="8337" name="Rectangle 145"/>
            <p:cNvSpPr>
              <a:spLocks noChangeArrowheads="1"/>
            </p:cNvSpPr>
            <p:nvPr/>
          </p:nvSpPr>
          <p:spPr bwMode="auto">
            <a:xfrm>
              <a:off x="4311" y="2165"/>
              <a:ext cx="56" cy="3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sz="2400">
                <a:latin typeface="Times New Roman" panose="02020603050405020304" pitchFamily="18" charset="0"/>
              </a:endParaRPr>
            </a:p>
          </p:txBody>
        </p:sp>
        <p:sp>
          <p:nvSpPr>
            <p:cNvPr id="8338" name="Line 146"/>
            <p:cNvSpPr>
              <a:spLocks noChangeShapeType="1"/>
            </p:cNvSpPr>
            <p:nvPr/>
          </p:nvSpPr>
          <p:spPr bwMode="auto">
            <a:xfrm>
              <a:off x="4484" y="2539"/>
              <a:ext cx="62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39" name="Rectangle 147"/>
            <p:cNvSpPr>
              <a:spLocks noChangeArrowheads="1"/>
            </p:cNvSpPr>
            <p:nvPr/>
          </p:nvSpPr>
          <p:spPr bwMode="auto">
            <a:xfrm>
              <a:off x="4658" y="2288"/>
              <a:ext cx="55" cy="2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sz="2400">
                <a:latin typeface="Times New Roman" panose="02020603050405020304" pitchFamily="18" charset="0"/>
              </a:endParaRPr>
            </a:p>
          </p:txBody>
        </p:sp>
        <p:sp>
          <p:nvSpPr>
            <p:cNvPr id="8340" name="Rectangle 148"/>
            <p:cNvSpPr>
              <a:spLocks noChangeArrowheads="1"/>
            </p:cNvSpPr>
            <p:nvPr/>
          </p:nvSpPr>
          <p:spPr bwMode="auto">
            <a:xfrm>
              <a:off x="4831" y="2355"/>
              <a:ext cx="56" cy="17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sz="2400">
                <a:latin typeface="Times New Roman" panose="02020603050405020304" pitchFamily="18" charset="0"/>
              </a:endParaRPr>
            </a:p>
          </p:txBody>
        </p:sp>
        <p:sp>
          <p:nvSpPr>
            <p:cNvPr id="8341" name="Rectangle 149"/>
            <p:cNvSpPr>
              <a:spLocks noChangeArrowheads="1"/>
            </p:cNvSpPr>
            <p:nvPr/>
          </p:nvSpPr>
          <p:spPr bwMode="auto">
            <a:xfrm>
              <a:off x="4999" y="2478"/>
              <a:ext cx="56" cy="5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sz="2400">
                <a:latin typeface="Times New Roman" panose="02020603050405020304" pitchFamily="18" charset="0"/>
              </a:endParaRPr>
            </a:p>
          </p:txBody>
        </p:sp>
        <p:sp>
          <p:nvSpPr>
            <p:cNvPr id="8342" name="Rectangle 150"/>
            <p:cNvSpPr>
              <a:spLocks noChangeArrowheads="1"/>
            </p:cNvSpPr>
            <p:nvPr/>
          </p:nvSpPr>
          <p:spPr bwMode="auto">
            <a:xfrm>
              <a:off x="5172" y="2355"/>
              <a:ext cx="56" cy="17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sz="2400">
                <a:latin typeface="Times New Roman" panose="02020603050405020304" pitchFamily="18" charset="0"/>
              </a:endParaRPr>
            </a:p>
          </p:txBody>
        </p:sp>
        <p:sp>
          <p:nvSpPr>
            <p:cNvPr id="8343" name="Rectangle 151"/>
            <p:cNvSpPr>
              <a:spLocks noChangeArrowheads="1"/>
            </p:cNvSpPr>
            <p:nvPr/>
          </p:nvSpPr>
          <p:spPr bwMode="auto">
            <a:xfrm>
              <a:off x="5345" y="2478"/>
              <a:ext cx="56" cy="5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52" name="Title 1"/>
          <p:cNvSpPr txBox="1">
            <a:spLocks/>
          </p:cNvSpPr>
          <p:nvPr/>
        </p:nvSpPr>
        <p:spPr>
          <a:xfrm>
            <a:off x="14241" y="-24"/>
            <a:ext cx="9144000" cy="836712"/>
          </a:xfrm>
          <a:prstGeom prst="rect">
            <a:avLst/>
          </a:prstGeom>
          <a:solidFill>
            <a:srgbClr val="3E6C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Text Analytics Challenge</a:t>
            </a:r>
            <a:endParaRPr kumimoji="0" lang="fr-CA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3E6C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Challenge #1 – </a:t>
            </a:r>
            <a:r>
              <a:rPr lang="en-CA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Solutions</a:t>
            </a:r>
            <a:endParaRPr kumimoji="0" lang="fr-CA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LogoProvalis_descrip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6453336"/>
            <a:ext cx="2664296" cy="283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1000108"/>
            <a:ext cx="839130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Bef>
                <a:spcPts val="1200"/>
              </a:spcBef>
            </a:pPr>
            <a:r>
              <a:rPr lang="en-CA" sz="3600" dirty="0" smtClean="0"/>
              <a:t>Statistical tools</a:t>
            </a:r>
          </a:p>
          <a:p>
            <a:pPr marL="1428750" lvl="2" indent="-258763">
              <a:spcBef>
                <a:spcPts val="1200"/>
              </a:spcBef>
              <a:buFont typeface="Arial" pitchFamily="34" charset="0"/>
              <a:buChar char="•"/>
            </a:pPr>
            <a:r>
              <a:rPr lang="en-CA" sz="2800" dirty="0" smtClean="0"/>
              <a:t>Frequency selection</a:t>
            </a:r>
          </a:p>
          <a:p>
            <a:pPr marL="1428750" lvl="2" indent="-258763">
              <a:spcBef>
                <a:spcPts val="1200"/>
              </a:spcBef>
              <a:buFont typeface="Arial" pitchFamily="34" charset="0"/>
              <a:buChar char="•"/>
            </a:pPr>
            <a:r>
              <a:rPr lang="en-CA" sz="2800" dirty="0" smtClean="0"/>
              <a:t>Data reduction techniques (HCA, PCA, FA)</a:t>
            </a:r>
          </a:p>
          <a:p>
            <a:pPr marL="1428750" lvl="2" indent="-258763">
              <a:spcBef>
                <a:spcPts val="1200"/>
              </a:spcBef>
              <a:buFont typeface="Arial" pitchFamily="34" charset="0"/>
              <a:buChar char="•"/>
            </a:pPr>
            <a:r>
              <a:rPr lang="en-CA" sz="2800" dirty="0" smtClean="0"/>
              <a:t>Exploratory data analysis (ex. CA).</a:t>
            </a:r>
          </a:p>
          <a:p>
            <a:pPr marL="1428750" lvl="2" indent="-258763">
              <a:spcBef>
                <a:spcPts val="1200"/>
              </a:spcBef>
              <a:buFont typeface="Arial" pitchFamily="34" charset="0"/>
              <a:buChar char="•"/>
            </a:pPr>
            <a:r>
              <a:rPr lang="en-CA" sz="2800" dirty="0" smtClean="0"/>
              <a:t>Machine Learning</a:t>
            </a:r>
            <a:endParaRPr lang="en-CA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3E6C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Statistics of Text</a:t>
            </a:r>
            <a:endParaRPr kumimoji="0" lang="fr-CA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LogoProvalis_descrip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6453336"/>
            <a:ext cx="2664296" cy="283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928671"/>
            <a:ext cx="839130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Bef>
                <a:spcPts val="1200"/>
              </a:spcBef>
            </a:pPr>
            <a:r>
              <a:rPr lang="en-CA" sz="3600" dirty="0" smtClean="0"/>
              <a:t>Distribution of words: </a:t>
            </a:r>
            <a:r>
              <a:rPr lang="en-CA" sz="3600" dirty="0" err="1" smtClean="0"/>
              <a:t>Zipf</a:t>
            </a:r>
            <a:r>
              <a:rPr lang="en-CA" sz="3600" dirty="0" smtClean="0"/>
              <a:t> distribution</a:t>
            </a:r>
          </a:p>
          <a:p>
            <a:pPr marL="914400" lvl="1" indent="-457200">
              <a:spcBef>
                <a:spcPts val="1200"/>
              </a:spcBef>
            </a:pPr>
            <a:endParaRPr lang="en-CA" sz="6600" dirty="0" smtClean="0"/>
          </a:p>
          <a:p>
            <a:pPr marL="914400" lvl="1" indent="-457200">
              <a:spcBef>
                <a:spcPts val="1200"/>
              </a:spcBef>
            </a:pPr>
            <a:endParaRPr lang="en-CA" sz="3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785926"/>
            <a:ext cx="5572164" cy="433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3E6C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Statistics of Text</a:t>
            </a:r>
            <a:endParaRPr kumimoji="0" lang="fr-CA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LogoProvalis_descrip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6453336"/>
            <a:ext cx="2664296" cy="283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1000108"/>
            <a:ext cx="83913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Bef>
                <a:spcPts val="1200"/>
              </a:spcBef>
            </a:pPr>
            <a:r>
              <a:rPr lang="en-CA" sz="3600" dirty="0" smtClean="0"/>
              <a:t>38,988 comments about hotels</a:t>
            </a:r>
          </a:p>
          <a:p>
            <a:pPr marL="914400" lvl="1" indent="-457200">
              <a:spcBef>
                <a:spcPts val="1200"/>
              </a:spcBef>
            </a:pPr>
            <a:r>
              <a:rPr lang="en-CA" sz="3600" dirty="0" smtClean="0"/>
              <a:t>2.1 M words (20,114 different words)</a:t>
            </a:r>
          </a:p>
          <a:p>
            <a:pPr marL="914400" lvl="1" indent="-457200">
              <a:spcBef>
                <a:spcPts val="1200"/>
              </a:spcBef>
            </a:pPr>
            <a:endParaRPr lang="en-CA" sz="3600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85786" y="2500306"/>
          <a:ext cx="7429551" cy="4029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4192"/>
                <a:gridCol w="2368842"/>
                <a:gridCol w="2476517"/>
              </a:tblGrid>
              <a:tr h="1056262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MOST</a:t>
                      </a:r>
                      <a:r>
                        <a:rPr lang="en-CA" sz="2400" baseline="0" dirty="0" smtClean="0"/>
                        <a:t> FREQUENT FORMS</a:t>
                      </a:r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PERCENTAGE</a:t>
                      </a:r>
                      <a:r>
                        <a:rPr lang="en-CA" sz="2400" baseline="0" dirty="0" smtClean="0"/>
                        <a:t> OF  FORMS</a:t>
                      </a:r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PERCENTAGE</a:t>
                      </a:r>
                      <a:r>
                        <a:rPr lang="en-CA" sz="2400" baseline="0" dirty="0" smtClean="0"/>
                        <a:t> OF WORDS</a:t>
                      </a:r>
                      <a:endParaRPr lang="en-CA" sz="2400" dirty="0"/>
                    </a:p>
                  </a:txBody>
                  <a:tcPr anchor="ctr"/>
                </a:tc>
              </a:tr>
              <a:tr h="743295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49</a:t>
                      </a:r>
                      <a:endParaRPr lang="en-CA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0.24%</a:t>
                      </a:r>
                      <a:endParaRPr lang="en-CA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50%</a:t>
                      </a:r>
                      <a:endParaRPr lang="en-CA" sz="3200" dirty="0"/>
                    </a:p>
                  </a:txBody>
                  <a:tcPr>
                    <a:noFill/>
                  </a:tcPr>
                </a:tc>
              </a:tr>
              <a:tr h="743295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300 </a:t>
                      </a:r>
                      <a:r>
                        <a:rPr lang="en-CA" sz="3200" baseline="0" dirty="0" smtClean="0"/>
                        <a:t> </a:t>
                      </a:r>
                      <a:endParaRPr lang="en-CA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1.5%</a:t>
                      </a:r>
                      <a:endParaRPr lang="en-CA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76%</a:t>
                      </a:r>
                      <a:endParaRPr lang="en-CA" sz="3200" dirty="0"/>
                    </a:p>
                  </a:txBody>
                  <a:tcPr>
                    <a:noFill/>
                  </a:tcPr>
                </a:tc>
              </a:tr>
              <a:tr h="743295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500</a:t>
                      </a:r>
                      <a:endParaRPr lang="en-CA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2.5%</a:t>
                      </a:r>
                      <a:endParaRPr lang="en-CA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83%</a:t>
                      </a:r>
                      <a:endParaRPr lang="en-CA" sz="3200" dirty="0"/>
                    </a:p>
                  </a:txBody>
                  <a:tcPr>
                    <a:noFill/>
                  </a:tcPr>
                </a:tc>
              </a:tr>
              <a:tr h="743295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1000</a:t>
                      </a:r>
                      <a:endParaRPr lang="en-CA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5.0%</a:t>
                      </a:r>
                      <a:endParaRPr lang="en-CA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90%</a:t>
                      </a:r>
                      <a:endParaRPr lang="en-CA" sz="32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3E6C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Challenge #1 – </a:t>
            </a:r>
            <a:r>
              <a:rPr lang="en-CA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Solutions</a:t>
            </a:r>
            <a:endParaRPr kumimoji="0" lang="fr-CA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LogoProvalis_descrip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6453336"/>
            <a:ext cx="2664296" cy="283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928670"/>
            <a:ext cx="8391306" cy="5645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Bef>
                <a:spcPts val="1200"/>
              </a:spcBef>
            </a:pPr>
            <a:r>
              <a:rPr lang="en-CA" sz="3600" dirty="0" smtClean="0"/>
              <a:t>Statistical tools</a:t>
            </a:r>
          </a:p>
          <a:p>
            <a:pPr marL="1428750" lvl="2" indent="-258763">
              <a:spcBef>
                <a:spcPts val="1200"/>
              </a:spcBef>
              <a:buFont typeface="Arial" pitchFamily="34" charset="0"/>
              <a:buChar char="•"/>
            </a:pPr>
            <a:r>
              <a:rPr lang="en-CA" sz="2800" dirty="0" smtClean="0"/>
              <a:t>Frequency selection</a:t>
            </a:r>
          </a:p>
          <a:p>
            <a:pPr marL="1428750" lvl="2" indent="-258763">
              <a:spcBef>
                <a:spcPts val="1200"/>
              </a:spcBef>
              <a:buFont typeface="Arial" pitchFamily="34" charset="0"/>
              <a:buChar char="•"/>
            </a:pPr>
            <a:r>
              <a:rPr lang="en-CA" sz="2800" dirty="0" smtClean="0"/>
              <a:t>Data reduction techniques (HCA, PCA, FA)</a:t>
            </a:r>
          </a:p>
          <a:p>
            <a:pPr marL="1428750" lvl="2" indent="-258763">
              <a:spcBef>
                <a:spcPts val="1200"/>
              </a:spcBef>
              <a:buFont typeface="Arial" pitchFamily="34" charset="0"/>
              <a:buChar char="•"/>
            </a:pPr>
            <a:r>
              <a:rPr lang="en-CA" sz="2800" dirty="0" smtClean="0"/>
              <a:t>Exploratory data analysis (ex. CA).</a:t>
            </a:r>
          </a:p>
          <a:p>
            <a:pPr marL="1428750" lvl="2" indent="-258763">
              <a:spcBef>
                <a:spcPts val="1200"/>
              </a:spcBef>
              <a:buFont typeface="Arial" pitchFamily="34" charset="0"/>
              <a:buChar char="•"/>
            </a:pPr>
            <a:r>
              <a:rPr lang="en-CA" sz="2800" dirty="0" smtClean="0"/>
              <a:t>Machine Learning</a:t>
            </a:r>
            <a:endParaRPr lang="en-CA" sz="3600" dirty="0" smtClean="0"/>
          </a:p>
          <a:p>
            <a:pPr marL="914400" lvl="1" indent="-457200">
              <a:spcBef>
                <a:spcPts val="2400"/>
              </a:spcBef>
            </a:pPr>
            <a:r>
              <a:rPr lang="en-CA" sz="3600" dirty="0" smtClean="0"/>
              <a:t>Natural language processing (NLP) tools</a:t>
            </a:r>
          </a:p>
          <a:p>
            <a:pPr marL="1428750" lvl="2" indent="-258763">
              <a:spcBef>
                <a:spcPts val="1200"/>
              </a:spcBef>
              <a:buFont typeface="Arial" pitchFamily="34" charset="0"/>
              <a:buChar char="•"/>
            </a:pPr>
            <a:r>
              <a:rPr lang="en-CA" sz="2800" dirty="0" err="1" smtClean="0"/>
              <a:t>Stopword</a:t>
            </a:r>
            <a:r>
              <a:rPr lang="en-CA" sz="2800" dirty="0" smtClean="0"/>
              <a:t> list</a:t>
            </a:r>
          </a:p>
          <a:p>
            <a:pPr marL="1428750" lvl="2" indent="-258763">
              <a:spcBef>
                <a:spcPts val="1200"/>
              </a:spcBef>
              <a:buFont typeface="Arial" pitchFamily="34" charset="0"/>
              <a:buChar char="•"/>
            </a:pPr>
            <a:r>
              <a:rPr lang="en-CA" sz="2800" dirty="0" smtClean="0"/>
              <a:t>Stemming</a:t>
            </a:r>
          </a:p>
          <a:p>
            <a:pPr marL="1428750" lvl="2" indent="-258763">
              <a:spcBef>
                <a:spcPts val="1200"/>
              </a:spcBef>
              <a:buFont typeface="Arial" pitchFamily="34" charset="0"/>
              <a:buChar char="•"/>
            </a:pPr>
            <a:r>
              <a:rPr lang="en-CA" sz="2800" dirty="0" smtClean="0"/>
              <a:t>Lemmatization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784" y="2492896"/>
            <a:ext cx="5832648" cy="1752600"/>
          </a:xfrm>
        </p:spPr>
        <p:txBody>
          <a:bodyPr>
            <a:noAutofit/>
          </a:bodyPr>
          <a:lstStyle/>
          <a:p>
            <a:pPr algn="l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fr-C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109931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Some commercial clients: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8929718" cy="437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3E6C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Provalis</a:t>
            </a:r>
            <a:r>
              <a:rPr kumimoji="0" lang="en-CA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Research</a:t>
            </a:r>
            <a:endParaRPr kumimoji="0" lang="fr-CA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5778" name="Picture 2" descr="http://newscred.com/assets/img/v3/casestudies/client-logos/hp-logo-col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715016"/>
            <a:ext cx="1714512" cy="1033405"/>
          </a:xfrm>
          <a:prstGeom prst="rect">
            <a:avLst/>
          </a:prstGeom>
          <a:noFill/>
        </p:spPr>
      </p:pic>
      <p:pic>
        <p:nvPicPr>
          <p:cNvPr id="75780" name="Picture 4" descr="https://upload.wikimedia.org/wikipedia/commons/thumb/2/20/Bank_of_America_logo.svg/2000px-Bank_of_America_logo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6126641"/>
            <a:ext cx="3286148" cy="417341"/>
          </a:xfrm>
          <a:prstGeom prst="rect">
            <a:avLst/>
          </a:prstGeom>
          <a:noFill/>
        </p:spPr>
      </p:pic>
      <p:pic>
        <p:nvPicPr>
          <p:cNvPr id="75782" name="Picture 6" descr="http://www.hfpa.org/wp-content/uploads/2012/04/sony-pictures-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4786322"/>
            <a:ext cx="1000132" cy="1345693"/>
          </a:xfrm>
          <a:prstGeom prst="rect">
            <a:avLst/>
          </a:prstGeom>
          <a:noFill/>
        </p:spPr>
      </p:pic>
      <p:pic>
        <p:nvPicPr>
          <p:cNvPr id="75784" name="Picture 8" descr="https://encrypted-tbn3.gstatic.com/images?q=tbn:ANd9GcTaJZERaKJDqV8pj8utI-aTLPlLewSjPpRC3F_GG1hxEZPBn29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6000768"/>
            <a:ext cx="642942" cy="642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149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857232"/>
            <a:ext cx="8424936" cy="894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CA" sz="4000" b="1" dirty="0" smtClean="0">
                <a:latin typeface="Arial" panose="020B0604020202020204" pitchFamily="34" charset="0"/>
              </a:rPr>
              <a:t>PROS</a:t>
            </a:r>
            <a:endParaRPr lang="en-CA" sz="4000" b="1" dirty="0">
              <a:latin typeface="Arial" panose="020B0604020202020204" pitchFamily="34" charset="0"/>
            </a:endParaRPr>
          </a:p>
          <a:p>
            <a:pPr marL="62706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CA" sz="3400" dirty="0" smtClean="0">
                <a:latin typeface="Arial" panose="020B0604020202020204" pitchFamily="34" charset="0"/>
              </a:rPr>
              <a:t>	Very fast</a:t>
            </a:r>
          </a:p>
          <a:p>
            <a:pPr marL="62706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CA" sz="3400" dirty="0" smtClean="0">
                <a:latin typeface="Arial" panose="020B0604020202020204" pitchFamily="34" charset="0"/>
              </a:rPr>
              <a:t>	Very little efforts</a:t>
            </a:r>
          </a:p>
          <a:p>
            <a:pPr marL="62706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CA" sz="3400" dirty="0" smtClean="0">
                <a:latin typeface="Arial" panose="020B0604020202020204" pitchFamily="34" charset="0"/>
              </a:rPr>
              <a:t> Inductive</a:t>
            </a:r>
          </a:p>
          <a:p>
            <a:pPr>
              <a:spcBef>
                <a:spcPts val="3000"/>
              </a:spcBef>
              <a:defRPr/>
            </a:pPr>
            <a:r>
              <a:rPr lang="en-CA" sz="4000" b="1" dirty="0" smtClean="0">
                <a:latin typeface="Arial" panose="020B0604020202020204" pitchFamily="34" charset="0"/>
              </a:rPr>
              <a:t>CONS</a:t>
            </a:r>
          </a:p>
          <a:p>
            <a:pPr marL="62706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CA" sz="3400" dirty="0" smtClean="0">
                <a:latin typeface="Arial" panose="020B0604020202020204" pitchFamily="34" charset="0"/>
              </a:rPr>
              <a:t>	Comparison of results</a:t>
            </a:r>
          </a:p>
          <a:p>
            <a:pPr marL="62706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CA" sz="3400" dirty="0" smtClean="0">
                <a:latin typeface="Arial" panose="020B0604020202020204" pitchFamily="34" charset="0"/>
              </a:rPr>
              <a:t>	Does not quantify accurately</a:t>
            </a:r>
          </a:p>
          <a:p>
            <a:pPr marL="62706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CA" sz="3400" dirty="0" smtClean="0">
                <a:latin typeface="Arial" panose="020B0604020202020204" pitchFamily="34" charset="0"/>
              </a:rPr>
              <a:t> Insensitive to low frequency events</a:t>
            </a:r>
          </a:p>
          <a:p>
            <a:pPr marL="62706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CA" sz="3400" dirty="0" smtClean="0">
                <a:latin typeface="Arial" panose="020B0604020202020204" pitchFamily="34" charset="0"/>
              </a:rPr>
              <a:t> Inductive</a:t>
            </a:r>
          </a:p>
          <a:p>
            <a:pPr marL="627063"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en-CA" sz="3600" dirty="0" smtClean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CA" sz="3600" b="1" dirty="0" smtClean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CA" sz="3600" dirty="0">
                <a:latin typeface="Arial" panose="020B0604020202020204" pitchFamily="34" charset="0"/>
              </a:rPr>
              <a:t/>
            </a:r>
            <a:br>
              <a:rPr lang="en-CA" sz="3600" dirty="0">
                <a:latin typeface="Arial" panose="020B0604020202020204" pitchFamily="34" charset="0"/>
              </a:rPr>
            </a:br>
            <a:endParaRPr lang="en-CA" sz="2000" dirty="0">
              <a:latin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32" y="-24"/>
            <a:ext cx="9144000" cy="836712"/>
          </a:xfrm>
          <a:prstGeom prst="rect">
            <a:avLst/>
          </a:prstGeom>
          <a:solidFill>
            <a:srgbClr val="3E6C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Text</a:t>
            </a:r>
            <a:r>
              <a:rPr kumimoji="0" lang="en-CA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Mining Approach</a:t>
            </a:r>
            <a:endParaRPr kumimoji="0" lang="fr-CA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26034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532" y="1268760"/>
            <a:ext cx="84249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sz="4000" b="1" dirty="0">
                <a:latin typeface="Arial" panose="020B0604020202020204" pitchFamily="34" charset="0"/>
              </a:rPr>
              <a:t>THREE MAJOR OBSTACLES</a:t>
            </a:r>
            <a:r>
              <a:rPr lang="en-CA" sz="3200" b="1" dirty="0">
                <a:latin typeface="Arial" panose="020B0604020202020204" pitchFamily="34" charset="0"/>
              </a:rPr>
              <a:t> </a:t>
            </a:r>
            <a:br>
              <a:rPr lang="en-CA" sz="3200" b="1" dirty="0">
                <a:latin typeface="Arial" panose="020B0604020202020204" pitchFamily="34" charset="0"/>
              </a:rPr>
            </a:br>
            <a:endParaRPr lang="en-CA" sz="12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CA" sz="4000" dirty="0">
                <a:latin typeface="Arial" panose="020B0604020202020204" pitchFamily="34" charset="0"/>
              </a:rPr>
              <a:t>	</a:t>
            </a:r>
            <a:r>
              <a:rPr lang="en-CA" sz="3600" dirty="0">
                <a:latin typeface="Arial" panose="020B0604020202020204" pitchFamily="34" charset="0"/>
              </a:rPr>
              <a:t>1) Very large number of word forms</a:t>
            </a:r>
            <a:br>
              <a:rPr lang="en-CA" sz="3600" dirty="0">
                <a:latin typeface="Arial" panose="020B0604020202020204" pitchFamily="34" charset="0"/>
              </a:rPr>
            </a:br>
            <a:endParaRPr lang="en-CA" sz="2000" dirty="0">
              <a:latin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32" y="-24"/>
            <a:ext cx="9144000" cy="836712"/>
          </a:xfrm>
          <a:prstGeom prst="rect">
            <a:avLst/>
          </a:prstGeom>
          <a:solidFill>
            <a:srgbClr val="3E6C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Text Analytics Challenge</a:t>
            </a:r>
            <a:endParaRPr kumimoji="0" lang="fr-CA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2603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532" y="1268760"/>
            <a:ext cx="84249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sz="4000" b="1" dirty="0">
                <a:latin typeface="Arial" panose="020B0604020202020204" pitchFamily="34" charset="0"/>
              </a:rPr>
              <a:t>THREE MAJOR OBSTACLES</a:t>
            </a:r>
            <a:r>
              <a:rPr lang="en-CA" sz="3200" b="1" dirty="0">
                <a:latin typeface="Arial" panose="020B0604020202020204" pitchFamily="34" charset="0"/>
              </a:rPr>
              <a:t> </a:t>
            </a:r>
            <a:r>
              <a:rPr lang="en-CA" sz="3200" dirty="0">
                <a:latin typeface="Arial" panose="020B0604020202020204" pitchFamily="34" charset="0"/>
              </a:rPr>
              <a:t/>
            </a:r>
            <a:br>
              <a:rPr lang="en-CA" sz="3200" dirty="0">
                <a:latin typeface="Arial" panose="020B0604020202020204" pitchFamily="34" charset="0"/>
              </a:rPr>
            </a:br>
            <a:endParaRPr lang="en-CA" sz="12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CA" sz="4000" dirty="0">
                <a:latin typeface="Arial" panose="020B0604020202020204" pitchFamily="34" charset="0"/>
              </a:rPr>
              <a:t>	</a:t>
            </a:r>
            <a:r>
              <a:rPr lang="en-CA" sz="3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1) Very large number of word forms</a:t>
            </a:r>
            <a:r>
              <a:rPr lang="en-CA" sz="3600" dirty="0">
                <a:latin typeface="Arial" panose="020B0604020202020204" pitchFamily="34" charset="0"/>
              </a:rPr>
              <a:t/>
            </a:r>
            <a:br>
              <a:rPr lang="en-CA" sz="3600" dirty="0">
                <a:latin typeface="Arial" panose="020B0604020202020204" pitchFamily="34" charset="0"/>
              </a:rPr>
            </a:br>
            <a:endParaRPr lang="en-CA" sz="2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CA" sz="3600" dirty="0">
                <a:latin typeface="Arial" panose="020B0604020202020204" pitchFamily="34" charset="0"/>
              </a:rPr>
              <a:t>	2) </a:t>
            </a:r>
            <a:r>
              <a:rPr lang="en-CA" sz="3600" dirty="0" err="1">
                <a:latin typeface="Arial" panose="020B0604020202020204" pitchFamily="34" charset="0"/>
              </a:rPr>
              <a:t>Polymorphy</a:t>
            </a:r>
            <a:r>
              <a:rPr lang="en-CA" sz="3600" dirty="0">
                <a:latin typeface="Arial" panose="020B0604020202020204" pitchFamily="34" charset="0"/>
              </a:rPr>
              <a:t> of language</a:t>
            </a:r>
            <a:br>
              <a:rPr lang="en-CA" sz="3600" dirty="0">
                <a:latin typeface="Arial" panose="020B0604020202020204" pitchFamily="34" charset="0"/>
              </a:rPr>
            </a:br>
            <a:r>
              <a:rPr lang="en-CA" sz="800" dirty="0">
                <a:latin typeface="Arial" panose="020B0604020202020204" pitchFamily="34" charset="0"/>
              </a:rPr>
              <a:t>		</a:t>
            </a:r>
            <a:br>
              <a:rPr lang="en-CA" sz="800" dirty="0">
                <a:latin typeface="Arial" panose="020B0604020202020204" pitchFamily="34" charset="0"/>
              </a:rPr>
            </a:br>
            <a:r>
              <a:rPr lang="en-CA" sz="2400" dirty="0">
                <a:latin typeface="Arial" panose="020B0604020202020204" pitchFamily="34" charset="0"/>
              </a:rPr>
              <a:t>		One idea </a:t>
            </a:r>
            <a:r>
              <a:rPr lang="en-CA" sz="2400" dirty="0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CA" sz="2400" dirty="0">
                <a:latin typeface="Arial" panose="020B0604020202020204" pitchFamily="34" charset="0"/>
              </a:rPr>
              <a:t>  multiple forms</a:t>
            </a:r>
            <a:br>
              <a:rPr lang="en-CA" sz="2400" dirty="0">
                <a:latin typeface="Arial" panose="020B0604020202020204" pitchFamily="34" charset="0"/>
              </a:rPr>
            </a:br>
            <a:endParaRPr lang="en-CA" sz="2000" dirty="0">
              <a:latin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241" y="-24"/>
            <a:ext cx="9144000" cy="836712"/>
          </a:xfrm>
          <a:prstGeom prst="rect">
            <a:avLst/>
          </a:prstGeom>
          <a:solidFill>
            <a:srgbClr val="3E6C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Text Analytics Challenge</a:t>
            </a:r>
            <a:endParaRPr kumimoji="0" lang="fr-CA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26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988" y="939800"/>
            <a:ext cx="50292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54188" y="4105275"/>
            <a:ext cx="7189787" cy="2752725"/>
            <a:chOff x="1105" y="2586"/>
            <a:chExt cx="4529" cy="1734"/>
          </a:xfrm>
        </p:grpSpPr>
        <p:pic>
          <p:nvPicPr>
            <p:cNvPr id="21511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05" y="3030"/>
              <a:ext cx="1146" cy="1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2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34" y="2586"/>
              <a:ext cx="3600" cy="1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0"/>
            <a:ext cx="9144000" cy="533400"/>
            <a:chOff x="0" y="0"/>
            <a:chExt cx="9144000" cy="533400"/>
          </a:xfrm>
        </p:grpSpPr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9144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2151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000" y="46800"/>
              <a:ext cx="2581275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9144000" cy="836711"/>
          </a:xfrm>
          <a:prstGeom prst="rect">
            <a:avLst/>
          </a:prstGeom>
          <a:solidFill>
            <a:srgbClr val="3E6C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Content analysis method</a:t>
            </a:r>
            <a:endParaRPr kumimoji="0" lang="fr-CA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17855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03" name="Picture 3" descr="Cluster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143000"/>
            <a:ext cx="28194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60804" name="Picture 4" descr="Climb phase &amp; 3 airpor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143000"/>
            <a:ext cx="2743200" cy="1881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60805" name="Picture 5" descr="Copy of Proximity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905000"/>
            <a:ext cx="2743200" cy="21034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6080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3352800"/>
            <a:ext cx="2895600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460807" name="Picture 7" descr="Hour of day n Airpo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3581400"/>
            <a:ext cx="2895600" cy="189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60808" name="Picture 8" descr="Copy of Sample PPlot 3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76800" y="4456113"/>
            <a:ext cx="3124200" cy="2401887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2536" name="Line 9"/>
          <p:cNvSpPr>
            <a:spLocks noChangeShapeType="1"/>
          </p:cNvSpPr>
          <p:nvPr/>
        </p:nvSpPr>
        <p:spPr bwMode="auto">
          <a:xfrm flipV="1">
            <a:off x="1476375" y="1171575"/>
            <a:ext cx="1362075" cy="29051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fr-CA"/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>
            <a:off x="1533525" y="6381750"/>
            <a:ext cx="3057525" cy="361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fr-CA"/>
          </a:p>
        </p:txBody>
      </p:sp>
      <p:pic>
        <p:nvPicPr>
          <p:cNvPr id="22538" name="Picture 1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46563" y="4124325"/>
            <a:ext cx="5715001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0"/>
            <a:ext cx="9144000" cy="533400"/>
            <a:chOff x="0" y="0"/>
            <a:chExt cx="9144000" cy="533400"/>
          </a:xfrm>
        </p:grpSpPr>
        <p:sp>
          <p:nvSpPr>
            <p:cNvPr id="22540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9144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22541" name="Picture 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6000" y="46800"/>
              <a:ext cx="2581275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itle 1"/>
          <p:cNvSpPr txBox="1">
            <a:spLocks/>
          </p:cNvSpPr>
          <p:nvPr/>
        </p:nvSpPr>
        <p:spPr>
          <a:xfrm>
            <a:off x="0" y="1"/>
            <a:ext cx="9144000" cy="836711"/>
          </a:xfrm>
          <a:prstGeom prst="rect">
            <a:avLst/>
          </a:prstGeom>
          <a:solidFill>
            <a:srgbClr val="3E6C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Content analysis method</a:t>
            </a:r>
            <a:endParaRPr kumimoji="0" lang="fr-CA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072742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3" cstate="print"/>
          <a:srcRect r="-2106" b="67125"/>
          <a:stretch>
            <a:fillRect/>
          </a:stretch>
        </p:blipFill>
        <p:spPr bwMode="auto">
          <a:xfrm>
            <a:off x="5121278" y="4646596"/>
            <a:ext cx="134620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9853" y="1036621"/>
            <a:ext cx="1965325" cy="551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071546"/>
            <a:ext cx="1323975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144000" cy="533400"/>
            <a:chOff x="0" y="0"/>
            <a:chExt cx="9144000" cy="533400"/>
          </a:xfrm>
        </p:grpSpPr>
        <p:sp>
          <p:nvSpPr>
            <p:cNvPr id="2048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9144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20488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000" y="46800"/>
              <a:ext cx="2581275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9144000" cy="836711"/>
          </a:xfrm>
          <a:prstGeom prst="rect">
            <a:avLst/>
          </a:prstGeom>
          <a:solidFill>
            <a:srgbClr val="3E6C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Content analysis method</a:t>
            </a:r>
            <a:endParaRPr kumimoji="0" lang="fr-CA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5490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0"/>
            <a:ext cx="9144000" cy="533400"/>
            <a:chOff x="0" y="0"/>
            <a:chExt cx="9144000" cy="533400"/>
          </a:xfrm>
        </p:grpSpPr>
        <p:sp>
          <p:nvSpPr>
            <p:cNvPr id="22540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9144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2254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000" y="46800"/>
              <a:ext cx="2581275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itle 1"/>
          <p:cNvSpPr txBox="1">
            <a:spLocks/>
          </p:cNvSpPr>
          <p:nvPr/>
        </p:nvSpPr>
        <p:spPr>
          <a:xfrm>
            <a:off x="0" y="1"/>
            <a:ext cx="9144000" cy="836711"/>
          </a:xfrm>
          <a:prstGeom prst="rect">
            <a:avLst/>
          </a:prstGeom>
          <a:solidFill>
            <a:srgbClr val="3E6C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Content analysis method</a:t>
            </a:r>
            <a:endParaRPr kumimoji="0" lang="fr-CA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928670"/>
            <a:ext cx="8424936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CA" sz="4000" b="1" dirty="0" smtClean="0">
                <a:latin typeface="Arial" panose="020B0604020202020204" pitchFamily="34" charset="0"/>
              </a:rPr>
              <a:t>PROS</a:t>
            </a:r>
            <a:endParaRPr lang="en-CA" sz="4000" b="1" dirty="0">
              <a:latin typeface="Arial" panose="020B0604020202020204" pitchFamily="34" charset="0"/>
            </a:endParaRPr>
          </a:p>
          <a:p>
            <a:pPr marL="62706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CA" sz="3400" dirty="0" smtClean="0">
                <a:latin typeface="Arial" panose="020B0604020202020204" pitchFamily="34" charset="0"/>
              </a:rPr>
              <a:t>	Can measure more accurately</a:t>
            </a:r>
          </a:p>
          <a:p>
            <a:pPr marL="62706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CA" sz="3400" dirty="0" smtClean="0">
                <a:latin typeface="Arial" panose="020B0604020202020204" pitchFamily="34" charset="0"/>
              </a:rPr>
              <a:t> Can be focused (multi-focus)</a:t>
            </a:r>
          </a:p>
          <a:p>
            <a:pPr marL="62706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CA" sz="3400" dirty="0" smtClean="0">
                <a:latin typeface="Arial" panose="020B0604020202020204" pitchFamily="34" charset="0"/>
              </a:rPr>
              <a:t> Allows full automation</a:t>
            </a:r>
          </a:p>
          <a:p>
            <a:pPr>
              <a:spcBef>
                <a:spcPts val="3000"/>
              </a:spcBef>
              <a:defRPr/>
            </a:pPr>
            <a:r>
              <a:rPr lang="en-CA" sz="4000" b="1" dirty="0" smtClean="0">
                <a:latin typeface="Arial" panose="020B0604020202020204" pitchFamily="34" charset="0"/>
              </a:rPr>
              <a:t>CONS</a:t>
            </a:r>
          </a:p>
          <a:p>
            <a:pPr marL="62706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CA" sz="3400" dirty="0" smtClean="0">
                <a:latin typeface="Arial" panose="020B0604020202020204" pitchFamily="34" charset="0"/>
              </a:rPr>
              <a:t>	Dictionary construction &amp; validation</a:t>
            </a:r>
          </a:p>
          <a:p>
            <a:pPr>
              <a:spcBef>
                <a:spcPct val="50000"/>
              </a:spcBef>
              <a:defRPr/>
            </a:pPr>
            <a:r>
              <a:rPr lang="en-CA" sz="3600" dirty="0">
                <a:latin typeface="Arial" panose="020B0604020202020204" pitchFamily="34" charset="0"/>
              </a:rPr>
              <a:t/>
            </a:r>
            <a:br>
              <a:rPr lang="en-CA" sz="3600" dirty="0">
                <a:latin typeface="Arial" panose="020B0604020202020204" pitchFamily="34" charset="0"/>
              </a:rPr>
            </a:br>
            <a:endParaRPr lang="en-CA" sz="2000" dirty="0">
              <a:latin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02072742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532" y="1268760"/>
            <a:ext cx="84249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sz="4000" b="1" dirty="0">
                <a:latin typeface="Arial" panose="020B0604020202020204" pitchFamily="34" charset="0"/>
              </a:rPr>
              <a:t>THREE MAJOR OBSTACLES</a:t>
            </a:r>
            <a:r>
              <a:rPr lang="en-CA" sz="3200" b="1" dirty="0">
                <a:latin typeface="Arial" panose="020B0604020202020204" pitchFamily="34" charset="0"/>
              </a:rPr>
              <a:t> </a:t>
            </a:r>
            <a:r>
              <a:rPr lang="en-CA" sz="3200" dirty="0">
                <a:latin typeface="Arial" panose="020B0604020202020204" pitchFamily="34" charset="0"/>
              </a:rPr>
              <a:t/>
            </a:r>
            <a:br>
              <a:rPr lang="en-CA" sz="3200" dirty="0">
                <a:latin typeface="Arial" panose="020B0604020202020204" pitchFamily="34" charset="0"/>
              </a:rPr>
            </a:br>
            <a:endParaRPr lang="en-CA" sz="12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CA" sz="4000" dirty="0">
                <a:latin typeface="Arial" panose="020B0604020202020204" pitchFamily="34" charset="0"/>
              </a:rPr>
              <a:t>	</a:t>
            </a:r>
            <a:r>
              <a:rPr lang="en-CA" sz="3600" dirty="0">
                <a:latin typeface="Arial" panose="020B0604020202020204" pitchFamily="34" charset="0"/>
              </a:rPr>
              <a:t>1) Very large number of word forms</a:t>
            </a:r>
            <a:br>
              <a:rPr lang="en-CA" sz="3600" dirty="0">
                <a:latin typeface="Arial" panose="020B0604020202020204" pitchFamily="34" charset="0"/>
              </a:rPr>
            </a:br>
            <a:endParaRPr lang="en-CA" sz="2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CA" sz="3600" dirty="0">
                <a:latin typeface="Arial" panose="020B0604020202020204" pitchFamily="34" charset="0"/>
              </a:rPr>
              <a:t>	2) </a:t>
            </a:r>
            <a:r>
              <a:rPr lang="en-CA" sz="3600" dirty="0" err="1">
                <a:latin typeface="Arial" panose="020B0604020202020204" pitchFamily="34" charset="0"/>
              </a:rPr>
              <a:t>Polymorphy</a:t>
            </a:r>
            <a:r>
              <a:rPr lang="en-CA" sz="3600" dirty="0">
                <a:latin typeface="Arial" panose="020B0604020202020204" pitchFamily="34" charset="0"/>
              </a:rPr>
              <a:t> of language</a:t>
            </a:r>
            <a:br>
              <a:rPr lang="en-CA" sz="3600" dirty="0">
                <a:latin typeface="Arial" panose="020B0604020202020204" pitchFamily="34" charset="0"/>
              </a:rPr>
            </a:br>
            <a:r>
              <a:rPr lang="en-CA" sz="800" dirty="0">
                <a:latin typeface="Arial" panose="020B0604020202020204" pitchFamily="34" charset="0"/>
              </a:rPr>
              <a:t>		</a:t>
            </a:r>
            <a:br>
              <a:rPr lang="en-CA" sz="800" dirty="0">
                <a:latin typeface="Arial" panose="020B0604020202020204" pitchFamily="34" charset="0"/>
              </a:rPr>
            </a:br>
            <a:r>
              <a:rPr lang="en-CA" sz="2400" dirty="0">
                <a:latin typeface="Arial" panose="020B0604020202020204" pitchFamily="34" charset="0"/>
              </a:rPr>
              <a:t>		One idea </a:t>
            </a:r>
            <a:r>
              <a:rPr lang="en-CA" sz="2400" dirty="0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CA" sz="2400" dirty="0">
                <a:latin typeface="Arial" panose="020B0604020202020204" pitchFamily="34" charset="0"/>
              </a:rPr>
              <a:t>  multiple forms</a:t>
            </a:r>
            <a:br>
              <a:rPr lang="en-CA" sz="2400" dirty="0">
                <a:latin typeface="Arial" panose="020B0604020202020204" pitchFamily="34" charset="0"/>
              </a:rPr>
            </a:br>
            <a:endParaRPr lang="en-CA" sz="2000" dirty="0">
              <a:latin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241" y="-24"/>
            <a:ext cx="9144000" cy="836712"/>
          </a:xfrm>
          <a:prstGeom prst="rect">
            <a:avLst/>
          </a:prstGeom>
          <a:solidFill>
            <a:srgbClr val="3E6C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Text Analytics Challenge</a:t>
            </a:r>
            <a:endParaRPr kumimoji="0" lang="fr-CA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26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532" y="1268760"/>
            <a:ext cx="84249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sz="4000" b="1" dirty="0">
                <a:latin typeface="Arial" panose="020B0604020202020204" pitchFamily="34" charset="0"/>
              </a:rPr>
              <a:t>THREE MAJOR OBSTACLES</a:t>
            </a:r>
            <a:r>
              <a:rPr lang="en-CA" sz="3200" b="1" dirty="0">
                <a:latin typeface="Arial" panose="020B0604020202020204" pitchFamily="34" charset="0"/>
              </a:rPr>
              <a:t> </a:t>
            </a:r>
            <a:r>
              <a:rPr lang="en-CA" sz="3200" dirty="0">
                <a:latin typeface="Arial" panose="020B0604020202020204" pitchFamily="34" charset="0"/>
              </a:rPr>
              <a:t/>
            </a:r>
            <a:br>
              <a:rPr lang="en-CA" sz="3200" dirty="0">
                <a:latin typeface="Arial" panose="020B0604020202020204" pitchFamily="34" charset="0"/>
              </a:rPr>
            </a:br>
            <a:endParaRPr lang="en-CA" sz="12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CA" sz="4000" dirty="0">
                <a:latin typeface="Arial" panose="020B0604020202020204" pitchFamily="34" charset="0"/>
              </a:rPr>
              <a:t>	</a:t>
            </a:r>
            <a:r>
              <a:rPr lang="en-CA" sz="3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1) Very large number of word forms</a:t>
            </a:r>
            <a:r>
              <a:rPr lang="en-CA" sz="3600" dirty="0">
                <a:latin typeface="Arial" panose="020B0604020202020204" pitchFamily="34" charset="0"/>
              </a:rPr>
              <a:t/>
            </a:r>
            <a:br>
              <a:rPr lang="en-CA" sz="3600" dirty="0">
                <a:latin typeface="Arial" panose="020B0604020202020204" pitchFamily="34" charset="0"/>
              </a:rPr>
            </a:br>
            <a:endParaRPr lang="en-CA" sz="2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CA" sz="3600" dirty="0">
                <a:latin typeface="Arial" panose="020B0604020202020204" pitchFamily="34" charset="0"/>
              </a:rPr>
              <a:t>	</a:t>
            </a:r>
            <a:r>
              <a:rPr lang="en-CA" sz="3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2) </a:t>
            </a:r>
            <a:r>
              <a:rPr lang="en-CA" sz="36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Polymorphy</a:t>
            </a:r>
            <a:r>
              <a:rPr lang="en-CA" sz="3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of language</a:t>
            </a:r>
            <a:br>
              <a:rPr lang="en-CA" sz="3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en-CA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		</a:t>
            </a:r>
            <a:br>
              <a:rPr lang="en-CA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en-CA" sz="2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		One idea </a:t>
            </a:r>
            <a:r>
              <a:rPr lang="en-CA" sz="2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CA" sz="2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 multiple forms</a:t>
            </a:r>
            <a:r>
              <a:rPr lang="en-CA" sz="2400" dirty="0">
                <a:latin typeface="Arial" panose="020B0604020202020204" pitchFamily="34" charset="0"/>
              </a:rPr>
              <a:t/>
            </a:r>
            <a:br>
              <a:rPr lang="en-CA" sz="2400" dirty="0">
                <a:latin typeface="Arial" panose="020B0604020202020204" pitchFamily="34" charset="0"/>
              </a:rPr>
            </a:br>
            <a:endParaRPr lang="en-CA" sz="2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CA" sz="3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	</a:t>
            </a:r>
            <a:r>
              <a:rPr lang="en-CA" sz="3600" dirty="0">
                <a:latin typeface="Arial" panose="020B0604020202020204" pitchFamily="34" charset="0"/>
              </a:rPr>
              <a:t>3) Polysemy of words</a:t>
            </a:r>
            <a:r>
              <a:rPr lang="en-CA" sz="3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en-CA" sz="3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en-CA" sz="800" dirty="0">
                <a:latin typeface="Arial" panose="020B0604020202020204" pitchFamily="34" charset="0"/>
              </a:rPr>
              <a:t/>
            </a:r>
            <a:br>
              <a:rPr lang="en-CA" sz="800" dirty="0">
                <a:latin typeface="Arial" panose="020B0604020202020204" pitchFamily="34" charset="0"/>
              </a:rPr>
            </a:br>
            <a:r>
              <a:rPr lang="en-CA" sz="2400" dirty="0">
                <a:latin typeface="Arial" panose="020B0604020202020204" pitchFamily="34" charset="0"/>
              </a:rPr>
              <a:t>		One word </a:t>
            </a:r>
            <a:r>
              <a:rPr lang="en-CA" sz="2400" dirty="0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CA" sz="2400" dirty="0">
                <a:latin typeface="Arial" panose="020B0604020202020204" pitchFamily="34" charset="0"/>
              </a:rPr>
              <a:t>  many ideas </a:t>
            </a:r>
            <a:endParaRPr lang="en-US" sz="2400" dirty="0">
              <a:latin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241" y="-24"/>
            <a:ext cx="9144000" cy="836712"/>
          </a:xfrm>
          <a:prstGeom prst="rect">
            <a:avLst/>
          </a:prstGeom>
          <a:solidFill>
            <a:srgbClr val="3E6C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Text Analytics Challenge</a:t>
            </a:r>
            <a:endParaRPr kumimoji="0" lang="fr-CA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26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1887538"/>
            <a:ext cx="727551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381000" y="1287463"/>
            <a:ext cx="7404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>
                <a:cs typeface="Arial" panose="020B0604020202020204" pitchFamily="34" charset="0"/>
              </a:rPr>
              <a:t>Keyword in Context List (KWIC)</a:t>
            </a:r>
          </a:p>
        </p:txBody>
      </p:sp>
      <p:sp>
        <p:nvSpPr>
          <p:cNvPr id="615431" name="Text Box 7"/>
          <p:cNvSpPr txBox="1">
            <a:spLocks noChangeArrowheads="1"/>
          </p:cNvSpPr>
          <p:nvPr/>
        </p:nvSpPr>
        <p:spPr bwMode="auto">
          <a:xfrm>
            <a:off x="293688" y="4340225"/>
            <a:ext cx="89535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dirty="0"/>
              <a:t>Senses of word “stress”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200" b="0" dirty="0"/>
              <a:t>   #1 (psychology) a state of mental or emotional strain or suspense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200" b="0" dirty="0"/>
              <a:t>   #2 (physics) force that produces strain on a physical body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200" b="0" dirty="0"/>
              <a:t>   #3 Verb - single out as important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241" y="-24"/>
            <a:ext cx="9144000" cy="836712"/>
          </a:xfrm>
          <a:prstGeom prst="rect">
            <a:avLst/>
          </a:prstGeom>
          <a:solidFill>
            <a:srgbClr val="3E6C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Challenge #3 – </a:t>
            </a:r>
            <a:r>
              <a:rPr lang="en-CA" sz="40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Polysemy</a:t>
            </a:r>
            <a:r>
              <a:rPr lang="en-CA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of words</a:t>
            </a:r>
            <a:endParaRPr kumimoji="0" lang="fr-CA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784" y="2492896"/>
            <a:ext cx="5832648" cy="1752600"/>
          </a:xfrm>
        </p:spPr>
        <p:txBody>
          <a:bodyPr>
            <a:noAutofit/>
          </a:bodyPr>
          <a:lstStyle/>
          <a:p>
            <a:pPr algn="l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fr-C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109931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Some governmental and NGO clients:</a:t>
            </a:r>
          </a:p>
        </p:txBody>
      </p:sp>
      <p:sp>
        <p:nvSpPr>
          <p:cNvPr id="55324" name="AutoShape 28" descr="data:image/jpeg;base64,/9j/4AAQSkZJRgABAQAAAQABAAD/2wCEAAkGBxMRDhUQEBAQDxAWEBEPFxAQFQ8UEBIUFREWFhYRExgaHCgsGBomGxQUITIhMSkrOi4uGCAzODM4NygvOisBCgoKDg0OGxAQGywkICQsLCwsLCwsLC8vLCwsLCwsLCwtLCwsLCwsLCwsLCwsLywsLCwsLCwsLCwsLCwsLCwsLP/AABEIAK8BIAMBEQACEQEDEQH/xAAcAAEAAgMBAQEAAAAAAAAAAAAABQYDBAcBAgj/xABHEAABAwIDBQMIBwQHCQAAAAABAAIDBBEFEiEGBxMxQSJRYRQyUnGBgpGhCCNicrHB0UJ0krIVJTM1Q7PxFiQ2U4O0wtLw/8QAGgEBAAMBAQEAAAAAAAAAAAAAAAQFBgMCAf/EAC0RAQACAgEDAwMDBAMBAAAAAAABAgMRBAUhMTJBURIicRNhoUKBkdFiseEz/9oADAMBAAIRAxEAPwDtr4Gu5tafWAV5msT5h9i0x7taTCoHc4Yj7jb/ABXG3Fw281j/AA615OWvi0/5akuzdM7/AA8v3XPH5rhfpvHt/T/LvXqPIr/V/ENObY+I+bJKz2tI/BR7dHxT6ZmHenV80eYiWjPsa8eZM13g4EfMEqLfot/6b7/KVTrNf6qf4R0+zVS3kwPH2HA/I2UW/S+TX23+JSqdT41veY/MI2elkj8+ORn3g4D4qFfDlp6qzCZXNiv6bRLCHeK5bddGZNyaMybk0Zk3JozJuTRmTcmjMm5NGZNyaMybk0Zk3JozJuTRmTcmjMm5NGZNyaMybk0Zk3JozJuTRmTcmjMm5NGZNyaMybk0Zk3JozJuTRmTcmjMm5NGZNyaMybk0Zk3JozJuTTra3rDCAgICAg8IXyYifI0anCIJPPhjJ7wMrviFHycPDk9VYlIx8vNj9NphE1Wx0Tv7N8kfho5vz1+agZOj4Z9MzCbj6vmj1REoer2TnZ5hZKPA5XfA/qq/J0jNX0TErDF1fFb1RMIappJIzaRjmfeBA9h6qvvhyUn76yn48+PJ3raGFcnYQEBAQEBAQEBAQEBAQEBAQEBAQEBAQEBB1xb1hRAQEBAQEBAQEHy9oIsQCO46hebREx3fYnXhEVuzdPJrw+Ge+Ps/Ll8lCy9N4+Tv9Ovx2TMXUORj8Tv890FW7HvbrE8SD0X9l3x5H5KrzdGvH/znf5WWHrFZ7ZI1+EDWUMkRtKxzPEjQ+o8iqvLx8uKdXjS0xcjFljdJa64O4voICAgICAgICAgICAgIPQL6L7EbJnTLVQ5SPUPwXTJSaueK8WhhXJ0EBAQEHXFvWFEBAQEBAQEBAQEBAsg+XsBFiAR3HUL5MRMal9iZidwhK/ZeCTVo4Lu9lsv8PL4WVdn6Zgyd47T+yfh6nnx9p7x+6tYhszPFq0cZvezzva3/VU2fpebH6Y3H7LfB1TFk7W+2f3QpFtDoe481WzGu0/+rKJ3GxH0QEBAQEBAQEBAQEG7QU13BSsGLc7lHz5IiEpjtFYjT9lv8oUzmYdaQeFm3v8AKvubY6qqmJiVtE7eL4CAgIOuLesKICAgICAgICAgICAgICDyyDRxDCIZx9ZGCfTGjx7QoufiYs3rh3w8rLh9EqrieyUjLuhPFb6JsHj8iqTkdIvXvjncfyu+P1elu2SNfv7K9IwtJa4FrhoQQQR7FU3pak6tGltS9bxus7fK8vQgICAgICAg9ASImSW5S0hJUnHhmUfJmiFiwqg1GitePgmZhU8nP2lKY1R5gDbpZTuZh3qYQuJl+mVSraHwVHlwr3Dn2jJIyOag2rNU2tol8Ly+iAg64t6wogICAgICAgICAgICAgICAg8sg1MQwyKdtpGB3c7k4eohR83Fx5o++HbDyMmGd0nSo4rspJHd0JMrfR/xB/7Kh5XSclPuxzuPj3XvG6rS325O0/PsrzgQbEWI0sdCPWqi26zqVtWYtG4eI+iAgICD1vjqnb3Jb1HNED2mH4j9FLxZMceYRclMkx2lZMPnp9Oy72kK2wXwfCoz4+R8rDSuYR2LfmrbFbHMfaq8kXifuZZLW1tbxXS2td3Ou99kNiE0A5gk+Girs98HusMFM8+JVivqYb6MPxH6KmzZcW+0LnBize8ol5B5C3tUC8xPhPiJ93wvL6IOuLesKICAgICAgICAgICAgICAgICAg8ITQjcVwSKoF3Nyv6SN0d7e8KHyeFjzx3jv8pXH5mTBP2z2+FKxfA5afUjPH/zG8ve7lnOVwMuDvPeGi4vPx5+0dp+EWoKcICAgICDZpZyCu2LJMOOSkStWCVRuNVecTJ3UvLxRqUtjM1mqZzL6iNIPEpuyk4jVG6z2fJ3aLBijSNJUJMiHiAgIOuLesKICAgICAgICAgICAgICAgICAgICD5c0EWOo7ivkxvsKxjWyrXXfT2Y7mYz5h+76J+SpuX0mt92xdp+PZb8Xqtqarl7x8+6nzQuY4se0tcObToQs/elqW+m0d2gpkrev1VncPheHsQEBB6E8CfwSbUK24t+8Sq+ZTsmtoJdB90Kw5tvCu4Ne8qVUPu5Z3LO7NFjjUMS5vYgICDri3rCiAgICAgICAgICAgICAgICAgICAgIPEGhimEx1DbSDXo8aPb6j+SjcniY89dWj+/ukcfk5MFt1n+3somL4NJTO7QzRk6SDkfA9xWX5fCvx57+n5aXic2nIjt5+EcoaaICAgksHks63ipvEt30h8qu67Te0cug+6PwVhzr/APSu4Fe8/lUyqKZ3K9iOzxAQEBB1xb1hRAQEBAQEBAQEBAQEBAQEBAQEBAQEBB4UHxLEHNLXAOaRYgi4PrXm1ItGrRuH2tprO47SpePbMmO8kF3R8yzm5viO8LO87pk493xePhoOF1OL6pl8/Ktqm8eVzE78CAg2aB9pAu3HnV3HNG6aS20kvIfZb+AU7nW8IHT6+Z/dAKrWogICAg64t6wogICAgICAgICAgICAgICAgICAgICAgICDyyCtbQ7NCS8sADZOZZya/wAR3OVNzumRk+/H5+PlbcLqM4/syePn4Ut7C0lrgQQbEHQg+Kzk1mszWfLRVtFoi0eHyvj0+o3WcD4r1TtaHy0bhv41Nme37jf5QpPLvuYReJT6az+UcoiWICAgIOuLesKICAgICAgICAg8ug9QLoCAgICAgICAgICAgICDwoIbH8BbUNzNsyUDR3R32Xfqq7m8CvIjcdrJ3D51uPOp7x8KDUQOjeWPaWuGhB/HxWWyY7Y7fReO8NRiyVyV+qs9pY14dGSaTMb+AHyXu9vql5pX6Y0xrw9CAgICDri3rCqjvH2xfhNPHUil8qjdLwXDiGMsJaS03yO0OUjp070Gtuz3gNxhk14RTSROZ9WH8S7Hg2ffK3q1w+CDPvH26ZhEMUjofKHyylgiDxGcrW3dJfKeXZFvtILVS1DZY2yxuDmPY2Rrhyc1wBa4ewhBS9k94BxDFKijipcsFOZA6rMt8+WTI2zMmmYhxGvIIL0gICClb46ySHA6iWGSSGRroLSROcx4vURg2cDcaEhBX/o/4rPU0lS+pnmqHCoYA6Z73lo4Y0bc6BB1VBwPf5j9VTYrEynqqinYaCNxZFLIxpcZ5wXWB52AF/BB1fDcQljwOGpZGaqZuHwTcNzy10zhA1zgXkHtHXWxuUFG2Y33tq62GmkoRTtlkEXG8oz5XOBydnhC93ZRz6oOu3QctxreZUvixA4dRCRtHJHCKkudIHl0mVzhEGi4Aa83zG12k6FBaN2mOVVdhraith4Mpe9os0sEjBbLKGnzb3I92/VBa0FK3r7UVOG0AnpImyPMzY3Pe1z2RMLXHOQD1IAudNfUgmNh8WmrMOgqamHgTSMJdHYgaOIDwDqA4AOt4oJ1AQEBAQEAoIrHMGbUs17Mg81/d4HvChczhV5Fe/q9pS+Jy78e248e8OfVdK+J5jkGVw6dPWO8LJ5cVsVvov5hq8OWmWv10nswrm6CAgICAg64t6wqt7xsF8twmppwMzzEZGDrxI+2wD1ltvag/P8AuTx7yTGY2uNo6gGldflmcQYz/GGj3kG/vpxCSuxKodEC+moGx073AjK1732c4+Jk7HuILdsXt3wtkpnl3+8UrXUjL8yZNKci3QB4H/TKCubNbTDAMFY9kTJK+uc6oa2S+WOnYSyN77auuQ4gXHnHXTUOg4TR41Phza3+kwypkiFTHSCmpvJw1zczIXuLc1yLXN9Cba2QYd1W9A4m51LVMZHVtYZGvjuI5mjn2STlcNDa+uvKyCkbLb5a99RlqGtqRw5AyCGK0k0xbaNl23sM3OwQbm0mIYtPguJOxaN0DQKAwxcNjIxmqu3lIuTbK3QuPNBm3IY1HQ4NX1cxPDimY4gWzOPDAaxt+pJAHrQZtk9s8ZxuskFJJTUNPEA994xIGhxORhJ1e45T6I0KClb6pKo4kxtc2ETspGRiSDMIp4+NK5koa7Vh7RaW3OrTbQhB+itjf7qo/wBxpf8AIYg/M29HZ84djEscfZje4VUJGmVj3E2HdleHN90IOzYhvEH+zAxEOAqJIvJQ3kRVEFjiPVZz/UAggKjyjAtlYJadwiq5amOaUlrHX4zHHI4OB5NbGPWCgyYXvTqIdnjX1GWpq31slLEC1rIxaNrgXhtrtHa8TcC/UBNYczGamjbXU2MUs73RCUUbaaHye5F+Fxb5g4ajUc0GnvF2uxGiwejqTw6aslkyzRhjXMALHODLPvY6NJ153QWjd5tC+fA466tkBdlnkkkytaA2OR+tmjo1qCp7J7XYhjtZOKWduGUUGU5mxRS1L85cGB3EuATkcTYaWA15oM+B7wKmlxp2D4o6Ka72RxVkbOGXOe0GPiNvazrtGnJ3eNQEdvU3kVuHYqKeB0Yg4UMhBja5/ac7NlJ8AgybbYvtBFSnEmPpqOlAY7yaIMlqI2PIDXTGSMgkXF8p0vy0QWfdDtrJitG8zhgqIZAx5YLNe1wux9uh0cCPDxQXxAQCgi8bwdtTHY9mQea/uPce8KFzOHXkV1PmPEpfE5duPbcePeHPaqmfE8xyDK4dPzHeFk8uK2O00v5avFlplrF6eGFc3QQEBAQdcW9YUQfkDbfDHYfjFRFH9Xw6jixFumVriJIsvqDm/BB2HdFsyKnAqp1Qcz8QfNmkIGbKLsa/1iTiOQcTosMqHVn9GAlj5KtlO9gvl4jJHRhzh1y5n/NBct/GFGnxGFrWlsAoYIYvRDYi5pYPEaH3gg/QmD18Zw+KoDgITSxzZugZwg659iD87bkqN82PNmaCGRsnneR5oDmOYGk+JePggx7iIwceiuAbRTuF+h4ZFx42J+KDsu/D/h+p+9T/APcxoON7P0z5NlMQyXOStppHAdWANv7BcH2ILr9GupZwqyLQSZ4ZLdSwte35EH+JBXPpF1DHYtExti5lGxryOYLpZHBh9hB95B3bY3+66P8AcqX/ACGIKLv+2b8ow5tXG28tK4uNuZhfYP8AgQx3gA5Bx7dxh8lfXU2HucTStqHVj4/2Oyxudx9YYxnvIOy/SEH9St/fIf5JEFY3d7PU2IbNClqpRAXYlIIZLtDhPwm5WtB84lufs9RfuQV7H93mKYK11ZT1GaFhDjNSvfHI0XFjLGel+gLvFBt7eY9NiGzFFU1AvKK6SF0gblbIWxvDX2GlyBr4goLbsgx0+xEkUHbl4FYzI3V2biPcWW7y08vtBBpfRqmbwq1n7Ykp3nxaWyAfNp+KCC2/jNVtjFFBdz2y0bCR+yWBsjz7rbk+ooNPf2L482/Lyen/AJnIO17yR/UVZ+6SfJqDnn0Z/wCzrvv0v4TIO2ICAgIIjHsGbUx9GytHZf8A+LvBQebwq8in/KPCZwuZbj3/AOPvDns8LmOLHgtcDYgrJ5KWpM1v5hq8d63rFq+JfC8PYgICDri3rCiChbb7rabFKoVUs08MnDbERFw8rg0khxuDrrb2BBb8EwtlJSxUsV+HFEyJpdbMQ1tszrdTzPiUFbh3dUzcZOLB8nGLnP4XY4Ie6PIXjS9+Z58ygmtp9mKbEYOBVxcRoOZrgS2SN3pMcOR/HqgrA3ZWpDQtxTERRG44F6bzSblmfh3y+HLwQWPZbZOlw2Ew0keQO1fI45pZD3vd166aAX5IK1sduopsNrG1cNRUSPax7MsnCyEPbY8mhBaNrtnmYjRSUcr3xskLCXR5c4ySNeLXB6tCCM2L2Dp8Np5qdj5KiKZ2Z7ZxGQRkyltgBcEIIGLc7TQ1JqKOsrqFxuMsEjOyDzY0lt8vgSUGfGNz9DU5M8tWHNa7NJxGOlme4gmWZ72kudoB0FgBZBecLoW09PFTsLnNiijhaXWzEMaGgm3WwQZKumbLG6KQBzHsdG5p5FrhYj4FBT9g921NhM0k0Mks0j2CLNLw+w3NmIblA5kNv90IJbbbZSPFKUUs0kkTBK2bNFlzXaHADtA6dpBAw7qqUYaMPM9UWNqTWMla5jZWS5A0EWbY2F+nVBkqt3j6iMQVeLYhU0wIvCTCzOAbgSOay79QOZQWKbZekfQ/0e6nZ5JkyCEXAAvcOB5h19c1731QUug3Wy0Mjn4Vi1RRtcbuiljjnjd3XF2+q9ifFBuUuw9ayV8zMQpaaWTSSWkw+Fk0gvc3c6Qi5Ot8qCW2S2DpcPkfOziT1Ul89VUOD5nZjcgaANuedhr1KCM2y3W0+J1nlctRURPyMjDYuFlswkg9pp11QWzHsJbV0ctI9zmMlidEXNtmAItcX6oITYHYOHCBMIJZpRMYyeLk7OTNa2UD0z8EFsQEBAQEEBtNggnZxIx9c0fxj0T49yq+o8GM9frr6o/lY9P5s4bfTb0z/ChkWNjoeVistMTE6lqImJjcPEfRAQdcW9YUQEBAQEBAQEBAQEBAQEBAQEBAQEBAQEBAQEBAQEBAQVHa7BOdRENeb2ju9MfmqHqnB3E5qR39/wDa66ZzdTGK89vb/SoqgaAQEHXFvWFEBAQEBAQEBAQEBAQEBAQEBAQEBAQEBAQEBAQEBAQEHhCDn202EcCTMwfVPOn2TzLf0WU6jw/0b/VX0z/E/DT9O5n61fpt6o/lCqtWYg64t6wogICAgICAgICAgICAgICAgICAgICAgICAgICAgICAgINbEKNs0To3+a4e0HoR4hcc2GuWk0t7umLLbFeL19nM66kdDK6N41aefQjo4eBWOz4LYrzSzYcfPXNSLwwLi7OuLesKICAgICAgICAgICAgICAgICAgICAgICAgICAgICAgICAgr+1uFcWLiMH1jATpzc3q381VdU4n6uP66x90fysum8r9LJ9FvE/woay7UQ64t6wogICAgICAgICAgICAgICAgICAgICAgICAgICAgICAgICDyyDnm1GGcCe7RaN93N7gerf/ALvWT6lxf0cu4jtPj8tT03lfrY9TPevn/boi1jLCAgICAgICAgICAgICAgICAgICAgICAgICAgICAgICAgICCL2hw/j07m27Q7bT9ofry9qh83jxmwzX+8JXCzzhzRb293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55326" name="AutoShape 30" descr="data:image/jpeg;base64,/9j/4AAQSkZJRgABAQAAAQABAAD/2wCEAAkGBxMRDhUQEBAQDxAWEBEPFxAQFQ8UEBIUFREWFhYRExgaHCgsGBomGxQUITIhMSkrOi4uGCAzODM4NygvOisBCgoKDg0OGxAQGywkICQsLCwsLCwsLC8vLCwsLCwsLCwtLCwsLCwsLCwsLCwsLywsLCwsLCwsLCwsLCwsLCwsLP/AABEIAK8BIAMBEQACEQEDEQH/xAAcAAEAAgMBAQEAAAAAAAAAAAAABQYDBAcBAgj/xABHEAABAwIDBQMIBwQHCQAAAAABAAIDBBEFEiEGBxMxQSJRYRQyUnGBgpGhCCNicrHB0UJ0krIVJTM1Q7PxFiQ2U4O0wtLw/8QAGgEBAAMBAQEAAAAAAAAAAAAAAAQFBgMCAf/EAC0RAQACAgEDAwMDBAMBAAAAAAABAgMRBAUhMTJBURIicRNhoUKBkdFiseEz/9oADAMBAAIRAxEAPwDtr4Gu5tafWAV5msT5h9i0x7taTCoHc4Yj7jb/ABXG3Fw281j/AA615OWvi0/5akuzdM7/AA8v3XPH5rhfpvHt/T/LvXqPIr/V/ENObY+I+bJKz2tI/BR7dHxT6ZmHenV80eYiWjPsa8eZM13g4EfMEqLfot/6b7/KVTrNf6qf4R0+zVS3kwPH2HA/I2UW/S+TX23+JSqdT41veY/MI2elkj8+ORn3g4D4qFfDlp6qzCZXNiv6bRLCHeK5bddGZNyaMybk0Zk3JozJuTRmTcmjMm5NGZNyaMybk0Zk3JozJuTRmTcmjMm5NGZNyaMybk0Zk3JozJuTRmTcmjMm5NGZNyaMybk0Zk3JozJuTRmTcmjMm5NGZNyaMybk0Zk3JozJuTTra3rDCAgICAg8IXyYifI0anCIJPPhjJ7wMrviFHycPDk9VYlIx8vNj9NphE1Wx0Tv7N8kfho5vz1+agZOj4Z9MzCbj6vmj1REoer2TnZ5hZKPA5XfA/qq/J0jNX0TErDF1fFb1RMIappJIzaRjmfeBA9h6qvvhyUn76yn48+PJ3raGFcnYQEBAQEBAQEBAQEBAQEBAQEBAQEBAQEBB1xb1hRAQEBAQEBAQEHy9oIsQCO46hebREx3fYnXhEVuzdPJrw+Ge+Ps/Ll8lCy9N4+Tv9Ovx2TMXUORj8Tv890FW7HvbrE8SD0X9l3x5H5KrzdGvH/znf5WWHrFZ7ZI1+EDWUMkRtKxzPEjQ+o8iqvLx8uKdXjS0xcjFljdJa64O4voICAgICAgICAgICAgIPQL6L7EbJnTLVQ5SPUPwXTJSaueK8WhhXJ0EBAQEHXFvWFEBAQEBAQEBAQEBAsg+XsBFiAR3HUL5MRMal9iZidwhK/ZeCTVo4Lu9lsv8PL4WVdn6Zgyd47T+yfh6nnx9p7x+6tYhszPFq0cZvezzva3/VU2fpebH6Y3H7LfB1TFk7W+2f3QpFtDoe481WzGu0/+rKJ3GxH0QEBAQEBAQEBAQEG7QU13BSsGLc7lHz5IiEpjtFYjT9lv8oUzmYdaQeFm3v8AKvubY6qqmJiVtE7eL4CAgIOuLesKICAgICAgICAgICAgICDyyDRxDCIZx9ZGCfTGjx7QoufiYs3rh3w8rLh9EqrieyUjLuhPFb6JsHj8iqTkdIvXvjncfyu+P1elu2SNfv7K9IwtJa4FrhoQQQR7FU3pak6tGltS9bxus7fK8vQgICAgICAg9ASImSW5S0hJUnHhmUfJmiFiwqg1GitePgmZhU8nP2lKY1R5gDbpZTuZh3qYQuJl+mVSraHwVHlwr3Dn2jJIyOag2rNU2tol8Ly+iAg64t6wogICAgICAgICAgICAgICAg8sg1MQwyKdtpGB3c7k4eohR83Fx5o++HbDyMmGd0nSo4rspJHd0JMrfR/xB/7Kh5XSclPuxzuPj3XvG6rS325O0/PsrzgQbEWI0sdCPWqi26zqVtWYtG4eI+iAgICD1vjqnb3Jb1HNED2mH4j9FLxZMceYRclMkx2lZMPnp9Oy72kK2wXwfCoz4+R8rDSuYR2LfmrbFbHMfaq8kXifuZZLW1tbxXS2td3Ou99kNiE0A5gk+Girs98HusMFM8+JVivqYb6MPxH6KmzZcW+0LnBize8ol5B5C3tUC8xPhPiJ93wvL6IOuLesKICAgICAgICAgICAgICAgICAg8ITQjcVwSKoF3Nyv6SN0d7e8KHyeFjzx3jv8pXH5mTBP2z2+FKxfA5afUjPH/zG8ve7lnOVwMuDvPeGi4vPx5+0dp+EWoKcICAgICDZpZyCu2LJMOOSkStWCVRuNVecTJ3UvLxRqUtjM1mqZzL6iNIPEpuyk4jVG6z2fJ3aLBijSNJUJMiHiAgIOuLesKICAgICAgICAgICAgICAgICAgICD5c0EWOo7ivkxvsKxjWyrXXfT2Y7mYz5h+76J+SpuX0mt92xdp+PZb8Xqtqarl7x8+6nzQuY4se0tcObToQs/elqW+m0d2gpkrev1VncPheHsQEBB6E8CfwSbUK24t+8Sq+ZTsmtoJdB90Kw5tvCu4Ne8qVUPu5Z3LO7NFjjUMS5vYgICDri3rCiAgICAgICAgICAgICAgICAgICAgIPEGhimEx1DbSDXo8aPb6j+SjcniY89dWj+/ukcfk5MFt1n+3somL4NJTO7QzRk6SDkfA9xWX5fCvx57+n5aXic2nIjt5+EcoaaICAgksHks63ipvEt30h8qu67Te0cug+6PwVhzr/APSu4Fe8/lUyqKZ3K9iOzxAQEBB1xb1hRAQEBAQEBAQEBAQEBAQEBAQEBAQEBB4UHxLEHNLXAOaRYgi4PrXm1ItGrRuH2tprO47SpePbMmO8kF3R8yzm5viO8LO87pk493xePhoOF1OL6pl8/Ktqm8eVzE78CAg2aB9pAu3HnV3HNG6aS20kvIfZb+AU7nW8IHT6+Z/dAKrWogICAg64t6wogICAgICAgICAgICAgICAgICAgICAgICDyyCtbQ7NCS8sADZOZZya/wAR3OVNzumRk+/H5+PlbcLqM4/syePn4Ut7C0lrgQQbEHQg+Kzk1mszWfLRVtFoi0eHyvj0+o3WcD4r1TtaHy0bhv41Nme37jf5QpPLvuYReJT6az+UcoiWICAgIOuLesKICAgICAgICAg8ug9QLoCAgICAgICAgICAgICDwoIbH8BbUNzNsyUDR3R32Xfqq7m8CvIjcdrJ3D51uPOp7x8KDUQOjeWPaWuGhB/HxWWyY7Y7fReO8NRiyVyV+qs9pY14dGSaTMb+AHyXu9vql5pX6Y0xrw9CAgICDri3rCqjvH2xfhNPHUil8qjdLwXDiGMsJaS03yO0OUjp070Gtuz3gNxhk14RTSROZ9WH8S7Hg2ffK3q1w+CDPvH26ZhEMUjofKHyylgiDxGcrW3dJfKeXZFvtILVS1DZY2yxuDmPY2Rrhyc1wBa4ewhBS9k94BxDFKijipcsFOZA6rMt8+WTI2zMmmYhxGvIIL0gICClb46ySHA6iWGSSGRroLSROcx4vURg2cDcaEhBX/o/4rPU0lS+pnmqHCoYA6Z73lo4Y0bc6BB1VBwPf5j9VTYrEynqqinYaCNxZFLIxpcZ5wXWB52AF/BB1fDcQljwOGpZGaqZuHwTcNzy10zhA1zgXkHtHXWxuUFG2Y33tq62GmkoRTtlkEXG8oz5XOBydnhC93ZRz6oOu3QctxreZUvixA4dRCRtHJHCKkudIHl0mVzhEGi4Aa83zG12k6FBaN2mOVVdhraith4Mpe9os0sEjBbLKGnzb3I92/VBa0FK3r7UVOG0AnpImyPMzY3Pe1z2RMLXHOQD1IAudNfUgmNh8WmrMOgqamHgTSMJdHYgaOIDwDqA4AOt4oJ1AQEBAQEAoIrHMGbUs17Mg81/d4HvChczhV5Fe/q9pS+Jy78e248e8OfVdK+J5jkGVw6dPWO8LJ5cVsVvov5hq8OWmWv10nswrm6CAgICAg64t6wqt7xsF8twmppwMzzEZGDrxI+2wD1ltvag/P8AuTx7yTGY2uNo6gGldflmcQYz/GGj3kG/vpxCSuxKodEC+moGx073AjK1732c4+Jk7HuILdsXt3wtkpnl3+8UrXUjL8yZNKci3QB4H/TKCubNbTDAMFY9kTJK+uc6oa2S+WOnYSyN77auuQ4gXHnHXTUOg4TR41Phza3+kwypkiFTHSCmpvJw1zczIXuLc1yLXN9Cba2QYd1W9A4m51LVMZHVtYZGvjuI5mjn2STlcNDa+uvKyCkbLb5a99RlqGtqRw5AyCGK0k0xbaNl23sM3OwQbm0mIYtPguJOxaN0DQKAwxcNjIxmqu3lIuTbK3QuPNBm3IY1HQ4NX1cxPDimY4gWzOPDAaxt+pJAHrQZtk9s8ZxuskFJJTUNPEA994xIGhxORhJ1e45T6I0KClb6pKo4kxtc2ETspGRiSDMIp4+NK5koa7Vh7RaW3OrTbQhB+itjf7qo/wBxpf8AIYg/M29HZ84djEscfZje4VUJGmVj3E2HdleHN90IOzYhvEH+zAxEOAqJIvJQ3kRVEFjiPVZz/UAggKjyjAtlYJadwiq5amOaUlrHX4zHHI4OB5NbGPWCgyYXvTqIdnjX1GWpq31slLEC1rIxaNrgXhtrtHa8TcC/UBNYczGamjbXU2MUs73RCUUbaaHye5F+Fxb5g4ajUc0GnvF2uxGiwejqTw6aslkyzRhjXMALHODLPvY6NJ153QWjd5tC+fA466tkBdlnkkkytaA2OR+tmjo1qCp7J7XYhjtZOKWduGUUGU5mxRS1L85cGB3EuATkcTYaWA15oM+B7wKmlxp2D4o6Ka72RxVkbOGXOe0GPiNvazrtGnJ3eNQEdvU3kVuHYqKeB0Yg4UMhBja5/ac7NlJ8AgybbYvtBFSnEmPpqOlAY7yaIMlqI2PIDXTGSMgkXF8p0vy0QWfdDtrJitG8zhgqIZAx5YLNe1wux9uh0cCPDxQXxAQCgi8bwdtTHY9mQea/uPce8KFzOHXkV1PmPEpfE5duPbcePeHPaqmfE8xyDK4dPzHeFk8uK2O00v5avFlplrF6eGFc3QQEBAQdcW9YUQfkDbfDHYfjFRFH9Xw6jixFumVriJIsvqDm/BB2HdFsyKnAqp1Qcz8QfNmkIGbKLsa/1iTiOQcTosMqHVn9GAlj5KtlO9gvl4jJHRhzh1y5n/NBct/GFGnxGFrWlsAoYIYvRDYi5pYPEaH3gg/QmD18Zw+KoDgITSxzZugZwg659iD87bkqN82PNmaCGRsnneR5oDmOYGk+JePggx7iIwceiuAbRTuF+h4ZFx42J+KDsu/D/h+p+9T/APcxoON7P0z5NlMQyXOStppHAdWANv7BcH2ILr9GupZwqyLQSZ4ZLdSwte35EH+JBXPpF1DHYtExti5lGxryOYLpZHBh9hB95B3bY3+66P8AcqX/ACGIKLv+2b8ow5tXG28tK4uNuZhfYP8AgQx3gA5Bx7dxh8lfXU2HucTStqHVj4/2Oyxudx9YYxnvIOy/SEH9St/fIf5JEFY3d7PU2IbNClqpRAXYlIIZLtDhPwm5WtB84lufs9RfuQV7H93mKYK11ZT1GaFhDjNSvfHI0XFjLGel+gLvFBt7eY9NiGzFFU1AvKK6SF0gblbIWxvDX2GlyBr4goLbsgx0+xEkUHbl4FYzI3V2biPcWW7y08vtBBpfRqmbwq1n7Ykp3nxaWyAfNp+KCC2/jNVtjFFBdz2y0bCR+yWBsjz7rbk+ooNPf2L482/Lyen/AJnIO17yR/UVZ+6SfJqDnn0Z/wCzrvv0v4TIO2ICAgIIjHsGbUx9GytHZf8A+LvBQebwq8in/KPCZwuZbj3/AOPvDns8LmOLHgtcDYgrJ5KWpM1v5hq8d63rFq+JfC8PYgICDri3rCiChbb7rabFKoVUs08MnDbERFw8rg0khxuDrrb2BBb8EwtlJSxUsV+HFEyJpdbMQ1tszrdTzPiUFbh3dUzcZOLB8nGLnP4XY4Ie6PIXjS9+Z58ygmtp9mKbEYOBVxcRoOZrgS2SN3pMcOR/HqgrA3ZWpDQtxTERRG44F6bzSblmfh3y+HLwQWPZbZOlw2Ew0keQO1fI45pZD3vd166aAX5IK1sduopsNrG1cNRUSPax7MsnCyEPbY8mhBaNrtnmYjRSUcr3xskLCXR5c4ySNeLXB6tCCM2L2Dp8Np5qdj5KiKZ2Z7ZxGQRkyltgBcEIIGLc7TQ1JqKOsrqFxuMsEjOyDzY0lt8vgSUGfGNz9DU5M8tWHNa7NJxGOlme4gmWZ72kudoB0FgBZBecLoW09PFTsLnNiijhaXWzEMaGgm3WwQZKumbLG6KQBzHsdG5p5FrhYj4FBT9g921NhM0k0Mks0j2CLNLw+w3NmIblA5kNv90IJbbbZSPFKUUs0kkTBK2bNFlzXaHADtA6dpBAw7qqUYaMPM9UWNqTWMla5jZWS5A0EWbY2F+nVBkqt3j6iMQVeLYhU0wIvCTCzOAbgSOay79QOZQWKbZekfQ/0e6nZ5JkyCEXAAvcOB5h19c1731QUug3Wy0Mjn4Vi1RRtcbuiljjnjd3XF2+q9ifFBuUuw9ayV8zMQpaaWTSSWkw+Fk0gvc3c6Qi5Ot8qCW2S2DpcPkfOziT1Ul89VUOD5nZjcgaANuedhr1KCM2y3W0+J1nlctRURPyMjDYuFlswkg9pp11QWzHsJbV0ctI9zmMlidEXNtmAItcX6oITYHYOHCBMIJZpRMYyeLk7OTNa2UD0z8EFsQEBAQEEBtNggnZxIx9c0fxj0T49yq+o8GM9frr6o/lY9P5s4bfTb0z/ChkWNjoeVistMTE6lqImJjcPEfRAQdcW9YUQEBAQEBAQEBAQEBAQEBAQEBAQEBAQEBAQEBAQEBAQVHa7BOdRENeb2ju9MfmqHqnB3E5qR39/wDa66ZzdTGK89vb/SoqgaAQEHXFvWFEBAQEBAQEBAQEBAQEBAQEBAQEBAQEBAQEBAQEBAQEHhCDn202EcCTMwfVPOn2TzLf0WU6jw/0b/VX0z/E/DT9O5n61fpt6o/lCqtWYg64t6wogICAgICAgICAgICAgICAgICAgICAgICAgICAgICAgINbEKNs0To3+a4e0HoR4hcc2GuWk0t7umLLbFeL19nM66kdDK6N41aefQjo4eBWOz4LYrzSzYcfPXNSLwwLi7OuLesKICAgICAgICAgICAgICAgICAgICAgICAgICAgICAgICAgr+1uFcWLiMH1jATpzc3q381VdU4n6uP66x90fysum8r9LJ9FvE/woay7UQ64t6wogICAgICAgICAgICAgICAgICAgICAgICAgICAgICAgICDyyDnm1GGcCe7RaN93N7gerf/ALvWT6lxf0cu4jtPj8tT03lfrY9TPevn/boi1jLCAgICAgICAgICAgICAgICAgICAgICAgICAgICAgICAgICCL2hw/j07m27Q7bT9ofry9qh83jxmwzX+8JXCzzhzRb293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55328" name="AutoShape 32" descr="data:image/jpeg;base64,/9j/4AAQSkZJRgABAQAAAQABAAD/2wCEAAkGBxMRDhUQEBAQDxAWEBEPFxAQFQ8UEBIUFREWFhYRExgaHCgsGBomGxQUITIhMSkrOi4uGCAzODM4NygvOisBCgoKDg0OGxAQGywkICQsLCwsLCwsLC8vLCwsLCwsLCwtLCwsLCwsLCwsLCwsLywsLCwsLCwsLCwsLCwsLCwsLP/AABEIAK8BIAMBEQACEQEDEQH/xAAcAAEAAgMBAQEAAAAAAAAAAAAABQYDBAcBAgj/xABHEAABAwIDBQMIBwQHCQAAAAABAAIDBBEFEiEGBxMxQSJRYRQyUnGBgpGhCCNicrHB0UJ0krIVJTM1Q7PxFiQ2U4O0wtLw/8QAGgEBAAMBAQEAAAAAAAAAAAAAAAQFBgMCAf/EAC0RAQACAgEDAwMDBAMBAAAAAAABAgMRBAUhMTJBURIicRNhoUKBkdFiseEz/9oADAMBAAIRAxEAPwDtr4Gu5tafWAV5msT5h9i0x7taTCoHc4Yj7jb/ABXG3Fw281j/AA615OWvi0/5akuzdM7/AA8v3XPH5rhfpvHt/T/LvXqPIr/V/ENObY+I+bJKz2tI/BR7dHxT6ZmHenV80eYiWjPsa8eZM13g4EfMEqLfot/6b7/KVTrNf6qf4R0+zVS3kwPH2HA/I2UW/S+TX23+JSqdT41veY/MI2elkj8+ORn3g4D4qFfDlp6qzCZXNiv6bRLCHeK5bddGZNyaMybk0Zk3JozJuTRmTcmjMm5NGZNyaMybk0Zk3JozJuTRmTcmjMm5NGZNyaMybk0Zk3JozJuTRmTcmjMm5NGZNyaMybk0Zk3JozJuTRmTcmjMm5NGZNyaMybk0Zk3JozJuTTra3rDCAgICAg8IXyYifI0anCIJPPhjJ7wMrviFHycPDk9VYlIx8vNj9NphE1Wx0Tv7N8kfho5vz1+agZOj4Z9MzCbj6vmj1REoer2TnZ5hZKPA5XfA/qq/J0jNX0TErDF1fFb1RMIappJIzaRjmfeBA9h6qvvhyUn76yn48+PJ3raGFcnYQEBAQEBAQEBAQEBAQEBAQEBAQEBAQEBB1xb1hRAQEBAQEBAQEHy9oIsQCO46hebREx3fYnXhEVuzdPJrw+Ge+Ps/Ll8lCy9N4+Tv9Ovx2TMXUORj8Tv890FW7HvbrE8SD0X9l3x5H5KrzdGvH/znf5WWHrFZ7ZI1+EDWUMkRtKxzPEjQ+o8iqvLx8uKdXjS0xcjFljdJa64O4voICAgICAgICAgICAgIPQL6L7EbJnTLVQ5SPUPwXTJSaueK8WhhXJ0EBAQEHXFvWFEBAQEBAQEBAQEBAsg+XsBFiAR3HUL5MRMal9iZidwhK/ZeCTVo4Lu9lsv8PL4WVdn6Zgyd47T+yfh6nnx9p7x+6tYhszPFq0cZvezzva3/VU2fpebH6Y3H7LfB1TFk7W+2f3QpFtDoe481WzGu0/+rKJ3GxH0QEBAQEBAQEBAQEG7QU13BSsGLc7lHz5IiEpjtFYjT9lv8oUzmYdaQeFm3v8AKvubY6qqmJiVtE7eL4CAgIOuLesKICAgICAgICAgICAgICDyyDRxDCIZx9ZGCfTGjx7QoufiYs3rh3w8rLh9EqrieyUjLuhPFb6JsHj8iqTkdIvXvjncfyu+P1elu2SNfv7K9IwtJa4FrhoQQQR7FU3pak6tGltS9bxus7fK8vQgICAgICAg9ASImSW5S0hJUnHhmUfJmiFiwqg1GitePgmZhU8nP2lKY1R5gDbpZTuZh3qYQuJl+mVSraHwVHlwr3Dn2jJIyOag2rNU2tol8Ly+iAg64t6wogICAgICAgICAgICAgICAg8sg1MQwyKdtpGB3c7k4eohR83Fx5o++HbDyMmGd0nSo4rspJHd0JMrfR/xB/7Kh5XSclPuxzuPj3XvG6rS325O0/PsrzgQbEWI0sdCPWqi26zqVtWYtG4eI+iAgICD1vjqnb3Jb1HNED2mH4j9FLxZMceYRclMkx2lZMPnp9Oy72kK2wXwfCoz4+R8rDSuYR2LfmrbFbHMfaq8kXifuZZLW1tbxXS2td3Ou99kNiE0A5gk+Girs98HusMFM8+JVivqYb6MPxH6KmzZcW+0LnBize8ol5B5C3tUC8xPhPiJ93wvL6IOuLesKICAgICAgICAgICAgICAgICAg8ITQjcVwSKoF3Nyv6SN0d7e8KHyeFjzx3jv8pXH5mTBP2z2+FKxfA5afUjPH/zG8ve7lnOVwMuDvPeGi4vPx5+0dp+EWoKcICAgICDZpZyCu2LJMOOSkStWCVRuNVecTJ3UvLxRqUtjM1mqZzL6iNIPEpuyk4jVG6z2fJ3aLBijSNJUJMiHiAgIOuLesKICAgICAgICAgICAgICAgICAgICD5c0EWOo7ivkxvsKxjWyrXXfT2Y7mYz5h+76J+SpuX0mt92xdp+PZb8Xqtqarl7x8+6nzQuY4se0tcObToQs/elqW+m0d2gpkrev1VncPheHsQEBB6E8CfwSbUK24t+8Sq+ZTsmtoJdB90Kw5tvCu4Ne8qVUPu5Z3LO7NFjjUMS5vYgICDri3rCiAgICAgICAgICAgICAgICAgICAgIPEGhimEx1DbSDXo8aPb6j+SjcniY89dWj+/ukcfk5MFt1n+3somL4NJTO7QzRk6SDkfA9xWX5fCvx57+n5aXic2nIjt5+EcoaaICAgksHks63ipvEt30h8qu67Te0cug+6PwVhzr/APSu4Fe8/lUyqKZ3K9iOzxAQEBB1xb1hRAQEBAQEBAQEBAQEBAQEBAQEBAQEBB4UHxLEHNLXAOaRYgi4PrXm1ItGrRuH2tprO47SpePbMmO8kF3R8yzm5viO8LO87pk493xePhoOF1OL6pl8/Ktqm8eVzE78CAg2aB9pAu3HnV3HNG6aS20kvIfZb+AU7nW8IHT6+Z/dAKrWogICAg64t6wogICAgICAgICAgICAgICAgICAgICAgICDyyCtbQ7NCS8sADZOZZya/wAR3OVNzumRk+/H5+PlbcLqM4/syePn4Ut7C0lrgQQbEHQg+Kzk1mszWfLRVtFoi0eHyvj0+o3WcD4r1TtaHy0bhv41Nme37jf5QpPLvuYReJT6az+UcoiWICAgIOuLesKICAgICAgICAg8ug9QLoCAgICAgICAgICAgICDwoIbH8BbUNzNsyUDR3R32Xfqq7m8CvIjcdrJ3D51uPOp7x8KDUQOjeWPaWuGhB/HxWWyY7Y7fReO8NRiyVyV+qs9pY14dGSaTMb+AHyXu9vql5pX6Y0xrw9CAgICDri3rCqjvH2xfhNPHUil8qjdLwXDiGMsJaS03yO0OUjp070Gtuz3gNxhk14RTSROZ9WH8S7Hg2ffK3q1w+CDPvH26ZhEMUjofKHyylgiDxGcrW3dJfKeXZFvtILVS1DZY2yxuDmPY2Rrhyc1wBa4ewhBS9k94BxDFKijipcsFOZA6rMt8+WTI2zMmmYhxGvIIL0gICClb46ySHA6iWGSSGRroLSROcx4vURg2cDcaEhBX/o/4rPU0lS+pnmqHCoYA6Z73lo4Y0bc6BB1VBwPf5j9VTYrEynqqinYaCNxZFLIxpcZ5wXWB52AF/BB1fDcQljwOGpZGaqZuHwTcNzy10zhA1zgXkHtHXWxuUFG2Y33tq62GmkoRTtlkEXG8oz5XOBydnhC93ZRz6oOu3QctxreZUvixA4dRCRtHJHCKkudIHl0mVzhEGi4Aa83zG12k6FBaN2mOVVdhraith4Mpe9os0sEjBbLKGnzb3I92/VBa0FK3r7UVOG0AnpImyPMzY3Pe1z2RMLXHOQD1IAudNfUgmNh8WmrMOgqamHgTSMJdHYgaOIDwDqA4AOt4oJ1AQEBAQEAoIrHMGbUs17Mg81/d4HvChczhV5Fe/q9pS+Jy78e248e8OfVdK+J5jkGVw6dPWO8LJ5cVsVvov5hq8OWmWv10nswrm6CAgICAg64t6wqt7xsF8twmppwMzzEZGDrxI+2wD1ltvag/P8AuTx7yTGY2uNo6gGldflmcQYz/GGj3kG/vpxCSuxKodEC+moGx073AjK1732c4+Jk7HuILdsXt3wtkpnl3+8UrXUjL8yZNKci3QB4H/TKCubNbTDAMFY9kTJK+uc6oa2S+WOnYSyN77auuQ4gXHnHXTUOg4TR41Phza3+kwypkiFTHSCmpvJw1zczIXuLc1yLXN9Cba2QYd1W9A4m51LVMZHVtYZGvjuI5mjn2STlcNDa+uvKyCkbLb5a99RlqGtqRw5AyCGK0k0xbaNl23sM3OwQbm0mIYtPguJOxaN0DQKAwxcNjIxmqu3lIuTbK3QuPNBm3IY1HQ4NX1cxPDimY4gWzOPDAaxt+pJAHrQZtk9s8ZxuskFJJTUNPEA994xIGhxORhJ1e45T6I0KClb6pKo4kxtc2ETspGRiSDMIp4+NK5koa7Vh7RaW3OrTbQhB+itjf7qo/wBxpf8AIYg/M29HZ84djEscfZje4VUJGmVj3E2HdleHN90IOzYhvEH+zAxEOAqJIvJQ3kRVEFjiPVZz/UAggKjyjAtlYJadwiq5amOaUlrHX4zHHI4OB5NbGPWCgyYXvTqIdnjX1GWpq31slLEC1rIxaNrgXhtrtHa8TcC/UBNYczGamjbXU2MUs73RCUUbaaHye5F+Fxb5g4ajUc0GnvF2uxGiwejqTw6aslkyzRhjXMALHODLPvY6NJ153QWjd5tC+fA466tkBdlnkkkytaA2OR+tmjo1qCp7J7XYhjtZOKWduGUUGU5mxRS1L85cGB3EuATkcTYaWA15oM+B7wKmlxp2D4o6Ka72RxVkbOGXOe0GPiNvazrtGnJ3eNQEdvU3kVuHYqKeB0Yg4UMhBja5/ac7NlJ8AgybbYvtBFSnEmPpqOlAY7yaIMlqI2PIDXTGSMgkXF8p0vy0QWfdDtrJitG8zhgqIZAx5YLNe1wux9uh0cCPDxQXxAQCgi8bwdtTHY9mQea/uPce8KFzOHXkV1PmPEpfE5duPbcePeHPaqmfE8xyDK4dPzHeFk8uK2O00v5avFlplrF6eGFc3QQEBAQdcW9YUQfkDbfDHYfjFRFH9Xw6jixFumVriJIsvqDm/BB2HdFsyKnAqp1Qcz8QfNmkIGbKLsa/1iTiOQcTosMqHVn9GAlj5KtlO9gvl4jJHRhzh1y5n/NBct/GFGnxGFrWlsAoYIYvRDYi5pYPEaH3gg/QmD18Zw+KoDgITSxzZugZwg659iD87bkqN82PNmaCGRsnneR5oDmOYGk+JePggx7iIwceiuAbRTuF+h4ZFx42J+KDsu/D/h+p+9T/APcxoON7P0z5NlMQyXOStppHAdWANv7BcH2ILr9GupZwqyLQSZ4ZLdSwte35EH+JBXPpF1DHYtExti5lGxryOYLpZHBh9hB95B3bY3+66P8AcqX/ACGIKLv+2b8ow5tXG28tK4uNuZhfYP8AgQx3gA5Bx7dxh8lfXU2HucTStqHVj4/2Oyxudx9YYxnvIOy/SEH9St/fIf5JEFY3d7PU2IbNClqpRAXYlIIZLtDhPwm5WtB84lufs9RfuQV7H93mKYK11ZT1GaFhDjNSvfHI0XFjLGel+gLvFBt7eY9NiGzFFU1AvKK6SF0gblbIWxvDX2GlyBr4goLbsgx0+xEkUHbl4FYzI3V2biPcWW7y08vtBBpfRqmbwq1n7Ykp3nxaWyAfNp+KCC2/jNVtjFFBdz2y0bCR+yWBsjz7rbk+ooNPf2L482/Lyen/AJnIO17yR/UVZ+6SfJqDnn0Z/wCzrvv0v4TIO2ICAgIIjHsGbUx9GytHZf8A+LvBQebwq8in/KPCZwuZbj3/AOPvDns8LmOLHgtcDYgrJ5KWpM1v5hq8d63rFq+JfC8PYgICDri3rCiChbb7rabFKoVUs08MnDbERFw8rg0khxuDrrb2BBb8EwtlJSxUsV+HFEyJpdbMQ1tszrdTzPiUFbh3dUzcZOLB8nGLnP4XY4Ie6PIXjS9+Z58ygmtp9mKbEYOBVxcRoOZrgS2SN3pMcOR/HqgrA3ZWpDQtxTERRG44F6bzSblmfh3y+HLwQWPZbZOlw2Ew0keQO1fI45pZD3vd166aAX5IK1sduopsNrG1cNRUSPax7MsnCyEPbY8mhBaNrtnmYjRSUcr3xskLCXR5c4ySNeLXB6tCCM2L2Dp8Np5qdj5KiKZ2Z7ZxGQRkyltgBcEIIGLc7TQ1JqKOsrqFxuMsEjOyDzY0lt8vgSUGfGNz9DU5M8tWHNa7NJxGOlme4gmWZ72kudoB0FgBZBecLoW09PFTsLnNiijhaXWzEMaGgm3WwQZKumbLG6KQBzHsdG5p5FrhYj4FBT9g921NhM0k0Mks0j2CLNLw+w3NmIblA5kNv90IJbbbZSPFKUUs0kkTBK2bNFlzXaHADtA6dpBAw7qqUYaMPM9UWNqTWMla5jZWS5A0EWbY2F+nVBkqt3j6iMQVeLYhU0wIvCTCzOAbgSOay79QOZQWKbZekfQ/0e6nZ5JkyCEXAAvcOB5h19c1731QUug3Wy0Mjn4Vi1RRtcbuiljjnjd3XF2+q9ifFBuUuw9ayV8zMQpaaWTSSWkw+Fk0gvc3c6Qi5Ot8qCW2S2DpcPkfOziT1Ul89VUOD5nZjcgaANuedhr1KCM2y3W0+J1nlctRURPyMjDYuFlswkg9pp11QWzHsJbV0ctI9zmMlidEXNtmAItcX6oITYHYOHCBMIJZpRMYyeLk7OTNa2UD0z8EFsQEBAQEEBtNggnZxIx9c0fxj0T49yq+o8GM9frr6o/lY9P5s4bfTb0z/ChkWNjoeVistMTE6lqImJjcPEfRAQdcW9YUQEBAQEBAQEBAQEBAQEBAQEBAQEBAQEBAQEBAQEBAQVHa7BOdRENeb2ju9MfmqHqnB3E5qR39/wDa66ZzdTGK89vb/SoqgaAQEHXFvWFEBAQEBAQEBAQEBAQEBAQEBAQEBAQEBAQEBAQEBAQEHhCDn202EcCTMwfVPOn2TzLf0WU6jw/0b/VX0z/E/DT9O5n61fpt6o/lCqtWYg64t6wogICAgICAgICAgICAgICAgICAgICAgICAgICAgICAgINbEKNs0To3+a4e0HoR4hcc2GuWk0t7umLLbFeL19nM66kdDK6N41aefQjo4eBWOz4LYrzSzYcfPXNSLwwLi7OuLesKICAgICAgICAgICAgICAgICAgICAgICAgICAgICAgICAgr+1uFcWLiMH1jATpzc3q381VdU4n6uP66x90fysum8r9LJ9FvE/woay7UQ64t6wogICAgICAgICAgICAgICAgICAgICAgICAgICAgICAgICDyyDnm1GGcCe7RaN93N7gerf/ALvWT6lxf0cu4jtPj8tT03lfrY9TPevn/boi1jLCAgICAgICAgICAgICAgICAgICAgICAgICAgICAgICAgICCL2hw/j07m27Q7bT9ofry9qh83jxmwzX+8JXCzzhzRb293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55330" name="AutoShape 34" descr="data:image/jpeg;base64,/9j/4AAQSkZJRgABAQAAAQABAAD/2wCEAAkGBxMRDhUQEBAQDxAWEBEPFxAQFQ8UEBIUFREWFhYRExgaHCgsGBomGxQUITIhMSkrOi4uGCAzODM4NygvOisBCgoKDg0OGxAQGywkICQsLCwsLCwsLC8vLCwsLCwsLCwtLCwsLCwsLCwsLCwsLywsLCwsLCwsLCwsLCwsLCwsLP/AABEIAK8BIAMBEQACEQEDEQH/xAAcAAEAAgMBAQEAAAAAAAAAAAAABQYDBAcBAgj/xABHEAABAwIDBQMIBwQHCQAAAAABAAIDBBEFEiEGBxMxQSJRYRQyUnGBgpGhCCNicrHB0UJ0krIVJTM1Q7PxFiQ2U4O0wtLw/8QAGgEBAAMBAQEAAAAAAAAAAAAAAAQFBgMCAf/EAC0RAQACAgEDAwMDBAMBAAAAAAABAgMRBAUhMTJBURIicRNhoUKBkdFiseEz/9oADAMBAAIRAxEAPwDtr4Gu5tafWAV5msT5h9i0x7taTCoHc4Yj7jb/ABXG3Fw281j/AA615OWvi0/5akuzdM7/AA8v3XPH5rhfpvHt/T/LvXqPIr/V/ENObY+I+bJKz2tI/BR7dHxT6ZmHenV80eYiWjPsa8eZM13g4EfMEqLfot/6b7/KVTrNf6qf4R0+zVS3kwPH2HA/I2UW/S+TX23+JSqdT41veY/MI2elkj8+ORn3g4D4qFfDlp6qzCZXNiv6bRLCHeK5bddGZNyaMybk0Zk3JozJuTRmTcmjMm5NGZNyaMybk0Zk3JozJuTRmTcmjMm5NGZNyaMybk0Zk3JozJuTRmTcmjMm5NGZNyaMybk0Zk3JozJuTRmTcmjMm5NGZNyaMybk0Zk3JozJuTTra3rDCAgICAg8IXyYifI0anCIJPPhjJ7wMrviFHycPDk9VYlIx8vNj9NphE1Wx0Tv7N8kfho5vz1+agZOj4Z9MzCbj6vmj1REoer2TnZ5hZKPA5XfA/qq/J0jNX0TErDF1fFb1RMIappJIzaRjmfeBA9h6qvvhyUn76yn48+PJ3raGFcnYQEBAQEBAQEBAQEBAQEBAQEBAQEBAQEBB1xb1hRAQEBAQEBAQEHy9oIsQCO46hebREx3fYnXhEVuzdPJrw+Ge+Ps/Ll8lCy9N4+Tv9Ovx2TMXUORj8Tv890FW7HvbrE8SD0X9l3x5H5KrzdGvH/znf5WWHrFZ7ZI1+EDWUMkRtKxzPEjQ+o8iqvLx8uKdXjS0xcjFljdJa64O4voICAgICAgICAgICAgIPQL6L7EbJnTLVQ5SPUPwXTJSaueK8WhhXJ0EBAQEHXFvWFEBAQEBAQEBAQEBAsg+XsBFiAR3HUL5MRMal9iZidwhK/ZeCTVo4Lu9lsv8PL4WVdn6Zgyd47T+yfh6nnx9p7x+6tYhszPFq0cZvezzva3/VU2fpebH6Y3H7LfB1TFk7W+2f3QpFtDoe481WzGu0/+rKJ3GxH0QEBAQEBAQEBAQEG7QU13BSsGLc7lHz5IiEpjtFYjT9lv8oUzmYdaQeFm3v8AKvubY6qqmJiVtE7eL4CAgIOuLesKICAgICAgICAgICAgICDyyDRxDCIZx9ZGCfTGjx7QoufiYs3rh3w8rLh9EqrieyUjLuhPFb6JsHj8iqTkdIvXvjncfyu+P1elu2SNfv7K9IwtJa4FrhoQQQR7FU3pak6tGltS9bxus7fK8vQgICAgICAg9ASImSW5S0hJUnHhmUfJmiFiwqg1GitePgmZhU8nP2lKY1R5gDbpZTuZh3qYQuJl+mVSraHwVHlwr3Dn2jJIyOag2rNU2tol8Ly+iAg64t6wogICAgICAgICAgICAgICAg8sg1MQwyKdtpGB3c7k4eohR83Fx5o++HbDyMmGd0nSo4rspJHd0JMrfR/xB/7Kh5XSclPuxzuPj3XvG6rS325O0/PsrzgQbEWI0sdCPWqi26zqVtWYtG4eI+iAgICD1vjqnb3Jb1HNED2mH4j9FLxZMceYRclMkx2lZMPnp9Oy72kK2wXwfCoz4+R8rDSuYR2LfmrbFbHMfaq8kXifuZZLW1tbxXS2td3Ou99kNiE0A5gk+Girs98HusMFM8+JVivqYb6MPxH6KmzZcW+0LnBize8ol5B5C3tUC8xPhPiJ93wvL6IOuLesKICAgICAgICAgICAgICAgICAg8ITQjcVwSKoF3Nyv6SN0d7e8KHyeFjzx3jv8pXH5mTBP2z2+FKxfA5afUjPH/zG8ve7lnOVwMuDvPeGi4vPx5+0dp+EWoKcICAgICDZpZyCu2LJMOOSkStWCVRuNVecTJ3UvLxRqUtjM1mqZzL6iNIPEpuyk4jVG6z2fJ3aLBijSNJUJMiHiAgIOuLesKICAgICAgICAgICAgICAgICAgICD5c0EWOo7ivkxvsKxjWyrXXfT2Y7mYz5h+76J+SpuX0mt92xdp+PZb8Xqtqarl7x8+6nzQuY4se0tcObToQs/elqW+m0d2gpkrev1VncPheHsQEBB6E8CfwSbUK24t+8Sq+ZTsmtoJdB90Kw5tvCu4Ne8qVUPu5Z3LO7NFjjUMS5vYgICDri3rCiAgICAgICAgICAgICAgICAgICAgIPEGhimEx1DbSDXo8aPb6j+SjcniY89dWj+/ukcfk5MFt1n+3somL4NJTO7QzRk6SDkfA9xWX5fCvx57+n5aXic2nIjt5+EcoaaICAgksHks63ipvEt30h8qu67Te0cug+6PwVhzr/APSu4Fe8/lUyqKZ3K9iOzxAQEBB1xb1hRAQEBAQEBAQEBAQEBAQEBAQEBAQEBB4UHxLEHNLXAOaRYgi4PrXm1ItGrRuH2tprO47SpePbMmO8kF3R8yzm5viO8LO87pk493xePhoOF1OL6pl8/Ktqm8eVzE78CAg2aB9pAu3HnV3HNG6aS20kvIfZb+AU7nW8IHT6+Z/dAKrWogICAg64t6wogICAgICAgICAgICAgICAgICAgICAgICDyyCtbQ7NCS8sADZOZZya/wAR3OVNzumRk+/H5+PlbcLqM4/syePn4Ut7C0lrgQQbEHQg+Kzk1mszWfLRVtFoi0eHyvj0+o3WcD4r1TtaHy0bhv41Nme37jf5QpPLvuYReJT6az+UcoiWICAgIOuLesKICAgICAgICAg8ug9QLoCAgICAgICAgICAgICDwoIbH8BbUNzNsyUDR3R32Xfqq7m8CvIjcdrJ3D51uPOp7x8KDUQOjeWPaWuGhB/HxWWyY7Y7fReO8NRiyVyV+qs9pY14dGSaTMb+AHyXu9vql5pX6Y0xrw9CAgICDri3rCqjvH2xfhNPHUil8qjdLwXDiGMsJaS03yO0OUjp070Gtuz3gNxhk14RTSROZ9WH8S7Hg2ffK3q1w+CDPvH26ZhEMUjofKHyylgiDxGcrW3dJfKeXZFvtILVS1DZY2yxuDmPY2Rrhyc1wBa4ewhBS9k94BxDFKijipcsFOZA6rMt8+WTI2zMmmYhxGvIIL0gICClb46ySHA6iWGSSGRroLSROcx4vURg2cDcaEhBX/o/4rPU0lS+pnmqHCoYA6Z73lo4Y0bc6BB1VBwPf5j9VTYrEynqqinYaCNxZFLIxpcZ5wXWB52AF/BB1fDcQljwOGpZGaqZuHwTcNzy10zhA1zgXkHtHXWxuUFG2Y33tq62GmkoRTtlkEXG8oz5XOBydnhC93ZRz6oOu3QctxreZUvixA4dRCRtHJHCKkudIHl0mVzhEGi4Aa83zG12k6FBaN2mOVVdhraith4Mpe9os0sEjBbLKGnzb3I92/VBa0FK3r7UVOG0AnpImyPMzY3Pe1z2RMLXHOQD1IAudNfUgmNh8WmrMOgqamHgTSMJdHYgaOIDwDqA4AOt4oJ1AQEBAQEAoIrHMGbUs17Mg81/d4HvChczhV5Fe/q9pS+Jy78e248e8OfVdK+J5jkGVw6dPWO8LJ5cVsVvov5hq8OWmWv10nswrm6CAgICAg64t6wqt7xsF8twmppwMzzEZGDrxI+2wD1ltvag/P8AuTx7yTGY2uNo6gGldflmcQYz/GGj3kG/vpxCSuxKodEC+moGx073AjK1732c4+Jk7HuILdsXt3wtkpnl3+8UrXUjL8yZNKci3QB4H/TKCubNbTDAMFY9kTJK+uc6oa2S+WOnYSyN77auuQ4gXHnHXTUOg4TR41Phza3+kwypkiFTHSCmpvJw1zczIXuLc1yLXN9Cba2QYd1W9A4m51LVMZHVtYZGvjuI5mjn2STlcNDa+uvKyCkbLb5a99RlqGtqRw5AyCGK0k0xbaNl23sM3OwQbm0mIYtPguJOxaN0DQKAwxcNjIxmqu3lIuTbK3QuPNBm3IY1HQ4NX1cxPDimY4gWzOPDAaxt+pJAHrQZtk9s8ZxuskFJJTUNPEA994xIGhxORhJ1e45T6I0KClb6pKo4kxtc2ETspGRiSDMIp4+NK5koa7Vh7RaW3OrTbQhB+itjf7qo/wBxpf8AIYg/M29HZ84djEscfZje4VUJGmVj3E2HdleHN90IOzYhvEH+zAxEOAqJIvJQ3kRVEFjiPVZz/UAggKjyjAtlYJadwiq5amOaUlrHX4zHHI4OB5NbGPWCgyYXvTqIdnjX1GWpq31slLEC1rIxaNrgXhtrtHa8TcC/UBNYczGamjbXU2MUs73RCUUbaaHye5F+Fxb5g4ajUc0GnvF2uxGiwejqTw6aslkyzRhjXMALHODLPvY6NJ153QWjd5tC+fA466tkBdlnkkkytaA2OR+tmjo1qCp7J7XYhjtZOKWduGUUGU5mxRS1L85cGB3EuATkcTYaWA15oM+B7wKmlxp2D4o6Ka72RxVkbOGXOe0GPiNvazrtGnJ3eNQEdvU3kVuHYqKeB0Yg4UMhBja5/ac7NlJ8AgybbYvtBFSnEmPpqOlAY7yaIMlqI2PIDXTGSMgkXF8p0vy0QWfdDtrJitG8zhgqIZAx5YLNe1wux9uh0cCPDxQXxAQCgi8bwdtTHY9mQea/uPce8KFzOHXkV1PmPEpfE5duPbcePeHPaqmfE8xyDK4dPzHeFk8uK2O00v5avFlplrF6eGFc3QQEBAQdcW9YUQfkDbfDHYfjFRFH9Xw6jixFumVriJIsvqDm/BB2HdFsyKnAqp1Qcz8QfNmkIGbKLsa/1iTiOQcTosMqHVn9GAlj5KtlO9gvl4jJHRhzh1y5n/NBct/GFGnxGFrWlsAoYIYvRDYi5pYPEaH3gg/QmD18Zw+KoDgITSxzZugZwg659iD87bkqN82PNmaCGRsnneR5oDmOYGk+JePggx7iIwceiuAbRTuF+h4ZFx42J+KDsu/D/h+p+9T/APcxoON7P0z5NlMQyXOStppHAdWANv7BcH2ILr9GupZwqyLQSZ4ZLdSwte35EH+JBXPpF1DHYtExti5lGxryOYLpZHBh9hB95B3bY3+66P8AcqX/ACGIKLv+2b8ow5tXG28tK4uNuZhfYP8AgQx3gA5Bx7dxh8lfXU2HucTStqHVj4/2Oyxudx9YYxnvIOy/SEH9St/fIf5JEFY3d7PU2IbNClqpRAXYlIIZLtDhPwm5WtB84lufs9RfuQV7H93mKYK11ZT1GaFhDjNSvfHI0XFjLGel+gLvFBt7eY9NiGzFFU1AvKK6SF0gblbIWxvDX2GlyBr4goLbsgx0+xEkUHbl4FYzI3V2biPcWW7y08vtBBpfRqmbwq1n7Ykp3nxaWyAfNp+KCC2/jNVtjFFBdz2y0bCR+yWBsjz7rbk+ooNPf2L482/Lyen/AJnIO17yR/UVZ+6SfJqDnn0Z/wCzrvv0v4TIO2ICAgIIjHsGbUx9GytHZf8A+LvBQebwq8in/KPCZwuZbj3/AOPvDns8LmOLHgtcDYgrJ5KWpM1v5hq8d63rFq+JfC8PYgICDri3rCiChbb7rabFKoVUs08MnDbERFw8rg0khxuDrrb2BBb8EwtlJSxUsV+HFEyJpdbMQ1tszrdTzPiUFbh3dUzcZOLB8nGLnP4XY4Ie6PIXjS9+Z58ygmtp9mKbEYOBVxcRoOZrgS2SN3pMcOR/HqgrA3ZWpDQtxTERRG44F6bzSblmfh3y+HLwQWPZbZOlw2Ew0keQO1fI45pZD3vd166aAX5IK1sduopsNrG1cNRUSPax7MsnCyEPbY8mhBaNrtnmYjRSUcr3xskLCXR5c4ySNeLXB6tCCM2L2Dp8Np5qdj5KiKZ2Z7ZxGQRkyltgBcEIIGLc7TQ1JqKOsrqFxuMsEjOyDzY0lt8vgSUGfGNz9DU5M8tWHNa7NJxGOlme4gmWZ72kudoB0FgBZBecLoW09PFTsLnNiijhaXWzEMaGgm3WwQZKumbLG6KQBzHsdG5p5FrhYj4FBT9g921NhM0k0Mks0j2CLNLw+w3NmIblA5kNv90IJbbbZSPFKUUs0kkTBK2bNFlzXaHADtA6dpBAw7qqUYaMPM9UWNqTWMla5jZWS5A0EWbY2F+nVBkqt3j6iMQVeLYhU0wIvCTCzOAbgSOay79QOZQWKbZekfQ/0e6nZ5JkyCEXAAvcOB5h19c1731QUug3Wy0Mjn4Vi1RRtcbuiljjnjd3XF2+q9ifFBuUuw9ayV8zMQpaaWTSSWkw+Fk0gvc3c6Qi5Ot8qCW2S2DpcPkfOziT1Ul89VUOD5nZjcgaANuedhr1KCM2y3W0+J1nlctRURPyMjDYuFlswkg9pp11QWzHsJbV0ctI9zmMlidEXNtmAItcX6oITYHYOHCBMIJZpRMYyeLk7OTNa2UD0z8EFsQEBAQEEBtNggnZxIx9c0fxj0T49yq+o8GM9frr6o/lY9P5s4bfTb0z/ChkWNjoeVistMTE6lqImJjcPEfRAQdcW9YUQEBAQEBAQEBAQEBAQEBAQEBAQEBAQEBAQEBAQEBAQVHa7BOdRENeb2ju9MfmqHqnB3E5qR39/wDa66ZzdTGK89vb/SoqgaAQEHXFvWFEBAQEBAQEBAQEBAQEBAQEBAQEBAQEBAQEBAQEBAQEHhCDn202EcCTMwfVPOn2TzLf0WU6jw/0b/VX0z/E/DT9O5n61fpt6o/lCqtWYg64t6wogICAgICAgICAgICAgICAgICAgICAgICAgICAgICAgINbEKNs0To3+a4e0HoR4hcc2GuWk0t7umLLbFeL19nM66kdDK6N41aefQjo4eBWOz4LYrzSzYcfPXNSLwwLi7OuLesKICAgICAgICAgICAgICAgICAgICAgICAgICAgICAgICAgr+1uFcWLiMH1jATpzc3q381VdU4n6uP66x90fysum8r9LJ9FvE/woay7UQ64t6wogICAgICAgICAgICAgICAgICAgICAgICAgICAgICAgICDyyDnm1GGcCe7RaN93N7gerf/ALvWT6lxf0cu4jtPj8tT03lfrY9TPevn/boi1jLCAgICAgICAgICAgICAgICAgICAgICAgICAgICAgICAgICCL2hw/j07m27Q7bT9ofry9qh83jxmwzX+8JXCzzhzRb293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55332" name="AutoShape 36" descr="data:image/jpeg;base64,/9j/4AAQSkZJRgABAQAAAQABAAD/2wCEAAkGBxMRDhUQEBAQDxAWEBEPFxAQFQ8UEBIUFREWFhYRExgaHCgsGBomGxQUITIhMSkrOi4uGCAzODM4NygvOisBCgoKDg0OGxAQGywkICQsLCwsLCwsLC8vLCwsLCwsLCwtLCwsLCwsLCwsLCwsLywsLCwsLCwsLCwsLCwsLCwsLP/AABEIAK8BIAMBEQACEQEDEQH/xAAcAAEAAgMBAQEAAAAAAAAAAAAABQYDBAcBAgj/xABHEAABAwIDBQMIBwQHCQAAAAABAAIDBBEFEiEGBxMxQSJRYRQyUnGBgpGhCCNicrHB0UJ0krIVJTM1Q7PxFiQ2U4O0wtLw/8QAGgEBAAMBAQEAAAAAAAAAAAAAAAQFBgMCAf/EAC0RAQACAgEDAwMDBAMBAAAAAAABAgMRBAUhMTJBURIicRNhoUKBkdFiseEz/9oADAMBAAIRAxEAPwDtr4Gu5tafWAV5msT5h9i0x7taTCoHc4Yj7jb/ABXG3Fw281j/AA615OWvi0/5akuzdM7/AA8v3XPH5rhfpvHt/T/LvXqPIr/V/ENObY+I+bJKz2tI/BR7dHxT6ZmHenV80eYiWjPsa8eZM13g4EfMEqLfot/6b7/KVTrNf6qf4R0+zVS3kwPH2HA/I2UW/S+TX23+JSqdT41veY/MI2elkj8+ORn3g4D4qFfDlp6qzCZXNiv6bRLCHeK5bddGZNyaMybk0Zk3JozJuTRmTcmjMm5NGZNyaMybk0Zk3JozJuTRmTcmjMm5NGZNyaMybk0Zk3JozJuTRmTcmjMm5NGZNyaMybk0Zk3JozJuTRmTcmjMm5NGZNyaMybk0Zk3JozJuTTra3rDCAgICAg8IXyYifI0anCIJPPhjJ7wMrviFHycPDk9VYlIx8vNj9NphE1Wx0Tv7N8kfho5vz1+agZOj4Z9MzCbj6vmj1REoer2TnZ5hZKPA5XfA/qq/J0jNX0TErDF1fFb1RMIappJIzaRjmfeBA9h6qvvhyUn76yn48+PJ3raGFcnYQEBAQEBAQEBAQEBAQEBAQEBAQEBAQEBB1xb1hRAQEBAQEBAQEHy9oIsQCO46hebREx3fYnXhEVuzdPJrw+Ge+Ps/Ll8lCy9N4+Tv9Ovx2TMXUORj8Tv890FW7HvbrE8SD0X9l3x5H5KrzdGvH/znf5WWHrFZ7ZI1+EDWUMkRtKxzPEjQ+o8iqvLx8uKdXjS0xcjFljdJa64O4voICAgICAgICAgICAgIPQL6L7EbJnTLVQ5SPUPwXTJSaueK8WhhXJ0EBAQEHXFvWFEBAQEBAQEBAQEBAsg+XsBFiAR3HUL5MRMal9iZidwhK/ZeCTVo4Lu9lsv8PL4WVdn6Zgyd47T+yfh6nnx9p7x+6tYhszPFq0cZvezzva3/VU2fpebH6Y3H7LfB1TFk7W+2f3QpFtDoe481WzGu0/+rKJ3GxH0QEBAQEBAQEBAQEG7QU13BSsGLc7lHz5IiEpjtFYjT9lv8oUzmYdaQeFm3v8AKvubY6qqmJiVtE7eL4CAgIOuLesKICAgICAgICAgICAgICDyyDRxDCIZx9ZGCfTGjx7QoufiYs3rh3w8rLh9EqrieyUjLuhPFb6JsHj8iqTkdIvXvjncfyu+P1elu2SNfv7K9IwtJa4FrhoQQQR7FU3pak6tGltS9bxus7fK8vQgICAgICAg9ASImSW5S0hJUnHhmUfJmiFiwqg1GitePgmZhU8nP2lKY1R5gDbpZTuZh3qYQuJl+mVSraHwVHlwr3Dn2jJIyOag2rNU2tol8Ly+iAg64t6wogICAgICAgICAgICAgICAg8sg1MQwyKdtpGB3c7k4eohR83Fx5o++HbDyMmGd0nSo4rspJHd0JMrfR/xB/7Kh5XSclPuxzuPj3XvG6rS325O0/PsrzgQbEWI0sdCPWqi26zqVtWYtG4eI+iAgICD1vjqnb3Jb1HNED2mH4j9FLxZMceYRclMkx2lZMPnp9Oy72kK2wXwfCoz4+R8rDSuYR2LfmrbFbHMfaq8kXifuZZLW1tbxXS2td3Ou99kNiE0A5gk+Girs98HusMFM8+JVivqYb6MPxH6KmzZcW+0LnBize8ol5B5C3tUC8xPhPiJ93wvL6IOuLesKICAgICAgICAgICAgICAgICAg8ITQjcVwSKoF3Nyv6SN0d7e8KHyeFjzx3jv8pXH5mTBP2z2+FKxfA5afUjPH/zG8ve7lnOVwMuDvPeGi4vPx5+0dp+EWoKcICAgICDZpZyCu2LJMOOSkStWCVRuNVecTJ3UvLxRqUtjM1mqZzL6iNIPEpuyk4jVG6z2fJ3aLBijSNJUJMiHiAgIOuLesKICAgICAgICAgICAgICAgICAgICD5c0EWOo7ivkxvsKxjWyrXXfT2Y7mYz5h+76J+SpuX0mt92xdp+PZb8Xqtqarl7x8+6nzQuY4se0tcObToQs/elqW+m0d2gpkrev1VncPheHsQEBB6E8CfwSbUK24t+8Sq+ZTsmtoJdB90Kw5tvCu4Ne8qVUPu5Z3LO7NFjjUMS5vYgICDri3rCiAgICAgICAgICAgICAgICAgICAgIPEGhimEx1DbSDXo8aPb6j+SjcniY89dWj+/ukcfk5MFt1n+3somL4NJTO7QzRk6SDkfA9xWX5fCvx57+n5aXic2nIjt5+EcoaaICAgksHks63ipvEt30h8qu67Te0cug+6PwVhzr/APSu4Fe8/lUyqKZ3K9iOzxAQEBB1xb1hRAQEBAQEBAQEBAQEBAQEBAQEBAQEBB4UHxLEHNLXAOaRYgi4PrXm1ItGrRuH2tprO47SpePbMmO8kF3R8yzm5viO8LO87pk493xePhoOF1OL6pl8/Ktqm8eVzE78CAg2aB9pAu3HnV3HNG6aS20kvIfZb+AU7nW8IHT6+Z/dAKrWogICAg64t6wogICAgICAgICAgICAgICAgICAgICAgICDyyCtbQ7NCS8sADZOZZya/wAR3OVNzumRk+/H5+PlbcLqM4/syePn4Ut7C0lrgQQbEHQg+Kzk1mszWfLRVtFoi0eHyvj0+o3WcD4r1TtaHy0bhv41Nme37jf5QpPLvuYReJT6az+UcoiWICAgIOuLesKICAgICAgICAg8ug9QLoCAgICAgICAgICAgICDwoIbH8BbUNzNsyUDR3R32Xfqq7m8CvIjcdrJ3D51uPOp7x8KDUQOjeWPaWuGhB/HxWWyY7Y7fReO8NRiyVyV+qs9pY14dGSaTMb+AHyXu9vql5pX6Y0xrw9CAgICDri3rCqjvH2xfhNPHUil8qjdLwXDiGMsJaS03yO0OUjp070Gtuz3gNxhk14RTSROZ9WH8S7Hg2ffK3q1w+CDPvH26ZhEMUjofKHyylgiDxGcrW3dJfKeXZFvtILVS1DZY2yxuDmPY2Rrhyc1wBa4ewhBS9k94BxDFKijipcsFOZA6rMt8+WTI2zMmmYhxGvIIL0gICClb46ySHA6iWGSSGRroLSROcx4vURg2cDcaEhBX/o/4rPU0lS+pnmqHCoYA6Z73lo4Y0bc6BB1VBwPf5j9VTYrEynqqinYaCNxZFLIxpcZ5wXWB52AF/BB1fDcQljwOGpZGaqZuHwTcNzy10zhA1zgXkHtHXWxuUFG2Y33tq62GmkoRTtlkEXG8oz5XOBydnhC93ZRz6oOu3QctxreZUvixA4dRCRtHJHCKkudIHl0mVzhEGi4Aa83zG12k6FBaN2mOVVdhraith4Mpe9os0sEjBbLKGnzb3I92/VBa0FK3r7UVOG0AnpImyPMzY3Pe1z2RMLXHOQD1IAudNfUgmNh8WmrMOgqamHgTSMJdHYgaOIDwDqA4AOt4oJ1AQEBAQEAoIrHMGbUs17Mg81/d4HvChczhV5Fe/q9pS+Jy78e248e8OfVdK+J5jkGVw6dPWO8LJ5cVsVvov5hq8OWmWv10nswrm6CAgICAg64t6wqt7xsF8twmppwMzzEZGDrxI+2wD1ltvag/P8AuTx7yTGY2uNo6gGldflmcQYz/GGj3kG/vpxCSuxKodEC+moGx073AjK1732c4+Jk7HuILdsXt3wtkpnl3+8UrXUjL8yZNKci3QB4H/TKCubNbTDAMFY9kTJK+uc6oa2S+WOnYSyN77auuQ4gXHnHXTUOg4TR41Phza3+kwypkiFTHSCmpvJw1zczIXuLc1yLXN9Cba2QYd1W9A4m51LVMZHVtYZGvjuI5mjn2STlcNDa+uvKyCkbLb5a99RlqGtqRw5AyCGK0k0xbaNl23sM3OwQbm0mIYtPguJOxaN0DQKAwxcNjIxmqu3lIuTbK3QuPNBm3IY1HQ4NX1cxPDimY4gWzOPDAaxt+pJAHrQZtk9s8ZxuskFJJTUNPEA994xIGhxORhJ1e45T6I0KClb6pKo4kxtc2ETspGRiSDMIp4+NK5koa7Vh7RaW3OrTbQhB+itjf7qo/wBxpf8AIYg/M29HZ84djEscfZje4VUJGmVj3E2HdleHN90IOzYhvEH+zAxEOAqJIvJQ3kRVEFjiPVZz/UAggKjyjAtlYJadwiq5amOaUlrHX4zHHI4OB5NbGPWCgyYXvTqIdnjX1GWpq31slLEC1rIxaNrgXhtrtHa8TcC/UBNYczGamjbXU2MUs73RCUUbaaHye5F+Fxb5g4ajUc0GnvF2uxGiwejqTw6aslkyzRhjXMALHODLPvY6NJ153QWjd5tC+fA466tkBdlnkkkytaA2OR+tmjo1qCp7J7XYhjtZOKWduGUUGU5mxRS1L85cGB3EuATkcTYaWA15oM+B7wKmlxp2D4o6Ka72RxVkbOGXOe0GPiNvazrtGnJ3eNQEdvU3kVuHYqKeB0Yg4UMhBja5/ac7NlJ8AgybbYvtBFSnEmPpqOlAY7yaIMlqI2PIDXTGSMgkXF8p0vy0QWfdDtrJitG8zhgqIZAx5YLNe1wux9uh0cCPDxQXxAQCgi8bwdtTHY9mQea/uPce8KFzOHXkV1PmPEpfE5duPbcePeHPaqmfE8xyDK4dPzHeFk8uK2O00v5avFlplrF6eGFc3QQEBAQdcW9YUQfkDbfDHYfjFRFH9Xw6jixFumVriJIsvqDm/BB2HdFsyKnAqp1Qcz8QfNmkIGbKLsa/1iTiOQcTosMqHVn9GAlj5KtlO9gvl4jJHRhzh1y5n/NBct/GFGnxGFrWlsAoYIYvRDYi5pYPEaH3gg/QmD18Zw+KoDgITSxzZugZwg659iD87bkqN82PNmaCGRsnneR5oDmOYGk+JePggx7iIwceiuAbRTuF+h4ZFx42J+KDsu/D/h+p+9T/APcxoON7P0z5NlMQyXOStppHAdWANv7BcH2ILr9GupZwqyLQSZ4ZLdSwte35EH+JBXPpF1DHYtExti5lGxryOYLpZHBh9hB95B3bY3+66P8AcqX/ACGIKLv+2b8ow5tXG28tK4uNuZhfYP8AgQx3gA5Bx7dxh8lfXU2HucTStqHVj4/2Oyxudx9YYxnvIOy/SEH9St/fIf5JEFY3d7PU2IbNClqpRAXYlIIZLtDhPwm5WtB84lufs9RfuQV7H93mKYK11ZT1GaFhDjNSvfHI0XFjLGel+gLvFBt7eY9NiGzFFU1AvKK6SF0gblbIWxvDX2GlyBr4goLbsgx0+xEkUHbl4FYzI3V2biPcWW7y08vtBBpfRqmbwq1n7Ykp3nxaWyAfNp+KCC2/jNVtjFFBdz2y0bCR+yWBsjz7rbk+ooNPf2L482/Lyen/AJnIO17yR/UVZ+6SfJqDnn0Z/wCzrvv0v4TIO2ICAgIIjHsGbUx9GytHZf8A+LvBQebwq8in/KPCZwuZbj3/AOPvDns8LmOLHgtcDYgrJ5KWpM1v5hq8d63rFq+JfC8PYgICDri3rCiChbb7rabFKoVUs08MnDbERFw8rg0khxuDrrb2BBb8EwtlJSxUsV+HFEyJpdbMQ1tszrdTzPiUFbh3dUzcZOLB8nGLnP4XY4Ie6PIXjS9+Z58ygmtp9mKbEYOBVxcRoOZrgS2SN3pMcOR/HqgrA3ZWpDQtxTERRG44F6bzSblmfh3y+HLwQWPZbZOlw2Ew0keQO1fI45pZD3vd166aAX5IK1sduopsNrG1cNRUSPax7MsnCyEPbY8mhBaNrtnmYjRSUcr3xskLCXR5c4ySNeLXB6tCCM2L2Dp8Np5qdj5KiKZ2Z7ZxGQRkyltgBcEIIGLc7TQ1JqKOsrqFxuMsEjOyDzY0lt8vgSUGfGNz9DU5M8tWHNa7NJxGOlme4gmWZ72kudoB0FgBZBecLoW09PFTsLnNiijhaXWzEMaGgm3WwQZKumbLG6KQBzHsdG5p5FrhYj4FBT9g921NhM0k0Mks0j2CLNLw+w3NmIblA5kNv90IJbbbZSPFKUUs0kkTBK2bNFlzXaHADtA6dpBAw7qqUYaMPM9UWNqTWMla5jZWS5A0EWbY2F+nVBkqt3j6iMQVeLYhU0wIvCTCzOAbgSOay79QOZQWKbZekfQ/0e6nZ5JkyCEXAAvcOB5h19c1731QUug3Wy0Mjn4Vi1RRtcbuiljjnjd3XF2+q9ifFBuUuw9ayV8zMQpaaWTSSWkw+Fk0gvc3c6Qi5Ot8qCW2S2DpcPkfOziT1Ul89VUOD5nZjcgaANuedhr1KCM2y3W0+J1nlctRURPyMjDYuFlswkg9pp11QWzHsJbV0ctI9zmMlidEXNtmAItcX6oITYHYOHCBMIJZpRMYyeLk7OTNa2UD0z8EFsQEBAQEEBtNggnZxIx9c0fxj0T49yq+o8GM9frr6o/lY9P5s4bfTb0z/ChkWNjoeVistMTE6lqImJjcPEfRAQdcW9YUQEBAQEBAQEBAQEBAQEBAQEBAQEBAQEBAQEBAQEBAQVHa7BOdRENeb2ju9MfmqHqnB3E5qR39/wDa66ZzdTGK89vb/SoqgaAQEHXFvWFEBAQEBAQEBAQEBAQEBAQEBAQEBAQEBAQEBAQEBAQEHhCDn202EcCTMwfVPOn2TzLf0WU6jw/0b/VX0z/E/DT9O5n61fpt6o/lCqtWYg64t6wogICAgICAgICAgICAgICAgICAgICAgICAgICAgICAgINbEKNs0To3+a4e0HoR4hcc2GuWk0t7umLLbFeL19nM66kdDK6N41aefQjo4eBWOz4LYrzSzYcfPXNSLwwLi7OuLesKICAgICAgICAgICAgICAgICAgICAgICAgICAgICAgICAgr+1uFcWLiMH1jATpzc3q381VdU4n6uP66x90fysum8r9LJ9FvE/woay7UQ64t6wogICAgICAgICAgICAgICAgICAgICAgICAgICAgICAgICDyyDnm1GGcCe7RaN93N7gerf/ALvWT6lxf0cu4jtPj8tT03lfrY9TPevn/boi1jLCAgICAgICAgICAgICAgICAgICAgICAgICAgICAgICAgICCL2hw/j07m27Q7bT9ofry9qh83jxmwzX+8JXCzzhzRb293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8964488" cy="461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3E6C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Provalis</a:t>
            </a:r>
            <a:r>
              <a:rPr kumimoji="0" lang="en-CA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Research</a:t>
            </a:r>
            <a:endParaRPr kumimoji="0" lang="fr-CA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162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1887538"/>
            <a:ext cx="727551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381000" y="1287463"/>
            <a:ext cx="7404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dirty="0"/>
              <a:t>Keyword in Context List (KWIC)</a:t>
            </a: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231775" y="4394200"/>
            <a:ext cx="85471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>
            <a:lvl1pPr marL="180975" indent="-1619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25500" indent="-284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80000"/>
              </a:spcAft>
              <a:defRPr/>
            </a:pPr>
            <a:r>
              <a:rPr lang="en-US" sz="2800" dirty="0" smtClean="0">
                <a:latin typeface="Arial" panose="020B0604020202020204" pitchFamily="34" charset="0"/>
              </a:rPr>
              <a:t>Disambiguation using phrases</a:t>
            </a:r>
          </a:p>
          <a:p>
            <a:pPr lvl="1">
              <a:lnSpc>
                <a:spcPct val="80000"/>
              </a:lnSpc>
              <a:spcAft>
                <a:spcPct val="80000"/>
              </a:spcAft>
              <a:defRPr/>
            </a:pP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STRESS*_THE  </a:t>
            </a:r>
            <a:r>
              <a:rPr lang="en-US" sz="2000" dirty="0" smtClean="0">
                <a:latin typeface="Arial" panose="020B0604020202020204" pitchFamily="34" charset="0"/>
              </a:rPr>
              <a:t>or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STRESS*_THAT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2000" dirty="0" smtClean="0">
                <a:latin typeface="Arial" panose="020B0604020202020204" pitchFamily="34" charset="0"/>
              </a:rPr>
              <a:t>  </a:t>
            </a:r>
            <a:r>
              <a:rPr lang="en-US" sz="2000" b="0" dirty="0" smtClean="0">
                <a:latin typeface="Arial" panose="020B0604020202020204" pitchFamily="34" charset="0"/>
              </a:rPr>
              <a:t>“single out as important”</a:t>
            </a:r>
          </a:p>
          <a:p>
            <a:pPr lvl="1">
              <a:lnSpc>
                <a:spcPct val="80000"/>
              </a:lnSpc>
              <a:spcAft>
                <a:spcPct val="80000"/>
              </a:spcAft>
              <a:defRPr/>
            </a:pP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UNDER_STRESS</a:t>
            </a:r>
            <a:r>
              <a:rPr lang="en-US" sz="2000" dirty="0" smtClean="0">
                <a:latin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2000" dirty="0" smtClean="0">
                <a:latin typeface="Arial" panose="020B0604020202020204" pitchFamily="34" charset="0"/>
              </a:rPr>
              <a:t> </a:t>
            </a:r>
            <a:r>
              <a:rPr lang="en-US" sz="2000" b="0" dirty="0" smtClean="0">
                <a:latin typeface="Arial" panose="020B0604020202020204" pitchFamily="34" charset="0"/>
              </a:rPr>
              <a:t>Emotional State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241" y="-24"/>
            <a:ext cx="9144000" cy="836712"/>
          </a:xfrm>
          <a:prstGeom prst="rect">
            <a:avLst/>
          </a:prstGeom>
          <a:solidFill>
            <a:srgbClr val="3E6C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Challenge #3 – </a:t>
            </a:r>
            <a:r>
              <a:rPr lang="en-CA" sz="40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Polysemy</a:t>
            </a:r>
            <a:r>
              <a:rPr lang="en-CA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of words</a:t>
            </a:r>
            <a:endParaRPr kumimoji="0" lang="fr-CA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230188" y="4394200"/>
            <a:ext cx="85471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>
            <a:lvl1pPr marL="180975" indent="-161925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25500" indent="-284163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80000"/>
              </a:lnSpc>
              <a:spcAft>
                <a:spcPct val="80000"/>
              </a:spcAft>
            </a:pPr>
            <a:r>
              <a:rPr lang="en-US" sz="2800" dirty="0">
                <a:latin typeface="Arial" panose="020B0604020202020204" pitchFamily="34" charset="0"/>
              </a:rPr>
              <a:t>Disambiguation using rules</a:t>
            </a:r>
          </a:p>
          <a:p>
            <a:pPr lvl="1" algn="l">
              <a:lnSpc>
                <a:spcPct val="80000"/>
              </a:lnSpc>
              <a:spcAft>
                <a:spcPct val="80000"/>
              </a:spcAft>
            </a:pPr>
            <a:r>
              <a:rPr lang="en-US" sz="2000" dirty="0">
                <a:latin typeface="Arial" panose="020B0604020202020204" pitchFamily="34" charset="0"/>
              </a:rPr>
              <a:t>TRANSFER</a:t>
            </a:r>
            <a:r>
              <a:rPr lang="en-US" sz="2000" dirty="0">
                <a:latin typeface="Courier New" panose="02070309020205020404" pitchFamily="49" charset="0"/>
              </a:rPr>
              <a:t>*</a:t>
            </a:r>
            <a:r>
              <a:rPr lang="en-US" sz="2000" dirty="0">
                <a:latin typeface="Arial" panose="020B0604020202020204" pitchFamily="34" charset="0"/>
              </a:rPr>
              <a:t>  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IS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NEAR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en-US" sz="2000" dirty="0">
                <a:latin typeface="Arial" panose="020B0604020202020204" pitchFamily="34" charset="0"/>
              </a:rPr>
              <a:t>TECHNOLOGY</a:t>
            </a:r>
          </a:p>
          <a:p>
            <a:pPr lvl="1" algn="l">
              <a:lnSpc>
                <a:spcPct val="80000"/>
              </a:lnSpc>
              <a:spcAft>
                <a:spcPct val="80000"/>
              </a:spcAft>
            </a:pPr>
            <a:r>
              <a:rPr lang="en-US" sz="2000" dirty="0">
                <a:latin typeface="Arial" panose="020B0604020202020204" pitchFamily="34" charset="0"/>
              </a:rPr>
              <a:t>TRANSFER</a:t>
            </a:r>
            <a:r>
              <a:rPr lang="en-US" sz="2000" dirty="0">
                <a:latin typeface="Courier New" panose="02070309020205020404" pitchFamily="49" charset="0"/>
              </a:rPr>
              <a:t>* 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IS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NOT NEAR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en-US" sz="2000" dirty="0">
                <a:latin typeface="Arial" panose="020B0604020202020204" pitchFamily="34" charset="0"/>
              </a:rPr>
              <a:t>BUS</a:t>
            </a:r>
          </a:p>
          <a:p>
            <a:pPr lvl="1" algn="l">
              <a:lnSpc>
                <a:spcPct val="80000"/>
              </a:lnSpc>
              <a:spcAft>
                <a:spcPct val="80000"/>
              </a:spcAft>
            </a:pPr>
            <a:r>
              <a:rPr lang="en-US" sz="2000" dirty="0" smtClean="0">
                <a:latin typeface="Arial" panose="020B0604020202020204" pitchFamily="34" charset="0"/>
              </a:rPr>
              <a:t>SATISFIED 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IS AFTER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</a:rPr>
              <a:t>#</a:t>
            </a:r>
            <a:r>
              <a:rPr lang="en-US" sz="2000" dirty="0" smtClean="0">
                <a:latin typeface="Arial" panose="020B0604020202020204" pitchFamily="34" charset="0"/>
              </a:rPr>
              <a:t>NEGATION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1887538"/>
            <a:ext cx="727551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381000" y="1287463"/>
            <a:ext cx="7404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cs typeface="Arial" panose="020B0604020202020204" pitchFamily="34" charset="0"/>
              </a:rPr>
              <a:t>Keyword in Context </a:t>
            </a:r>
            <a:r>
              <a:rPr lang="en-US" dirty="0" smtClean="0">
                <a:cs typeface="Arial" panose="020B0604020202020204" pitchFamily="34" charset="0"/>
              </a:rPr>
              <a:t>List </a:t>
            </a:r>
            <a:r>
              <a:rPr lang="en-US" dirty="0">
                <a:cs typeface="Arial" panose="020B0604020202020204" pitchFamily="34" charset="0"/>
              </a:rPr>
              <a:t>(KWIC)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241" y="-24"/>
            <a:ext cx="9144000" cy="836712"/>
          </a:xfrm>
          <a:prstGeom prst="rect">
            <a:avLst/>
          </a:prstGeom>
          <a:solidFill>
            <a:srgbClr val="3E6C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Challenge #3 – </a:t>
            </a:r>
            <a:r>
              <a:rPr lang="en-CA" sz="40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Polysemy</a:t>
            </a:r>
            <a:r>
              <a:rPr lang="en-CA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of words</a:t>
            </a:r>
            <a:endParaRPr kumimoji="0" lang="fr-CA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4525963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CA" sz="5400" dirty="0"/>
              <a:t> </a:t>
            </a:r>
            <a:r>
              <a:rPr lang="en-CA" sz="5400" dirty="0" smtClean="0"/>
              <a:t>78,159 </a:t>
            </a:r>
            <a:r>
              <a:rPr lang="en-CA" sz="5400" dirty="0"/>
              <a:t>word </a:t>
            </a:r>
            <a:r>
              <a:rPr lang="en-CA" sz="5400" dirty="0" smtClean="0"/>
              <a:t>forms: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4400" dirty="0" smtClean="0"/>
              <a:t>46,404 “unknown” words</a:t>
            </a:r>
            <a:endParaRPr lang="en-CA" sz="4400" dirty="0"/>
          </a:p>
          <a:p>
            <a:pPr lvl="2">
              <a:buSzPct val="50000"/>
              <a:buFont typeface="Courier New" panose="02070309020205020404" pitchFamily="49" charset="0"/>
              <a:buChar char="o"/>
            </a:pPr>
            <a:r>
              <a:rPr lang="en-CA" sz="4000" dirty="0" smtClean="0"/>
              <a:t>75 % misspellings (≈ 35,000)</a:t>
            </a:r>
          </a:p>
          <a:p>
            <a:pPr lvl="2">
              <a:buSzPct val="50000"/>
              <a:buFont typeface="Courier New" panose="02070309020205020404" pitchFamily="49" charset="0"/>
              <a:buChar char="o"/>
            </a:pPr>
            <a:r>
              <a:rPr lang="en-CA" sz="4000" dirty="0" smtClean="0"/>
              <a:t>21 % proper names </a:t>
            </a:r>
            <a:r>
              <a:rPr lang="en-CA" sz="2800" dirty="0" smtClean="0"/>
              <a:t>(products &amp; people)</a:t>
            </a:r>
            <a:endParaRPr lang="en-CA" sz="4000" dirty="0" smtClean="0"/>
          </a:p>
          <a:p>
            <a:pPr lvl="2">
              <a:buSzPct val="50000"/>
              <a:buFont typeface="Courier New" panose="02070309020205020404" pitchFamily="49" charset="0"/>
              <a:buChar char="o"/>
            </a:pPr>
            <a:r>
              <a:rPr lang="en-CA" sz="4000" dirty="0"/>
              <a:t>4</a:t>
            </a:r>
            <a:r>
              <a:rPr lang="en-CA" sz="4000" dirty="0" smtClean="0"/>
              <a:t>% acronyms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3E6C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Challenge #4 – Misspellings </a:t>
            </a:r>
            <a:endParaRPr kumimoji="0" lang="fr-CA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3E6C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Challenge #4 – Misspellings </a:t>
            </a:r>
            <a:endParaRPr kumimoji="0" lang="fr-CA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752" y="836712"/>
            <a:ext cx="4405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dirty="0" smtClean="0"/>
              <a:t>61 ways to be “Enthusiastic”</a:t>
            </a:r>
            <a:endParaRPr lang="fr-CA" sz="28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3336707" y="1475516"/>
            <a:ext cx="2459429" cy="5184319"/>
            <a:chOff x="2627784" y="1412777"/>
            <a:chExt cx="2459429" cy="518431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3035"/>
            <a:stretch>
              <a:fillRect/>
            </a:stretch>
          </p:blipFill>
          <p:spPr bwMode="auto">
            <a:xfrm>
              <a:off x="2699795" y="1412777"/>
              <a:ext cx="2343150" cy="3015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7784" y="4293096"/>
              <a:ext cx="2459429" cy="23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473947"/>
            <a:ext cx="2459429" cy="533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94914" y="1412776"/>
            <a:ext cx="2450286" cy="5363336"/>
            <a:chOff x="194914" y="1412776"/>
            <a:chExt cx="2450286" cy="536333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36965"/>
            <a:stretch>
              <a:fillRect/>
            </a:stretch>
          </p:blipFill>
          <p:spPr bwMode="auto">
            <a:xfrm>
              <a:off x="251520" y="1412776"/>
              <a:ext cx="2343150" cy="514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4914" y="6556684"/>
              <a:ext cx="2450286" cy="219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3E6C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CA" sz="4000" dirty="0" smtClean="0">
                <a:solidFill>
                  <a:schemeClr val="bg1"/>
                </a:solidFill>
              </a:rPr>
              <a:t>Challenge #4 – Misspellings </a:t>
            </a:r>
            <a:endParaRPr lang="fr-CA" sz="40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70080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sp>
        <p:nvSpPr>
          <p:cNvPr id="7" name="Rectangle 6"/>
          <p:cNvSpPr/>
          <p:nvPr/>
        </p:nvSpPr>
        <p:spPr>
          <a:xfrm>
            <a:off x="611560" y="1305342"/>
            <a:ext cx="727280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600" b="1" dirty="0" err="1" smtClean="0"/>
              <a:t>Fuzzy</a:t>
            </a:r>
            <a:r>
              <a:rPr lang="fr-CA" sz="2600" b="1" dirty="0" smtClean="0"/>
              <a:t> and </a:t>
            </a:r>
            <a:r>
              <a:rPr lang="fr-CA" sz="2600" b="1" dirty="0" err="1" smtClean="0"/>
              <a:t>phonetic</a:t>
            </a:r>
            <a:r>
              <a:rPr lang="fr-CA" sz="2600" b="1" dirty="0" smtClean="0"/>
              <a:t> string </a:t>
            </a:r>
            <a:r>
              <a:rPr lang="fr-CA" sz="2600" b="1" dirty="0" err="1" smtClean="0"/>
              <a:t>comparison</a:t>
            </a:r>
            <a:r>
              <a:rPr lang="fr-CA" sz="2600" b="1" dirty="0" smtClean="0"/>
              <a:t> </a:t>
            </a:r>
            <a:r>
              <a:rPr lang="fr-CA" sz="2600" b="1" dirty="0" err="1" smtClean="0"/>
              <a:t>algorithms</a:t>
            </a:r>
            <a:r>
              <a:rPr lang="fr-CA" sz="2600" b="1" dirty="0" smtClean="0"/>
              <a:t>:</a:t>
            </a:r>
          </a:p>
          <a:p>
            <a:r>
              <a:rPr lang="fr-CA" dirty="0" smtClean="0"/>
              <a:t> </a:t>
            </a:r>
            <a:endParaRPr lang="fr-CA" sz="2400" dirty="0" smtClean="0"/>
          </a:p>
          <a:p>
            <a:pPr lvl="1">
              <a:buFont typeface="Arial" pitchFamily="34" charset="0"/>
              <a:buChar char="•"/>
            </a:pPr>
            <a:r>
              <a:rPr lang="fr-CA" sz="2400" dirty="0" smtClean="0"/>
              <a:t> </a:t>
            </a:r>
            <a:r>
              <a:rPr lang="fr-CA" sz="2400" dirty="0" err="1" smtClean="0"/>
              <a:t>Damerau</a:t>
            </a:r>
            <a:r>
              <a:rPr lang="fr-CA" sz="2400" dirty="0" smtClean="0"/>
              <a:t>-</a:t>
            </a:r>
            <a:r>
              <a:rPr lang="fr-CA" sz="2400" dirty="0" err="1" smtClean="0"/>
              <a:t>Levenshtein</a:t>
            </a:r>
            <a:endParaRPr lang="fr-CA" sz="2400" dirty="0" smtClean="0"/>
          </a:p>
          <a:p>
            <a:pPr lvl="1">
              <a:buFont typeface="Arial" pitchFamily="34" charset="0"/>
              <a:buChar char="•"/>
            </a:pPr>
            <a:r>
              <a:rPr lang="fr-CA" sz="2400" dirty="0" smtClean="0"/>
              <a:t> </a:t>
            </a:r>
            <a:r>
              <a:rPr lang="fr-CA" sz="2400" dirty="0" err="1" smtClean="0"/>
              <a:t>Koelner</a:t>
            </a:r>
            <a:r>
              <a:rPr lang="fr-CA" sz="2400" dirty="0" smtClean="0"/>
              <a:t> </a:t>
            </a:r>
            <a:r>
              <a:rPr lang="fr-CA" sz="2400" dirty="0" err="1" smtClean="0"/>
              <a:t>Phonetik</a:t>
            </a:r>
            <a:endParaRPr lang="fr-CA" sz="2400" dirty="0" smtClean="0"/>
          </a:p>
          <a:p>
            <a:pPr lvl="1">
              <a:buFont typeface="Arial" pitchFamily="34" charset="0"/>
              <a:buChar char="•"/>
            </a:pPr>
            <a:r>
              <a:rPr lang="fr-CA" sz="2400" dirty="0" smtClean="0"/>
              <a:t> </a:t>
            </a:r>
            <a:r>
              <a:rPr lang="fr-CA" sz="2400" dirty="0" err="1" smtClean="0"/>
              <a:t>SoundEx</a:t>
            </a:r>
            <a:endParaRPr lang="fr-CA" sz="2400" dirty="0" smtClean="0"/>
          </a:p>
          <a:p>
            <a:pPr lvl="1">
              <a:buFont typeface="Arial" pitchFamily="34" charset="0"/>
              <a:buChar char="•"/>
            </a:pPr>
            <a:r>
              <a:rPr lang="fr-CA" sz="2400" dirty="0" smtClean="0"/>
              <a:t> </a:t>
            </a:r>
            <a:r>
              <a:rPr lang="fr-CA" sz="2400" dirty="0" err="1" smtClean="0"/>
              <a:t>Metaphone</a:t>
            </a:r>
            <a:endParaRPr lang="fr-CA" sz="2400" dirty="0" smtClean="0"/>
          </a:p>
          <a:p>
            <a:pPr lvl="1">
              <a:buFont typeface="Arial" pitchFamily="34" charset="0"/>
              <a:buChar char="•"/>
            </a:pPr>
            <a:r>
              <a:rPr lang="fr-CA" sz="2400" dirty="0" smtClean="0"/>
              <a:t> Double-</a:t>
            </a:r>
            <a:r>
              <a:rPr lang="fr-CA" sz="2400" dirty="0" err="1" smtClean="0"/>
              <a:t>Metaphone</a:t>
            </a:r>
            <a:endParaRPr lang="fr-CA" sz="2400" dirty="0" smtClean="0"/>
          </a:p>
          <a:p>
            <a:pPr lvl="1">
              <a:buFont typeface="Arial" pitchFamily="34" charset="0"/>
              <a:buChar char="•"/>
            </a:pPr>
            <a:r>
              <a:rPr lang="fr-CA" sz="2400" dirty="0" smtClean="0"/>
              <a:t> </a:t>
            </a:r>
            <a:r>
              <a:rPr lang="fr-CA" sz="2400" dirty="0" err="1" smtClean="0"/>
              <a:t>NGram</a:t>
            </a:r>
            <a:endParaRPr lang="fr-CA" sz="2400" dirty="0" smtClean="0"/>
          </a:p>
          <a:p>
            <a:pPr lvl="1">
              <a:buFont typeface="Arial" pitchFamily="34" charset="0"/>
              <a:buChar char="•"/>
            </a:pPr>
            <a:r>
              <a:rPr lang="fr-CA" sz="2400" dirty="0" smtClean="0"/>
              <a:t> </a:t>
            </a:r>
            <a:r>
              <a:rPr lang="fr-CA" sz="2400" dirty="0" err="1" smtClean="0"/>
              <a:t>Dice</a:t>
            </a:r>
            <a:endParaRPr lang="fr-CA" sz="2400" dirty="0" smtClean="0"/>
          </a:p>
          <a:p>
            <a:pPr lvl="1">
              <a:buFont typeface="Arial" pitchFamily="34" charset="0"/>
              <a:buChar char="•"/>
            </a:pPr>
            <a:r>
              <a:rPr lang="fr-CA" sz="2400" dirty="0" smtClean="0"/>
              <a:t> </a:t>
            </a:r>
            <a:r>
              <a:rPr lang="fr-CA" sz="2400" dirty="0" err="1" smtClean="0"/>
              <a:t>Jaro</a:t>
            </a:r>
            <a:r>
              <a:rPr lang="fr-CA" sz="2400" dirty="0" smtClean="0"/>
              <a:t>-</a:t>
            </a:r>
            <a:r>
              <a:rPr lang="fr-CA" sz="2400" dirty="0" err="1" smtClean="0"/>
              <a:t>Winkler</a:t>
            </a:r>
            <a:endParaRPr lang="fr-CA" sz="2400" dirty="0" smtClean="0"/>
          </a:p>
          <a:p>
            <a:pPr lvl="1">
              <a:buFont typeface="Arial" pitchFamily="34" charset="0"/>
              <a:buChar char="•"/>
            </a:pPr>
            <a:r>
              <a:rPr lang="fr-CA" sz="2400" dirty="0" smtClean="0"/>
              <a:t> </a:t>
            </a:r>
            <a:r>
              <a:rPr lang="fr-CA" sz="2400" dirty="0" err="1" smtClean="0"/>
              <a:t>Needleman</a:t>
            </a:r>
            <a:r>
              <a:rPr lang="fr-CA" sz="2400" dirty="0" smtClean="0"/>
              <a:t>-</a:t>
            </a:r>
            <a:r>
              <a:rPr lang="fr-CA" sz="2400" dirty="0" err="1" smtClean="0"/>
              <a:t>Wunch</a:t>
            </a:r>
            <a:endParaRPr lang="fr-CA" sz="2400" dirty="0" smtClean="0"/>
          </a:p>
          <a:p>
            <a:pPr lvl="1">
              <a:buFont typeface="Arial" pitchFamily="34" charset="0"/>
              <a:buChar char="•"/>
            </a:pPr>
            <a:r>
              <a:rPr lang="fr-CA" sz="2400" dirty="0" smtClean="0"/>
              <a:t> Smith-Waterman-</a:t>
            </a:r>
            <a:r>
              <a:rPr lang="fr-CA" sz="2400" dirty="0" err="1" smtClean="0"/>
              <a:t>Gotoh</a:t>
            </a:r>
            <a:endParaRPr lang="fr-CA" sz="2400" dirty="0" smtClean="0"/>
          </a:p>
          <a:p>
            <a:pPr lvl="1">
              <a:buFont typeface="Arial" pitchFamily="34" charset="0"/>
              <a:buChar char="•"/>
            </a:pPr>
            <a:r>
              <a:rPr lang="fr-CA" sz="2400" dirty="0" smtClean="0"/>
              <a:t> Monge-</a:t>
            </a:r>
            <a:r>
              <a:rPr lang="fr-CA" sz="2400" dirty="0" err="1" smtClean="0"/>
              <a:t>Elkan</a:t>
            </a:r>
            <a:endParaRPr lang="fr-CA" sz="2400" dirty="0" smtClean="0"/>
          </a:p>
          <a:p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3E6C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CA" sz="4000" dirty="0" smtClean="0">
                <a:solidFill>
                  <a:schemeClr val="bg1"/>
                </a:solidFill>
              </a:rPr>
              <a:t>Challenge #4 – Misspellings </a:t>
            </a:r>
            <a:endParaRPr lang="fr-CA" sz="4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736282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2155" y="1600225"/>
            <a:ext cx="6351587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3E6C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CA" sz="4000" dirty="0" smtClean="0">
                <a:solidFill>
                  <a:schemeClr val="bg1"/>
                </a:solidFill>
              </a:rPr>
              <a:t>Challenge #4 – Misspellings </a:t>
            </a:r>
            <a:endParaRPr lang="fr-CA" sz="4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00" y="1125336"/>
            <a:ext cx="8880772" cy="53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D-1002195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00496" y="2000240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 smtClean="0"/>
              <a:t>Questions?</a:t>
            </a:r>
            <a:endParaRPr lang="en-CA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714356"/>
            <a:ext cx="692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 smtClean="0"/>
              <a:t>What’s next?</a:t>
            </a:r>
            <a:endParaRPr lang="en-CA" sz="5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7158" y="1103445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Some Academic Clients</a:t>
            </a:r>
            <a:r>
              <a:rPr lang="en-CA" dirty="0" smtClean="0"/>
              <a:t>:</a:t>
            </a:r>
          </a:p>
        </p:txBody>
      </p:sp>
      <p:sp>
        <p:nvSpPr>
          <p:cNvPr id="55324" name="AutoShape 28" descr="data:image/jpeg;base64,/9j/4AAQSkZJRgABAQAAAQABAAD/2wCEAAkGBxMRDhUQEBAQDxAWEBEPFxAQFQ8UEBIUFREWFhYRExgaHCgsGBomGxQUITIhMSkrOi4uGCAzODM4NygvOisBCgoKDg0OGxAQGywkICQsLCwsLCwsLC8vLCwsLCwsLCwtLCwsLCwsLCwsLCwsLywsLCwsLCwsLCwsLCwsLCwsLP/AABEIAK8BIAMBEQACEQEDEQH/xAAcAAEAAgMBAQEAAAAAAAAAAAAABQYDBAcBAgj/xABHEAABAwIDBQMIBwQHCQAAAAABAAIDBBEFEiEGBxMxQSJRYRQyUnGBgpGhCCNicrHB0UJ0krIVJTM1Q7PxFiQ2U4O0wtLw/8QAGgEBAAMBAQEAAAAAAAAAAAAAAAQFBgMCAf/EAC0RAQACAgEDAwMDBAMBAAAAAAABAgMRBAUhMTJBURIicRNhoUKBkdFiseEz/9oADAMBAAIRAxEAPwDtr4Gu5tafWAV5msT5h9i0x7taTCoHc4Yj7jb/ABXG3Fw281j/AA615OWvi0/5akuzdM7/AA8v3XPH5rhfpvHt/T/LvXqPIr/V/ENObY+I+bJKz2tI/BR7dHxT6ZmHenV80eYiWjPsa8eZM13g4EfMEqLfot/6b7/KVTrNf6qf4R0+zVS3kwPH2HA/I2UW/S+TX23+JSqdT41veY/MI2elkj8+ORn3g4D4qFfDlp6qzCZXNiv6bRLCHeK5bddGZNyaMybk0Zk3JozJuTRmTcmjMm5NGZNyaMybk0Zk3JozJuTRmTcmjMm5NGZNyaMybk0Zk3JozJuTRmTcmjMm5NGZNyaMybk0Zk3JozJuTRmTcmjMm5NGZNyaMybk0Zk3JozJuTTra3rDCAgICAg8IXyYifI0anCIJPPhjJ7wMrviFHycPDk9VYlIx8vNj9NphE1Wx0Tv7N8kfho5vz1+agZOj4Z9MzCbj6vmj1REoer2TnZ5hZKPA5XfA/qq/J0jNX0TErDF1fFb1RMIappJIzaRjmfeBA9h6qvvhyUn76yn48+PJ3raGFcnYQEBAQEBAQEBAQEBAQEBAQEBAQEBAQEBB1xb1hRAQEBAQEBAQEHy9oIsQCO46hebREx3fYnXhEVuzdPJrw+Ge+Ps/Ll8lCy9N4+Tv9Ovx2TMXUORj8Tv890FW7HvbrE8SD0X9l3x5H5KrzdGvH/znf5WWHrFZ7ZI1+EDWUMkRtKxzPEjQ+o8iqvLx8uKdXjS0xcjFljdJa64O4voICAgICAgICAgICAgIPQL6L7EbJnTLVQ5SPUPwXTJSaueK8WhhXJ0EBAQEHXFvWFEBAQEBAQEBAQEBAsg+XsBFiAR3HUL5MRMal9iZidwhK/ZeCTVo4Lu9lsv8PL4WVdn6Zgyd47T+yfh6nnx9p7x+6tYhszPFq0cZvezzva3/VU2fpebH6Y3H7LfB1TFk7W+2f3QpFtDoe481WzGu0/+rKJ3GxH0QEBAQEBAQEBAQEG7QU13BSsGLc7lHz5IiEpjtFYjT9lv8oUzmYdaQeFm3v8AKvubY6qqmJiVtE7eL4CAgIOuLesKICAgICAgICAgICAgICDyyDRxDCIZx9ZGCfTGjx7QoufiYs3rh3w8rLh9EqrieyUjLuhPFb6JsHj8iqTkdIvXvjncfyu+P1elu2SNfv7K9IwtJa4FrhoQQQR7FU3pak6tGltS9bxus7fK8vQgICAgICAg9ASImSW5S0hJUnHhmUfJmiFiwqg1GitePgmZhU8nP2lKY1R5gDbpZTuZh3qYQuJl+mVSraHwVHlwr3Dn2jJIyOag2rNU2tol8Ly+iAg64t6wogICAgICAgICAgICAgICAg8sg1MQwyKdtpGB3c7k4eohR83Fx5o++HbDyMmGd0nSo4rspJHd0JMrfR/xB/7Kh5XSclPuxzuPj3XvG6rS325O0/PsrzgQbEWI0sdCPWqi26zqVtWYtG4eI+iAgICD1vjqnb3Jb1HNED2mH4j9FLxZMceYRclMkx2lZMPnp9Oy72kK2wXwfCoz4+R8rDSuYR2LfmrbFbHMfaq8kXifuZZLW1tbxXS2td3Ou99kNiE0A5gk+Girs98HusMFM8+JVivqYb6MPxH6KmzZcW+0LnBize8ol5B5C3tUC8xPhPiJ93wvL6IOuLesKICAgICAgICAgICAgICAgICAg8ITQjcVwSKoF3Nyv6SN0d7e8KHyeFjzx3jv8pXH5mTBP2z2+FKxfA5afUjPH/zG8ve7lnOVwMuDvPeGi4vPx5+0dp+EWoKcICAgICDZpZyCu2LJMOOSkStWCVRuNVecTJ3UvLxRqUtjM1mqZzL6iNIPEpuyk4jVG6z2fJ3aLBijSNJUJMiHiAgIOuLesKICAgICAgICAgICAgICAgICAgICD5c0EWOo7ivkxvsKxjWyrXXfT2Y7mYz5h+76J+SpuX0mt92xdp+PZb8Xqtqarl7x8+6nzQuY4se0tcObToQs/elqW+m0d2gpkrev1VncPheHsQEBB6E8CfwSbUK24t+8Sq+ZTsmtoJdB90Kw5tvCu4Ne8qVUPu5Z3LO7NFjjUMS5vYgICDri3rCiAgICAgICAgICAgICAgICAgICAgIPEGhimEx1DbSDXo8aPb6j+SjcniY89dWj+/ukcfk5MFt1n+3somL4NJTO7QzRk6SDkfA9xWX5fCvx57+n5aXic2nIjt5+EcoaaICAgksHks63ipvEt30h8qu67Te0cug+6PwVhzr/APSu4Fe8/lUyqKZ3K9iOzxAQEBB1xb1hRAQEBAQEBAQEBAQEBAQEBAQEBAQEBB4UHxLEHNLXAOaRYgi4PrXm1ItGrRuH2tprO47SpePbMmO8kF3R8yzm5viO8LO87pk493xePhoOF1OL6pl8/Ktqm8eVzE78CAg2aB9pAu3HnV3HNG6aS20kvIfZb+AU7nW8IHT6+Z/dAKrWogICAg64t6wogICAgICAgICAgICAgICAgICAgICAgICDyyCtbQ7NCS8sADZOZZya/wAR3OVNzumRk+/H5+PlbcLqM4/syePn4Ut7C0lrgQQbEHQg+Kzk1mszWfLRVtFoi0eHyvj0+o3WcD4r1TtaHy0bhv41Nme37jf5QpPLvuYReJT6az+UcoiWICAgIOuLesKICAgICAgICAg8ug9QLoCAgICAgICAgICAgICDwoIbH8BbUNzNsyUDR3R32Xfqq7m8CvIjcdrJ3D51uPOp7x8KDUQOjeWPaWuGhB/HxWWyY7Y7fReO8NRiyVyV+qs9pY14dGSaTMb+AHyXu9vql5pX6Y0xrw9CAgICDri3rCqjvH2xfhNPHUil8qjdLwXDiGMsJaS03yO0OUjp070Gtuz3gNxhk14RTSROZ9WH8S7Hg2ffK3q1w+CDPvH26ZhEMUjofKHyylgiDxGcrW3dJfKeXZFvtILVS1DZY2yxuDmPY2Rrhyc1wBa4ewhBS9k94BxDFKijipcsFOZA6rMt8+WTI2zMmmYhxGvIIL0gICClb46ySHA6iWGSSGRroLSROcx4vURg2cDcaEhBX/o/4rPU0lS+pnmqHCoYA6Z73lo4Y0bc6BB1VBwPf5j9VTYrEynqqinYaCNxZFLIxpcZ5wXWB52AF/BB1fDcQljwOGpZGaqZuHwTcNzy10zhA1zgXkHtHXWxuUFG2Y33tq62GmkoRTtlkEXG8oz5XOBydnhC93ZRz6oOu3QctxreZUvixA4dRCRtHJHCKkudIHl0mVzhEGi4Aa83zG12k6FBaN2mOVVdhraith4Mpe9os0sEjBbLKGnzb3I92/VBa0FK3r7UVOG0AnpImyPMzY3Pe1z2RMLXHOQD1IAudNfUgmNh8WmrMOgqamHgTSMJdHYgaOIDwDqA4AOt4oJ1AQEBAQEAoIrHMGbUs17Mg81/d4HvChczhV5Fe/q9pS+Jy78e248e8OfVdK+J5jkGVw6dPWO8LJ5cVsVvov5hq8OWmWv10nswrm6CAgICAg64t6wqt7xsF8twmppwMzzEZGDrxI+2wD1ltvag/P8AuTx7yTGY2uNo6gGldflmcQYz/GGj3kG/vpxCSuxKodEC+moGx073AjK1732c4+Jk7HuILdsXt3wtkpnl3+8UrXUjL8yZNKci3QB4H/TKCubNbTDAMFY9kTJK+uc6oa2S+WOnYSyN77auuQ4gXHnHXTUOg4TR41Phza3+kwypkiFTHSCmpvJw1zczIXuLc1yLXN9Cba2QYd1W9A4m51LVMZHVtYZGvjuI5mjn2STlcNDa+uvKyCkbLb5a99RlqGtqRw5AyCGK0k0xbaNl23sM3OwQbm0mIYtPguJOxaN0DQKAwxcNjIxmqu3lIuTbK3QuPNBm3IY1HQ4NX1cxPDimY4gWzOPDAaxt+pJAHrQZtk9s8ZxuskFJJTUNPEA994xIGhxORhJ1e45T6I0KClb6pKo4kxtc2ETspGRiSDMIp4+NK5koa7Vh7RaW3OrTbQhB+itjf7qo/wBxpf8AIYg/M29HZ84djEscfZje4VUJGmVj3E2HdleHN90IOzYhvEH+zAxEOAqJIvJQ3kRVEFjiPVZz/UAggKjyjAtlYJadwiq5amOaUlrHX4zHHI4OB5NbGPWCgyYXvTqIdnjX1GWpq31slLEC1rIxaNrgXhtrtHa8TcC/UBNYczGamjbXU2MUs73RCUUbaaHye5F+Fxb5g4ajUc0GnvF2uxGiwejqTw6aslkyzRhjXMALHODLPvY6NJ153QWjd5tC+fA466tkBdlnkkkytaA2OR+tmjo1qCp7J7XYhjtZOKWduGUUGU5mxRS1L85cGB3EuATkcTYaWA15oM+B7wKmlxp2D4o6Ka72RxVkbOGXOe0GPiNvazrtGnJ3eNQEdvU3kVuHYqKeB0Yg4UMhBja5/ac7NlJ8AgybbYvtBFSnEmPpqOlAY7yaIMlqI2PIDXTGSMgkXF8p0vy0QWfdDtrJitG8zhgqIZAx5YLNe1wux9uh0cCPDxQXxAQCgi8bwdtTHY9mQea/uPce8KFzOHXkV1PmPEpfE5duPbcePeHPaqmfE8xyDK4dPzHeFk8uK2O00v5avFlplrF6eGFc3QQEBAQdcW9YUQfkDbfDHYfjFRFH9Xw6jixFumVriJIsvqDm/BB2HdFsyKnAqp1Qcz8QfNmkIGbKLsa/1iTiOQcTosMqHVn9GAlj5KtlO9gvl4jJHRhzh1y5n/NBct/GFGnxGFrWlsAoYIYvRDYi5pYPEaH3gg/QmD18Zw+KoDgITSxzZugZwg659iD87bkqN82PNmaCGRsnneR5oDmOYGk+JePggx7iIwceiuAbRTuF+h4ZFx42J+KDsu/D/h+p+9T/APcxoON7P0z5NlMQyXOStppHAdWANv7BcH2ILr9GupZwqyLQSZ4ZLdSwte35EH+JBXPpF1DHYtExti5lGxryOYLpZHBh9hB95B3bY3+66P8AcqX/ACGIKLv+2b8ow5tXG28tK4uNuZhfYP8AgQx3gA5Bx7dxh8lfXU2HucTStqHVj4/2Oyxudx9YYxnvIOy/SEH9St/fIf5JEFY3d7PU2IbNClqpRAXYlIIZLtDhPwm5WtB84lufs9RfuQV7H93mKYK11ZT1GaFhDjNSvfHI0XFjLGel+gLvFBt7eY9NiGzFFU1AvKK6SF0gblbIWxvDX2GlyBr4goLbsgx0+xEkUHbl4FYzI3V2biPcWW7y08vtBBpfRqmbwq1n7Ykp3nxaWyAfNp+KCC2/jNVtjFFBdz2y0bCR+yWBsjz7rbk+ooNPf2L482/Lyen/AJnIO17yR/UVZ+6SfJqDnn0Z/wCzrvv0v4TIO2ICAgIIjHsGbUx9GytHZf8A+LvBQebwq8in/KPCZwuZbj3/AOPvDns8LmOLHgtcDYgrJ5KWpM1v5hq8d63rFq+JfC8PYgICDri3rCiChbb7rabFKoVUs08MnDbERFw8rg0khxuDrrb2BBb8EwtlJSxUsV+HFEyJpdbMQ1tszrdTzPiUFbh3dUzcZOLB8nGLnP4XY4Ie6PIXjS9+Z58ygmtp9mKbEYOBVxcRoOZrgS2SN3pMcOR/HqgrA3ZWpDQtxTERRG44F6bzSblmfh3y+HLwQWPZbZOlw2Ew0keQO1fI45pZD3vd166aAX5IK1sduopsNrG1cNRUSPax7MsnCyEPbY8mhBaNrtnmYjRSUcr3xskLCXR5c4ySNeLXB6tCCM2L2Dp8Np5qdj5KiKZ2Z7ZxGQRkyltgBcEIIGLc7TQ1JqKOsrqFxuMsEjOyDzY0lt8vgSUGfGNz9DU5M8tWHNa7NJxGOlme4gmWZ72kudoB0FgBZBecLoW09PFTsLnNiijhaXWzEMaGgm3WwQZKumbLG6KQBzHsdG5p5FrhYj4FBT9g921NhM0k0Mks0j2CLNLw+w3NmIblA5kNv90IJbbbZSPFKUUs0kkTBK2bNFlzXaHADtA6dpBAw7qqUYaMPM9UWNqTWMla5jZWS5A0EWbY2F+nVBkqt3j6iMQVeLYhU0wIvCTCzOAbgSOay79QOZQWKbZekfQ/0e6nZ5JkyCEXAAvcOB5h19c1731QUug3Wy0Mjn4Vi1RRtcbuiljjnjd3XF2+q9ifFBuUuw9ayV8zMQpaaWTSSWkw+Fk0gvc3c6Qi5Ot8qCW2S2DpcPkfOziT1Ul89VUOD5nZjcgaANuedhr1KCM2y3W0+J1nlctRURPyMjDYuFlswkg9pp11QWzHsJbV0ctI9zmMlidEXNtmAItcX6oITYHYOHCBMIJZpRMYyeLk7OTNa2UD0z8EFsQEBAQEEBtNggnZxIx9c0fxj0T49yq+o8GM9frr6o/lY9P5s4bfTb0z/ChkWNjoeVistMTE6lqImJjcPEfRAQdcW9YUQEBAQEBAQEBAQEBAQEBAQEBAQEBAQEBAQEBAQEBAQVHa7BOdRENeb2ju9MfmqHqnB3E5qR39/wDa66ZzdTGK89vb/SoqgaAQEHXFvWFEBAQEBAQEBAQEBAQEBAQEBAQEBAQEBAQEBAQEBAQEHhCDn202EcCTMwfVPOn2TzLf0WU6jw/0b/VX0z/E/DT9O5n61fpt6o/lCqtWYg64t6wogICAgICAgICAgICAgICAgICAgICAgICAgICAgICAgINbEKNs0To3+a4e0HoR4hcc2GuWk0t7umLLbFeL19nM66kdDK6N41aefQjo4eBWOz4LYrzSzYcfPXNSLwwLi7OuLesKICAgICAgICAgICAgICAgICAgICAgICAgICAgICAgICAgr+1uFcWLiMH1jATpzc3q381VdU4n6uP66x90fysum8r9LJ9FvE/woay7UQ64t6wogICAgICAgICAgICAgICAgICAgICAgICAgICAgICAgICDyyDnm1GGcCe7RaN93N7gerf/ALvWT6lxf0cu4jtPj8tT03lfrY9TPevn/boi1jLCAgICAgICAgICAgICAgICAgICAgICAgICAgICAgICAgICCL2hw/j07m27Q7bT9ofry9qh83jxmwzX+8JXCzzhzRb293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55326" name="AutoShape 30" descr="data:image/jpeg;base64,/9j/4AAQSkZJRgABAQAAAQABAAD/2wCEAAkGBxMRDhUQEBAQDxAWEBEPFxAQFQ8UEBIUFREWFhYRExgaHCgsGBomGxQUITIhMSkrOi4uGCAzODM4NygvOisBCgoKDg0OGxAQGywkICQsLCwsLCwsLC8vLCwsLCwsLCwtLCwsLCwsLCwsLCwsLywsLCwsLCwsLCwsLCwsLCwsLP/AABEIAK8BIAMBEQACEQEDEQH/xAAcAAEAAgMBAQEAAAAAAAAAAAAABQYDBAcBAgj/xABHEAABAwIDBQMIBwQHCQAAAAABAAIDBBEFEiEGBxMxQSJRYRQyUnGBgpGhCCNicrHB0UJ0krIVJTM1Q7PxFiQ2U4O0wtLw/8QAGgEBAAMBAQEAAAAAAAAAAAAAAAQFBgMCAf/EAC0RAQACAgEDAwMDBAMBAAAAAAABAgMRBAUhMTJBURIicRNhoUKBkdFiseEz/9oADAMBAAIRAxEAPwDtr4Gu5tafWAV5msT5h9i0x7taTCoHc4Yj7jb/ABXG3Fw281j/AA615OWvi0/5akuzdM7/AA8v3XPH5rhfpvHt/T/LvXqPIr/V/ENObY+I+bJKz2tI/BR7dHxT6ZmHenV80eYiWjPsa8eZM13g4EfMEqLfot/6b7/KVTrNf6qf4R0+zVS3kwPH2HA/I2UW/S+TX23+JSqdT41veY/MI2elkj8+ORn3g4D4qFfDlp6qzCZXNiv6bRLCHeK5bddGZNyaMybk0Zk3JozJuTRmTcmjMm5NGZNyaMybk0Zk3JozJuTRmTcmjMm5NGZNyaMybk0Zk3JozJuTRmTcmjMm5NGZNyaMybk0Zk3JozJuTRmTcmjMm5NGZNyaMybk0Zk3JozJuTTra3rDCAgICAg8IXyYifI0anCIJPPhjJ7wMrviFHycPDk9VYlIx8vNj9NphE1Wx0Tv7N8kfho5vz1+agZOj4Z9MzCbj6vmj1REoer2TnZ5hZKPA5XfA/qq/J0jNX0TErDF1fFb1RMIappJIzaRjmfeBA9h6qvvhyUn76yn48+PJ3raGFcnYQEBAQEBAQEBAQEBAQEBAQEBAQEBAQEBB1xb1hRAQEBAQEBAQEHy9oIsQCO46hebREx3fYnXhEVuzdPJrw+Ge+Ps/Ll8lCy9N4+Tv9Ovx2TMXUORj8Tv890FW7HvbrE8SD0X9l3x5H5KrzdGvH/znf5WWHrFZ7ZI1+EDWUMkRtKxzPEjQ+o8iqvLx8uKdXjS0xcjFljdJa64O4voICAgICAgICAgICAgIPQL6L7EbJnTLVQ5SPUPwXTJSaueK8WhhXJ0EBAQEHXFvWFEBAQEBAQEBAQEBAsg+XsBFiAR3HUL5MRMal9iZidwhK/ZeCTVo4Lu9lsv8PL4WVdn6Zgyd47T+yfh6nnx9p7x+6tYhszPFq0cZvezzva3/VU2fpebH6Y3H7LfB1TFk7W+2f3QpFtDoe481WzGu0/+rKJ3GxH0QEBAQEBAQEBAQEG7QU13BSsGLc7lHz5IiEpjtFYjT9lv8oUzmYdaQeFm3v8AKvubY6qqmJiVtE7eL4CAgIOuLesKICAgICAgICAgICAgICDyyDRxDCIZx9ZGCfTGjx7QoufiYs3rh3w8rLh9EqrieyUjLuhPFb6JsHj8iqTkdIvXvjncfyu+P1elu2SNfv7K9IwtJa4FrhoQQQR7FU3pak6tGltS9bxus7fK8vQgICAgICAg9ASImSW5S0hJUnHhmUfJmiFiwqg1GitePgmZhU8nP2lKY1R5gDbpZTuZh3qYQuJl+mVSraHwVHlwr3Dn2jJIyOag2rNU2tol8Ly+iAg64t6wogICAgICAgICAgICAgICAg8sg1MQwyKdtpGB3c7k4eohR83Fx5o++HbDyMmGd0nSo4rspJHd0JMrfR/xB/7Kh5XSclPuxzuPj3XvG6rS325O0/PsrzgQbEWI0sdCPWqi26zqVtWYtG4eI+iAgICD1vjqnb3Jb1HNED2mH4j9FLxZMceYRclMkx2lZMPnp9Oy72kK2wXwfCoz4+R8rDSuYR2LfmrbFbHMfaq8kXifuZZLW1tbxXS2td3Ou99kNiE0A5gk+Girs98HusMFM8+JVivqYb6MPxH6KmzZcW+0LnBize8ol5B5C3tUC8xPhPiJ93wvL6IOuLesKICAgICAgICAgICAgICAgICAg8ITQjcVwSKoF3Nyv6SN0d7e8KHyeFjzx3jv8pXH5mTBP2z2+FKxfA5afUjPH/zG8ve7lnOVwMuDvPeGi4vPx5+0dp+EWoKcICAgICDZpZyCu2LJMOOSkStWCVRuNVecTJ3UvLxRqUtjM1mqZzL6iNIPEpuyk4jVG6z2fJ3aLBijSNJUJMiHiAgIOuLesKICAgICAgICAgICAgICAgICAgICD5c0EWOo7ivkxvsKxjWyrXXfT2Y7mYz5h+76J+SpuX0mt92xdp+PZb8Xqtqarl7x8+6nzQuY4se0tcObToQs/elqW+m0d2gpkrev1VncPheHsQEBB6E8CfwSbUK24t+8Sq+ZTsmtoJdB90Kw5tvCu4Ne8qVUPu5Z3LO7NFjjUMS5vYgICDri3rCiAgICAgICAgICAgICAgICAgICAgIPEGhimEx1DbSDXo8aPb6j+SjcniY89dWj+/ukcfk5MFt1n+3somL4NJTO7QzRk6SDkfA9xWX5fCvx57+n5aXic2nIjt5+EcoaaICAgksHks63ipvEt30h8qu67Te0cug+6PwVhzr/APSu4Fe8/lUyqKZ3K9iOzxAQEBB1xb1hRAQEBAQEBAQEBAQEBAQEBAQEBAQEBB4UHxLEHNLXAOaRYgi4PrXm1ItGrRuH2tprO47SpePbMmO8kF3R8yzm5viO8LO87pk493xePhoOF1OL6pl8/Ktqm8eVzE78CAg2aB9pAu3HnV3HNG6aS20kvIfZb+AU7nW8IHT6+Z/dAKrWogICAg64t6wogICAgICAgICAgICAgICAgICAgICAgICDyyCtbQ7NCS8sADZOZZya/wAR3OVNzumRk+/H5+PlbcLqM4/syePn4Ut7C0lrgQQbEHQg+Kzk1mszWfLRVtFoi0eHyvj0+o3WcD4r1TtaHy0bhv41Nme37jf5QpPLvuYReJT6az+UcoiWICAgIOuLesKICAgICAgICAg8ug9QLoCAgICAgICAgICAgICDwoIbH8BbUNzNsyUDR3R32Xfqq7m8CvIjcdrJ3D51uPOp7x8KDUQOjeWPaWuGhB/HxWWyY7Y7fReO8NRiyVyV+qs9pY14dGSaTMb+AHyXu9vql5pX6Y0xrw9CAgICDri3rCqjvH2xfhNPHUil8qjdLwXDiGMsJaS03yO0OUjp070Gtuz3gNxhk14RTSROZ9WH8S7Hg2ffK3q1w+CDPvH26ZhEMUjofKHyylgiDxGcrW3dJfKeXZFvtILVS1DZY2yxuDmPY2Rrhyc1wBa4ewhBS9k94BxDFKijipcsFOZA6rMt8+WTI2zMmmYhxGvIIL0gICClb46ySHA6iWGSSGRroLSROcx4vURg2cDcaEhBX/o/4rPU0lS+pnmqHCoYA6Z73lo4Y0bc6BB1VBwPf5j9VTYrEynqqinYaCNxZFLIxpcZ5wXWB52AF/BB1fDcQljwOGpZGaqZuHwTcNzy10zhA1zgXkHtHXWxuUFG2Y33tq62GmkoRTtlkEXG8oz5XOBydnhC93ZRz6oOu3QctxreZUvixA4dRCRtHJHCKkudIHl0mVzhEGi4Aa83zG12k6FBaN2mOVVdhraith4Mpe9os0sEjBbLKGnzb3I92/VBa0FK3r7UVOG0AnpImyPMzY3Pe1z2RMLXHOQD1IAudNfUgmNh8WmrMOgqamHgTSMJdHYgaOIDwDqA4AOt4oJ1AQEBAQEAoIrHMGbUs17Mg81/d4HvChczhV5Fe/q9pS+Jy78e248e8OfVdK+J5jkGVw6dPWO8LJ5cVsVvov5hq8OWmWv10nswrm6CAgICAg64t6wqt7xsF8twmppwMzzEZGDrxI+2wD1ltvag/P8AuTx7yTGY2uNo6gGldflmcQYz/GGj3kG/vpxCSuxKodEC+moGx073AjK1732c4+Jk7HuILdsXt3wtkpnl3+8UrXUjL8yZNKci3QB4H/TKCubNbTDAMFY9kTJK+uc6oa2S+WOnYSyN77auuQ4gXHnHXTUOg4TR41Phza3+kwypkiFTHSCmpvJw1zczIXuLc1yLXN9Cba2QYd1W9A4m51LVMZHVtYZGvjuI5mjn2STlcNDa+uvKyCkbLb5a99RlqGtqRw5AyCGK0k0xbaNl23sM3OwQbm0mIYtPguJOxaN0DQKAwxcNjIxmqu3lIuTbK3QuPNBm3IY1HQ4NX1cxPDimY4gWzOPDAaxt+pJAHrQZtk9s8ZxuskFJJTUNPEA994xIGhxORhJ1e45T6I0KClb6pKo4kxtc2ETspGRiSDMIp4+NK5koa7Vh7RaW3OrTbQhB+itjf7qo/wBxpf8AIYg/M29HZ84djEscfZje4VUJGmVj3E2HdleHN90IOzYhvEH+zAxEOAqJIvJQ3kRVEFjiPVZz/UAggKjyjAtlYJadwiq5amOaUlrHX4zHHI4OB5NbGPWCgyYXvTqIdnjX1GWpq31slLEC1rIxaNrgXhtrtHa8TcC/UBNYczGamjbXU2MUs73RCUUbaaHye5F+Fxb5g4ajUc0GnvF2uxGiwejqTw6aslkyzRhjXMALHODLPvY6NJ153QWjd5tC+fA466tkBdlnkkkytaA2OR+tmjo1qCp7J7XYhjtZOKWduGUUGU5mxRS1L85cGB3EuATkcTYaWA15oM+B7wKmlxp2D4o6Ka72RxVkbOGXOe0GPiNvazrtGnJ3eNQEdvU3kVuHYqKeB0Yg4UMhBja5/ac7NlJ8AgybbYvtBFSnEmPpqOlAY7yaIMlqI2PIDXTGSMgkXF8p0vy0QWfdDtrJitG8zhgqIZAx5YLNe1wux9uh0cCPDxQXxAQCgi8bwdtTHY9mQea/uPce8KFzOHXkV1PmPEpfE5duPbcePeHPaqmfE8xyDK4dPzHeFk8uK2O00v5avFlplrF6eGFc3QQEBAQdcW9YUQfkDbfDHYfjFRFH9Xw6jixFumVriJIsvqDm/BB2HdFsyKnAqp1Qcz8QfNmkIGbKLsa/1iTiOQcTosMqHVn9GAlj5KtlO9gvl4jJHRhzh1y5n/NBct/GFGnxGFrWlsAoYIYvRDYi5pYPEaH3gg/QmD18Zw+KoDgITSxzZugZwg659iD87bkqN82PNmaCGRsnneR5oDmOYGk+JePggx7iIwceiuAbRTuF+h4ZFx42J+KDsu/D/h+p+9T/APcxoON7P0z5NlMQyXOStppHAdWANv7BcH2ILr9GupZwqyLQSZ4ZLdSwte35EH+JBXPpF1DHYtExti5lGxryOYLpZHBh9hB95B3bY3+66P8AcqX/ACGIKLv+2b8ow5tXG28tK4uNuZhfYP8AgQx3gA5Bx7dxh8lfXU2HucTStqHVj4/2Oyxudx9YYxnvIOy/SEH9St/fIf5JEFY3d7PU2IbNClqpRAXYlIIZLtDhPwm5WtB84lufs9RfuQV7H93mKYK11ZT1GaFhDjNSvfHI0XFjLGel+gLvFBt7eY9NiGzFFU1AvKK6SF0gblbIWxvDX2GlyBr4goLbsgx0+xEkUHbl4FYzI3V2biPcWW7y08vtBBpfRqmbwq1n7Ykp3nxaWyAfNp+KCC2/jNVtjFFBdz2y0bCR+yWBsjz7rbk+ooNPf2L482/Lyen/AJnIO17yR/UVZ+6SfJqDnn0Z/wCzrvv0v4TIO2ICAgIIjHsGbUx9GytHZf8A+LvBQebwq8in/KPCZwuZbj3/AOPvDns8LmOLHgtcDYgrJ5KWpM1v5hq8d63rFq+JfC8PYgICDri3rCiChbb7rabFKoVUs08MnDbERFw8rg0khxuDrrb2BBb8EwtlJSxUsV+HFEyJpdbMQ1tszrdTzPiUFbh3dUzcZOLB8nGLnP4XY4Ie6PIXjS9+Z58ygmtp9mKbEYOBVxcRoOZrgS2SN3pMcOR/HqgrA3ZWpDQtxTERRG44F6bzSblmfh3y+HLwQWPZbZOlw2Ew0keQO1fI45pZD3vd166aAX5IK1sduopsNrG1cNRUSPax7MsnCyEPbY8mhBaNrtnmYjRSUcr3xskLCXR5c4ySNeLXB6tCCM2L2Dp8Np5qdj5KiKZ2Z7ZxGQRkyltgBcEIIGLc7TQ1JqKOsrqFxuMsEjOyDzY0lt8vgSUGfGNz9DU5M8tWHNa7NJxGOlme4gmWZ72kudoB0FgBZBecLoW09PFTsLnNiijhaXWzEMaGgm3WwQZKumbLG6KQBzHsdG5p5FrhYj4FBT9g921NhM0k0Mks0j2CLNLw+w3NmIblA5kNv90IJbbbZSPFKUUs0kkTBK2bNFlzXaHADtA6dpBAw7qqUYaMPM9UWNqTWMla5jZWS5A0EWbY2F+nVBkqt3j6iMQVeLYhU0wIvCTCzOAbgSOay79QOZQWKbZekfQ/0e6nZ5JkyCEXAAvcOB5h19c1731QUug3Wy0Mjn4Vi1RRtcbuiljjnjd3XF2+q9ifFBuUuw9ayV8zMQpaaWTSSWkw+Fk0gvc3c6Qi5Ot8qCW2S2DpcPkfOziT1Ul89VUOD5nZjcgaANuedhr1KCM2y3W0+J1nlctRURPyMjDYuFlswkg9pp11QWzHsJbV0ctI9zmMlidEXNtmAItcX6oITYHYOHCBMIJZpRMYyeLk7OTNa2UD0z8EFsQEBAQEEBtNggnZxIx9c0fxj0T49yq+o8GM9frr6o/lY9P5s4bfTb0z/ChkWNjoeVistMTE6lqImJjcPEfRAQdcW9YUQEBAQEBAQEBAQEBAQEBAQEBAQEBAQEBAQEBAQEBAQVHa7BOdRENeb2ju9MfmqHqnB3E5qR39/wDa66ZzdTGK89vb/SoqgaAQEHXFvWFEBAQEBAQEBAQEBAQEBAQEBAQEBAQEBAQEBAQEBAQEHhCDn202EcCTMwfVPOn2TzLf0WU6jw/0b/VX0z/E/DT9O5n61fpt6o/lCqtWYg64t6wogICAgICAgICAgICAgICAgICAgICAgICAgICAgICAgINbEKNs0To3+a4e0HoR4hcc2GuWk0t7umLLbFeL19nM66kdDK6N41aefQjo4eBWOz4LYrzSzYcfPXNSLwwLi7OuLesKICAgICAgICAgICAgICAgICAgICAgICAgICAgICAgICAgr+1uFcWLiMH1jATpzc3q381VdU4n6uP66x90fysum8r9LJ9FvE/woay7UQ64t6wogICAgICAgICAgICAgICAgICAgICAgICAgICAgICAgICDyyDnm1GGcCe7RaN93N7gerf/ALvWT6lxf0cu4jtPj8tT03lfrY9TPevn/boi1jLCAgICAgICAgICAgICAgICAgICAgICAgICAgICAgICAgICCL2hw/j07m27Q7bT9ofry9qh83jxmwzX+8JXCzzhzRb293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55328" name="AutoShape 32" descr="data:image/jpeg;base64,/9j/4AAQSkZJRgABAQAAAQABAAD/2wCEAAkGBxMRDhUQEBAQDxAWEBEPFxAQFQ8UEBIUFREWFhYRExgaHCgsGBomGxQUITIhMSkrOi4uGCAzODM4NygvOisBCgoKDg0OGxAQGywkICQsLCwsLCwsLC8vLCwsLCwsLCwtLCwsLCwsLCwsLCwsLywsLCwsLCwsLCwsLCwsLCwsLP/AABEIAK8BIAMBEQACEQEDEQH/xAAcAAEAAgMBAQEAAAAAAAAAAAAABQYDBAcBAgj/xABHEAABAwIDBQMIBwQHCQAAAAABAAIDBBEFEiEGBxMxQSJRYRQyUnGBgpGhCCNicrHB0UJ0krIVJTM1Q7PxFiQ2U4O0wtLw/8QAGgEBAAMBAQEAAAAAAAAAAAAAAAQFBgMCAf/EAC0RAQACAgEDAwMDBAMBAAAAAAABAgMRBAUhMTJBURIicRNhoUKBkdFiseEz/9oADAMBAAIRAxEAPwDtr4Gu5tafWAV5msT5h9i0x7taTCoHc4Yj7jb/ABXG3Fw281j/AA615OWvi0/5akuzdM7/AA8v3XPH5rhfpvHt/T/LvXqPIr/V/ENObY+I+bJKz2tI/BR7dHxT6ZmHenV80eYiWjPsa8eZM13g4EfMEqLfot/6b7/KVTrNf6qf4R0+zVS3kwPH2HA/I2UW/S+TX23+JSqdT41veY/MI2elkj8+ORn3g4D4qFfDlp6qzCZXNiv6bRLCHeK5bddGZNyaMybk0Zk3JozJuTRmTcmjMm5NGZNyaMybk0Zk3JozJuTRmTcmjMm5NGZNyaMybk0Zk3JozJuTRmTcmjMm5NGZNyaMybk0Zk3JozJuTRmTcmjMm5NGZNyaMybk0Zk3JozJuTTra3rDCAgICAg8IXyYifI0anCIJPPhjJ7wMrviFHycPDk9VYlIx8vNj9NphE1Wx0Tv7N8kfho5vz1+agZOj4Z9MzCbj6vmj1REoer2TnZ5hZKPA5XfA/qq/J0jNX0TErDF1fFb1RMIappJIzaRjmfeBA9h6qvvhyUn76yn48+PJ3raGFcnYQEBAQEBAQEBAQEBAQEBAQEBAQEBAQEBB1xb1hRAQEBAQEBAQEHy9oIsQCO46hebREx3fYnXhEVuzdPJrw+Ge+Ps/Ll8lCy9N4+Tv9Ovx2TMXUORj8Tv890FW7HvbrE8SD0X9l3x5H5KrzdGvH/znf5WWHrFZ7ZI1+EDWUMkRtKxzPEjQ+o8iqvLx8uKdXjS0xcjFljdJa64O4voICAgICAgICAgICAgIPQL6L7EbJnTLVQ5SPUPwXTJSaueK8WhhXJ0EBAQEHXFvWFEBAQEBAQEBAQEBAsg+XsBFiAR3HUL5MRMal9iZidwhK/ZeCTVo4Lu9lsv8PL4WVdn6Zgyd47T+yfh6nnx9p7x+6tYhszPFq0cZvezzva3/VU2fpebH6Y3H7LfB1TFk7W+2f3QpFtDoe481WzGu0/+rKJ3GxH0QEBAQEBAQEBAQEG7QU13BSsGLc7lHz5IiEpjtFYjT9lv8oUzmYdaQeFm3v8AKvubY6qqmJiVtE7eL4CAgIOuLesKICAgICAgICAgICAgICDyyDRxDCIZx9ZGCfTGjx7QoufiYs3rh3w8rLh9EqrieyUjLuhPFb6JsHj8iqTkdIvXvjncfyu+P1elu2SNfv7K9IwtJa4FrhoQQQR7FU3pak6tGltS9bxus7fK8vQgICAgICAg9ASImSW5S0hJUnHhmUfJmiFiwqg1GitePgmZhU8nP2lKY1R5gDbpZTuZh3qYQuJl+mVSraHwVHlwr3Dn2jJIyOag2rNU2tol8Ly+iAg64t6wogICAgICAgICAgICAgICAg8sg1MQwyKdtpGB3c7k4eohR83Fx5o++HbDyMmGd0nSo4rspJHd0JMrfR/xB/7Kh5XSclPuxzuPj3XvG6rS325O0/PsrzgQbEWI0sdCPWqi26zqVtWYtG4eI+iAgICD1vjqnb3Jb1HNED2mH4j9FLxZMceYRclMkx2lZMPnp9Oy72kK2wXwfCoz4+R8rDSuYR2LfmrbFbHMfaq8kXifuZZLW1tbxXS2td3Ou99kNiE0A5gk+Girs98HusMFM8+JVivqYb6MPxH6KmzZcW+0LnBize8ol5B5C3tUC8xPhPiJ93wvL6IOuLesKICAgICAgICAgICAgICAgICAg8ITQjcVwSKoF3Nyv6SN0d7e8KHyeFjzx3jv8pXH5mTBP2z2+FKxfA5afUjPH/zG8ve7lnOVwMuDvPeGi4vPx5+0dp+EWoKcICAgICDZpZyCu2LJMOOSkStWCVRuNVecTJ3UvLxRqUtjM1mqZzL6iNIPEpuyk4jVG6z2fJ3aLBijSNJUJMiHiAgIOuLesKICAgICAgICAgICAgICAgICAgICD5c0EWOo7ivkxvsKxjWyrXXfT2Y7mYz5h+76J+SpuX0mt92xdp+PZb8Xqtqarl7x8+6nzQuY4se0tcObToQs/elqW+m0d2gpkrev1VncPheHsQEBB6E8CfwSbUK24t+8Sq+ZTsmtoJdB90Kw5tvCu4Ne8qVUPu5Z3LO7NFjjUMS5vYgICDri3rCiAgICAgICAgICAgICAgICAgICAgIPEGhimEx1DbSDXo8aPb6j+SjcniY89dWj+/ukcfk5MFt1n+3somL4NJTO7QzRk6SDkfA9xWX5fCvx57+n5aXic2nIjt5+EcoaaICAgksHks63ipvEt30h8qu67Te0cug+6PwVhzr/APSu4Fe8/lUyqKZ3K9iOzxAQEBB1xb1hRAQEBAQEBAQEBAQEBAQEBAQEBAQEBB4UHxLEHNLXAOaRYgi4PrXm1ItGrRuH2tprO47SpePbMmO8kF3R8yzm5viO8LO87pk493xePhoOF1OL6pl8/Ktqm8eVzE78CAg2aB9pAu3HnV3HNG6aS20kvIfZb+AU7nW8IHT6+Z/dAKrWogICAg64t6wogICAgICAgICAgICAgICAgICAgICAgICDyyCtbQ7NCS8sADZOZZya/wAR3OVNzumRk+/H5+PlbcLqM4/syePn4Ut7C0lrgQQbEHQg+Kzk1mszWfLRVtFoi0eHyvj0+o3WcD4r1TtaHy0bhv41Nme37jf5QpPLvuYReJT6az+UcoiWICAgIOuLesKICAgICAgICAg8ug9QLoCAgICAgICAgICAgICDwoIbH8BbUNzNsyUDR3R32Xfqq7m8CvIjcdrJ3D51uPOp7x8KDUQOjeWPaWuGhB/HxWWyY7Y7fReO8NRiyVyV+qs9pY14dGSaTMb+AHyXu9vql5pX6Y0xrw9CAgICDri3rCqjvH2xfhNPHUil8qjdLwXDiGMsJaS03yO0OUjp070Gtuz3gNxhk14RTSROZ9WH8S7Hg2ffK3q1w+CDPvH26ZhEMUjofKHyylgiDxGcrW3dJfKeXZFvtILVS1DZY2yxuDmPY2Rrhyc1wBa4ewhBS9k94BxDFKijipcsFOZA6rMt8+WTI2zMmmYhxGvIIL0gICClb46ySHA6iWGSSGRroLSROcx4vURg2cDcaEhBX/o/4rPU0lS+pnmqHCoYA6Z73lo4Y0bc6BB1VBwPf5j9VTYrEynqqinYaCNxZFLIxpcZ5wXWB52AF/BB1fDcQljwOGpZGaqZuHwTcNzy10zhA1zgXkHtHXWxuUFG2Y33tq62GmkoRTtlkEXG8oz5XOBydnhC93ZRz6oOu3QctxreZUvixA4dRCRtHJHCKkudIHl0mVzhEGi4Aa83zG12k6FBaN2mOVVdhraith4Mpe9os0sEjBbLKGnzb3I92/VBa0FK3r7UVOG0AnpImyPMzY3Pe1z2RMLXHOQD1IAudNfUgmNh8WmrMOgqamHgTSMJdHYgaOIDwDqA4AOt4oJ1AQEBAQEAoIrHMGbUs17Mg81/d4HvChczhV5Fe/q9pS+Jy78e248e8OfVdK+J5jkGVw6dPWO8LJ5cVsVvov5hq8OWmWv10nswrm6CAgICAg64t6wqt7xsF8twmppwMzzEZGDrxI+2wD1ltvag/P8AuTx7yTGY2uNo6gGldflmcQYz/GGj3kG/vpxCSuxKodEC+moGx073AjK1732c4+Jk7HuILdsXt3wtkpnl3+8UrXUjL8yZNKci3QB4H/TKCubNbTDAMFY9kTJK+uc6oa2S+WOnYSyN77auuQ4gXHnHXTUOg4TR41Phza3+kwypkiFTHSCmpvJw1zczIXuLc1yLXN9Cba2QYd1W9A4m51LVMZHVtYZGvjuI5mjn2STlcNDa+uvKyCkbLb5a99RlqGtqRw5AyCGK0k0xbaNl23sM3OwQbm0mIYtPguJOxaN0DQKAwxcNjIxmqu3lIuTbK3QuPNBm3IY1HQ4NX1cxPDimY4gWzOPDAaxt+pJAHrQZtk9s8ZxuskFJJTUNPEA994xIGhxORhJ1e45T6I0KClb6pKo4kxtc2ETspGRiSDMIp4+NK5koa7Vh7RaW3OrTbQhB+itjf7qo/wBxpf8AIYg/M29HZ84djEscfZje4VUJGmVj3E2HdleHN90IOzYhvEH+zAxEOAqJIvJQ3kRVEFjiPVZz/UAggKjyjAtlYJadwiq5amOaUlrHX4zHHI4OB5NbGPWCgyYXvTqIdnjX1GWpq31slLEC1rIxaNrgXhtrtHa8TcC/UBNYczGamjbXU2MUs73RCUUbaaHye5F+Fxb5g4ajUc0GnvF2uxGiwejqTw6aslkyzRhjXMALHODLPvY6NJ153QWjd5tC+fA466tkBdlnkkkytaA2OR+tmjo1qCp7J7XYhjtZOKWduGUUGU5mxRS1L85cGB3EuATkcTYaWA15oM+B7wKmlxp2D4o6Ka72RxVkbOGXOe0GPiNvazrtGnJ3eNQEdvU3kVuHYqKeB0Yg4UMhBja5/ac7NlJ8AgybbYvtBFSnEmPpqOlAY7yaIMlqI2PIDXTGSMgkXF8p0vy0QWfdDtrJitG8zhgqIZAx5YLNe1wux9uh0cCPDxQXxAQCgi8bwdtTHY9mQea/uPce8KFzOHXkV1PmPEpfE5duPbcePeHPaqmfE8xyDK4dPzHeFk8uK2O00v5avFlplrF6eGFc3QQEBAQdcW9YUQfkDbfDHYfjFRFH9Xw6jixFumVriJIsvqDm/BB2HdFsyKnAqp1Qcz8QfNmkIGbKLsa/1iTiOQcTosMqHVn9GAlj5KtlO9gvl4jJHRhzh1y5n/NBct/GFGnxGFrWlsAoYIYvRDYi5pYPEaH3gg/QmD18Zw+KoDgITSxzZugZwg659iD87bkqN82PNmaCGRsnneR5oDmOYGk+JePggx7iIwceiuAbRTuF+h4ZFx42J+KDsu/D/h+p+9T/APcxoON7P0z5NlMQyXOStppHAdWANv7BcH2ILr9GupZwqyLQSZ4ZLdSwte35EH+JBXPpF1DHYtExti5lGxryOYLpZHBh9hB95B3bY3+66P8AcqX/ACGIKLv+2b8ow5tXG28tK4uNuZhfYP8AgQx3gA5Bx7dxh8lfXU2HucTStqHVj4/2Oyxudx9YYxnvIOy/SEH9St/fIf5JEFY3d7PU2IbNClqpRAXYlIIZLtDhPwm5WtB84lufs9RfuQV7H93mKYK11ZT1GaFhDjNSvfHI0XFjLGel+gLvFBt7eY9NiGzFFU1AvKK6SF0gblbIWxvDX2GlyBr4goLbsgx0+xEkUHbl4FYzI3V2biPcWW7y08vtBBpfRqmbwq1n7Ykp3nxaWyAfNp+KCC2/jNVtjFFBdz2y0bCR+yWBsjz7rbk+ooNPf2L482/Lyen/AJnIO17yR/UVZ+6SfJqDnn0Z/wCzrvv0v4TIO2ICAgIIjHsGbUx9GytHZf8A+LvBQebwq8in/KPCZwuZbj3/AOPvDns8LmOLHgtcDYgrJ5KWpM1v5hq8d63rFq+JfC8PYgICDri3rCiChbb7rabFKoVUs08MnDbERFw8rg0khxuDrrb2BBb8EwtlJSxUsV+HFEyJpdbMQ1tszrdTzPiUFbh3dUzcZOLB8nGLnP4XY4Ie6PIXjS9+Z58ygmtp9mKbEYOBVxcRoOZrgS2SN3pMcOR/HqgrA3ZWpDQtxTERRG44F6bzSblmfh3y+HLwQWPZbZOlw2Ew0keQO1fI45pZD3vd166aAX5IK1sduopsNrG1cNRUSPax7MsnCyEPbY8mhBaNrtnmYjRSUcr3xskLCXR5c4ySNeLXB6tCCM2L2Dp8Np5qdj5KiKZ2Z7ZxGQRkyltgBcEIIGLc7TQ1JqKOsrqFxuMsEjOyDzY0lt8vgSUGfGNz9DU5M8tWHNa7NJxGOlme4gmWZ72kudoB0FgBZBecLoW09PFTsLnNiijhaXWzEMaGgm3WwQZKumbLG6KQBzHsdG5p5FrhYj4FBT9g921NhM0k0Mks0j2CLNLw+w3NmIblA5kNv90IJbbbZSPFKUUs0kkTBK2bNFlzXaHADtA6dpBAw7qqUYaMPM9UWNqTWMla5jZWS5A0EWbY2F+nVBkqt3j6iMQVeLYhU0wIvCTCzOAbgSOay79QOZQWKbZekfQ/0e6nZ5JkyCEXAAvcOB5h19c1731QUug3Wy0Mjn4Vi1RRtcbuiljjnjd3XF2+q9ifFBuUuw9ayV8zMQpaaWTSSWkw+Fk0gvc3c6Qi5Ot8qCW2S2DpcPkfOziT1Ul89VUOD5nZjcgaANuedhr1KCM2y3W0+J1nlctRURPyMjDYuFlswkg9pp11QWzHsJbV0ctI9zmMlidEXNtmAItcX6oITYHYOHCBMIJZpRMYyeLk7OTNa2UD0z8EFsQEBAQEEBtNggnZxIx9c0fxj0T49yq+o8GM9frr6o/lY9P5s4bfTb0z/ChkWNjoeVistMTE6lqImJjcPEfRAQdcW9YUQEBAQEBAQEBAQEBAQEBAQEBAQEBAQEBAQEBAQEBAQVHa7BOdRENeb2ju9MfmqHqnB3E5qR39/wDa66ZzdTGK89vb/SoqgaAQEHXFvWFEBAQEBAQEBAQEBAQEBAQEBAQEBAQEBAQEBAQEBAQEHhCDn202EcCTMwfVPOn2TzLf0WU6jw/0b/VX0z/E/DT9O5n61fpt6o/lCqtWYg64t6wogICAgICAgICAgICAgICAgICAgICAgICAgICAgICAgINbEKNs0To3+a4e0HoR4hcc2GuWk0t7umLLbFeL19nM66kdDK6N41aefQjo4eBWOz4LYrzSzYcfPXNSLwwLi7OuLesKICAgICAgICAgICAgICAgICAgICAgICAgICAgICAgICAgr+1uFcWLiMH1jATpzc3q381VdU4n6uP66x90fysum8r9LJ9FvE/woay7UQ64t6wogICAgICAgICAgICAgICAgICAgICAgICAgICAgICAgICDyyDnm1GGcCe7RaN93N7gerf/ALvWT6lxf0cu4jtPj8tT03lfrY9TPevn/boi1jLCAgICAgICAgICAgICAgICAgICAgICAgICAgICAgICAgICCL2hw/j07m27Q7bT9ofry9qh83jxmwzX+8JXCzzhzRb293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55330" name="AutoShape 34" descr="data:image/jpeg;base64,/9j/4AAQSkZJRgABAQAAAQABAAD/2wCEAAkGBxMRDhUQEBAQDxAWEBEPFxAQFQ8UEBIUFREWFhYRExgaHCgsGBomGxQUITIhMSkrOi4uGCAzODM4NygvOisBCgoKDg0OGxAQGywkICQsLCwsLCwsLC8vLCwsLCwsLCwtLCwsLCwsLCwsLCwsLywsLCwsLCwsLCwsLCwsLCwsLP/AABEIAK8BIAMBEQACEQEDEQH/xAAcAAEAAgMBAQEAAAAAAAAAAAAABQYDBAcBAgj/xABHEAABAwIDBQMIBwQHCQAAAAABAAIDBBEFEiEGBxMxQSJRYRQyUnGBgpGhCCNicrHB0UJ0krIVJTM1Q7PxFiQ2U4O0wtLw/8QAGgEBAAMBAQEAAAAAAAAAAAAAAAQFBgMCAf/EAC0RAQACAgEDAwMDBAMBAAAAAAABAgMRBAUhMTJBURIicRNhoUKBkdFiseEz/9oADAMBAAIRAxEAPwDtr4Gu5tafWAV5msT5h9i0x7taTCoHc4Yj7jb/ABXG3Fw281j/AA615OWvi0/5akuzdM7/AA8v3XPH5rhfpvHt/T/LvXqPIr/V/ENObY+I+bJKz2tI/BR7dHxT6ZmHenV80eYiWjPsa8eZM13g4EfMEqLfot/6b7/KVTrNf6qf4R0+zVS3kwPH2HA/I2UW/S+TX23+JSqdT41veY/MI2elkj8+ORn3g4D4qFfDlp6qzCZXNiv6bRLCHeK5bddGZNyaMybk0Zk3JozJuTRmTcmjMm5NGZNyaMybk0Zk3JozJuTRmTcmjMm5NGZNyaMybk0Zk3JozJuTRmTcmjMm5NGZNyaMybk0Zk3JozJuTRmTcmjMm5NGZNyaMybk0Zk3JozJuTTra3rDCAgICAg8IXyYifI0anCIJPPhjJ7wMrviFHycPDk9VYlIx8vNj9NphE1Wx0Tv7N8kfho5vz1+agZOj4Z9MzCbj6vmj1REoer2TnZ5hZKPA5XfA/qq/J0jNX0TErDF1fFb1RMIappJIzaRjmfeBA9h6qvvhyUn76yn48+PJ3raGFcnYQEBAQEBAQEBAQEBAQEBAQEBAQEBAQEBB1xb1hRAQEBAQEBAQEHy9oIsQCO46hebREx3fYnXhEVuzdPJrw+Ge+Ps/Ll8lCy9N4+Tv9Ovx2TMXUORj8Tv890FW7HvbrE8SD0X9l3x5H5KrzdGvH/znf5WWHrFZ7ZI1+EDWUMkRtKxzPEjQ+o8iqvLx8uKdXjS0xcjFljdJa64O4voICAgICAgICAgICAgIPQL6L7EbJnTLVQ5SPUPwXTJSaueK8WhhXJ0EBAQEHXFvWFEBAQEBAQEBAQEBAsg+XsBFiAR3HUL5MRMal9iZidwhK/ZeCTVo4Lu9lsv8PL4WVdn6Zgyd47T+yfh6nnx9p7x+6tYhszPFq0cZvezzva3/VU2fpebH6Y3H7LfB1TFk7W+2f3QpFtDoe481WzGu0/+rKJ3GxH0QEBAQEBAQEBAQEG7QU13BSsGLc7lHz5IiEpjtFYjT9lv8oUzmYdaQeFm3v8AKvubY6qqmJiVtE7eL4CAgIOuLesKICAgICAgICAgICAgICDyyDRxDCIZx9ZGCfTGjx7QoufiYs3rh3w8rLh9EqrieyUjLuhPFb6JsHj8iqTkdIvXvjncfyu+P1elu2SNfv7K9IwtJa4FrhoQQQR7FU3pak6tGltS9bxus7fK8vQgICAgICAg9ASImSW5S0hJUnHhmUfJmiFiwqg1GitePgmZhU8nP2lKY1R5gDbpZTuZh3qYQuJl+mVSraHwVHlwr3Dn2jJIyOag2rNU2tol8Ly+iAg64t6wogICAgICAgICAgICAgICAg8sg1MQwyKdtpGB3c7k4eohR83Fx5o++HbDyMmGd0nSo4rspJHd0JMrfR/xB/7Kh5XSclPuxzuPj3XvG6rS325O0/PsrzgQbEWI0sdCPWqi26zqVtWYtG4eI+iAgICD1vjqnb3Jb1HNED2mH4j9FLxZMceYRclMkx2lZMPnp9Oy72kK2wXwfCoz4+R8rDSuYR2LfmrbFbHMfaq8kXifuZZLW1tbxXS2td3Ou99kNiE0A5gk+Girs98HusMFM8+JVivqYb6MPxH6KmzZcW+0LnBize8ol5B5C3tUC8xPhPiJ93wvL6IOuLesKICAgICAgICAgICAgICAgICAg8ITQjcVwSKoF3Nyv6SN0d7e8KHyeFjzx3jv8pXH5mTBP2z2+FKxfA5afUjPH/zG8ve7lnOVwMuDvPeGi4vPx5+0dp+EWoKcICAgICDZpZyCu2LJMOOSkStWCVRuNVecTJ3UvLxRqUtjM1mqZzL6iNIPEpuyk4jVG6z2fJ3aLBijSNJUJMiHiAgIOuLesKICAgICAgICAgICAgICAgICAgICD5c0EWOo7ivkxvsKxjWyrXXfT2Y7mYz5h+76J+SpuX0mt92xdp+PZb8Xqtqarl7x8+6nzQuY4se0tcObToQs/elqW+m0d2gpkrev1VncPheHsQEBB6E8CfwSbUK24t+8Sq+ZTsmtoJdB90Kw5tvCu4Ne8qVUPu5Z3LO7NFjjUMS5vYgICDri3rCiAgICAgICAgICAgICAgICAgICAgIPEGhimEx1DbSDXo8aPb6j+SjcniY89dWj+/ukcfk5MFt1n+3somL4NJTO7QzRk6SDkfA9xWX5fCvx57+n5aXic2nIjt5+EcoaaICAgksHks63ipvEt30h8qu67Te0cug+6PwVhzr/APSu4Fe8/lUyqKZ3K9iOzxAQEBB1xb1hRAQEBAQEBAQEBAQEBAQEBAQEBAQEBB4UHxLEHNLXAOaRYgi4PrXm1ItGrRuH2tprO47SpePbMmO8kF3R8yzm5viO8LO87pk493xePhoOF1OL6pl8/Ktqm8eVzE78CAg2aB9pAu3HnV3HNG6aS20kvIfZb+AU7nW8IHT6+Z/dAKrWogICAg64t6wogICAgICAgICAgICAgICAgICAgICAgICDyyCtbQ7NCS8sADZOZZya/wAR3OVNzumRk+/H5+PlbcLqM4/syePn4Ut7C0lrgQQbEHQg+Kzk1mszWfLRVtFoi0eHyvj0+o3WcD4r1TtaHy0bhv41Nme37jf5QpPLvuYReJT6az+UcoiWICAgIOuLesKICAgICAgICAg8ug9QLoCAgICAgICAgICAgICDwoIbH8BbUNzNsyUDR3R32Xfqq7m8CvIjcdrJ3D51uPOp7x8KDUQOjeWPaWuGhB/HxWWyY7Y7fReO8NRiyVyV+qs9pY14dGSaTMb+AHyXu9vql5pX6Y0xrw9CAgICDri3rCqjvH2xfhNPHUil8qjdLwXDiGMsJaS03yO0OUjp070Gtuz3gNxhk14RTSROZ9WH8S7Hg2ffK3q1w+CDPvH26ZhEMUjofKHyylgiDxGcrW3dJfKeXZFvtILVS1DZY2yxuDmPY2Rrhyc1wBa4ewhBS9k94BxDFKijipcsFOZA6rMt8+WTI2zMmmYhxGvIIL0gICClb46ySHA6iWGSSGRroLSROcx4vURg2cDcaEhBX/o/4rPU0lS+pnmqHCoYA6Z73lo4Y0bc6BB1VBwPf5j9VTYrEynqqinYaCNxZFLIxpcZ5wXWB52AF/BB1fDcQljwOGpZGaqZuHwTcNzy10zhA1zgXkHtHXWxuUFG2Y33tq62GmkoRTtlkEXG8oz5XOBydnhC93ZRz6oOu3QctxreZUvixA4dRCRtHJHCKkudIHl0mVzhEGi4Aa83zG12k6FBaN2mOVVdhraith4Mpe9os0sEjBbLKGnzb3I92/VBa0FK3r7UVOG0AnpImyPMzY3Pe1z2RMLXHOQD1IAudNfUgmNh8WmrMOgqamHgTSMJdHYgaOIDwDqA4AOt4oJ1AQEBAQEAoIrHMGbUs17Mg81/d4HvChczhV5Fe/q9pS+Jy78e248e8OfVdK+J5jkGVw6dPWO8LJ5cVsVvov5hq8OWmWv10nswrm6CAgICAg64t6wqt7xsF8twmppwMzzEZGDrxI+2wD1ltvag/P8AuTx7yTGY2uNo6gGldflmcQYz/GGj3kG/vpxCSuxKodEC+moGx073AjK1732c4+Jk7HuILdsXt3wtkpnl3+8UrXUjL8yZNKci3QB4H/TKCubNbTDAMFY9kTJK+uc6oa2S+WOnYSyN77auuQ4gXHnHXTUOg4TR41Phza3+kwypkiFTHSCmpvJw1zczIXuLc1yLXN9Cba2QYd1W9A4m51LVMZHVtYZGvjuI5mjn2STlcNDa+uvKyCkbLb5a99RlqGtqRw5AyCGK0k0xbaNl23sM3OwQbm0mIYtPguJOxaN0DQKAwxcNjIxmqu3lIuTbK3QuPNBm3IY1HQ4NX1cxPDimY4gWzOPDAaxt+pJAHrQZtk9s8ZxuskFJJTUNPEA994xIGhxORhJ1e45T6I0KClb6pKo4kxtc2ETspGRiSDMIp4+NK5koa7Vh7RaW3OrTbQhB+itjf7qo/wBxpf8AIYg/M29HZ84djEscfZje4VUJGmVj3E2HdleHN90IOzYhvEH+zAxEOAqJIvJQ3kRVEFjiPVZz/UAggKjyjAtlYJadwiq5amOaUlrHX4zHHI4OB5NbGPWCgyYXvTqIdnjX1GWpq31slLEC1rIxaNrgXhtrtHa8TcC/UBNYczGamjbXU2MUs73RCUUbaaHye5F+Fxb5g4ajUc0GnvF2uxGiwejqTw6aslkyzRhjXMALHODLPvY6NJ153QWjd5tC+fA466tkBdlnkkkytaA2OR+tmjo1qCp7J7XYhjtZOKWduGUUGU5mxRS1L85cGB3EuATkcTYaWA15oM+B7wKmlxp2D4o6Ka72RxVkbOGXOe0GPiNvazrtGnJ3eNQEdvU3kVuHYqKeB0Yg4UMhBja5/ac7NlJ8AgybbYvtBFSnEmPpqOlAY7yaIMlqI2PIDXTGSMgkXF8p0vy0QWfdDtrJitG8zhgqIZAx5YLNe1wux9uh0cCPDxQXxAQCgi8bwdtTHY9mQea/uPce8KFzOHXkV1PmPEpfE5duPbcePeHPaqmfE8xyDK4dPzHeFk8uK2O00v5avFlplrF6eGFc3QQEBAQdcW9YUQfkDbfDHYfjFRFH9Xw6jixFumVriJIsvqDm/BB2HdFsyKnAqp1Qcz8QfNmkIGbKLsa/1iTiOQcTosMqHVn9GAlj5KtlO9gvl4jJHRhzh1y5n/NBct/GFGnxGFrWlsAoYIYvRDYi5pYPEaH3gg/QmD18Zw+KoDgITSxzZugZwg659iD87bkqN82PNmaCGRsnneR5oDmOYGk+JePggx7iIwceiuAbRTuF+h4ZFx42J+KDsu/D/h+p+9T/APcxoON7P0z5NlMQyXOStppHAdWANv7BcH2ILr9GupZwqyLQSZ4ZLdSwte35EH+JBXPpF1DHYtExti5lGxryOYLpZHBh9hB95B3bY3+66P8AcqX/ACGIKLv+2b8ow5tXG28tK4uNuZhfYP8AgQx3gA5Bx7dxh8lfXU2HucTStqHVj4/2Oyxudx9YYxnvIOy/SEH9St/fIf5JEFY3d7PU2IbNClqpRAXYlIIZLtDhPwm5WtB84lufs9RfuQV7H93mKYK11ZT1GaFhDjNSvfHI0XFjLGel+gLvFBt7eY9NiGzFFU1AvKK6SF0gblbIWxvDX2GlyBr4goLbsgx0+xEkUHbl4FYzI3V2biPcWW7y08vtBBpfRqmbwq1n7Ykp3nxaWyAfNp+KCC2/jNVtjFFBdz2y0bCR+yWBsjz7rbk+ooNPf2L482/Lyen/AJnIO17yR/UVZ+6SfJqDnn0Z/wCzrvv0v4TIO2ICAgIIjHsGbUx9GytHZf8A+LvBQebwq8in/KPCZwuZbj3/AOPvDns8LmOLHgtcDYgrJ5KWpM1v5hq8d63rFq+JfC8PYgICDri3rCiChbb7rabFKoVUs08MnDbERFw8rg0khxuDrrb2BBb8EwtlJSxUsV+HFEyJpdbMQ1tszrdTzPiUFbh3dUzcZOLB8nGLnP4XY4Ie6PIXjS9+Z58ygmtp9mKbEYOBVxcRoOZrgS2SN3pMcOR/HqgrA3ZWpDQtxTERRG44F6bzSblmfh3y+HLwQWPZbZOlw2Ew0keQO1fI45pZD3vd166aAX5IK1sduopsNrG1cNRUSPax7MsnCyEPbY8mhBaNrtnmYjRSUcr3xskLCXR5c4ySNeLXB6tCCM2L2Dp8Np5qdj5KiKZ2Z7ZxGQRkyltgBcEIIGLc7TQ1JqKOsrqFxuMsEjOyDzY0lt8vgSUGfGNz9DU5M8tWHNa7NJxGOlme4gmWZ72kudoB0FgBZBecLoW09PFTsLnNiijhaXWzEMaGgm3WwQZKumbLG6KQBzHsdG5p5FrhYj4FBT9g921NhM0k0Mks0j2CLNLw+w3NmIblA5kNv90IJbbbZSPFKUUs0kkTBK2bNFlzXaHADtA6dpBAw7qqUYaMPM9UWNqTWMla5jZWS5A0EWbY2F+nVBkqt3j6iMQVeLYhU0wIvCTCzOAbgSOay79QOZQWKbZekfQ/0e6nZ5JkyCEXAAvcOB5h19c1731QUug3Wy0Mjn4Vi1RRtcbuiljjnjd3XF2+q9ifFBuUuw9ayV8zMQpaaWTSSWkw+Fk0gvc3c6Qi5Ot8qCW2S2DpcPkfOziT1Ul89VUOD5nZjcgaANuedhr1KCM2y3W0+J1nlctRURPyMjDYuFlswkg9pp11QWzHsJbV0ctI9zmMlidEXNtmAItcX6oITYHYOHCBMIJZpRMYyeLk7OTNa2UD0z8EFsQEBAQEEBtNggnZxIx9c0fxj0T49yq+o8GM9frr6o/lY9P5s4bfTb0z/ChkWNjoeVistMTE6lqImJjcPEfRAQdcW9YUQEBAQEBAQEBAQEBAQEBAQEBAQEBAQEBAQEBAQEBAQVHa7BOdRENeb2ju9MfmqHqnB3E5qR39/wDa66ZzdTGK89vb/SoqgaAQEHXFvWFEBAQEBAQEBAQEBAQEBAQEBAQEBAQEBAQEBAQEBAQEHhCDn202EcCTMwfVPOn2TzLf0WU6jw/0b/VX0z/E/DT9O5n61fpt6o/lCqtWYg64t6wogICAgICAgICAgICAgICAgICAgICAgICAgICAgICAgINbEKNs0To3+a4e0HoR4hcc2GuWk0t7umLLbFeL19nM66kdDK6N41aefQjo4eBWOz4LYrzSzYcfPXNSLwwLi7OuLesKICAgICAgICAgICAgICAgICAgICAgICAgICAgICAgICAgr+1uFcWLiMH1jATpzc3q381VdU4n6uP66x90fysum8r9LJ9FvE/woay7UQ64t6wogICAgICAgICAgICAgICAgICAgICAgICAgICAgICAgICDyyDnm1GGcCe7RaN93N7gerf/ALvWT6lxf0cu4jtPj8tT03lfrY9TPevn/boi1jLCAgICAgICAgICAgICAgICAgICAgICAgICAgICAgICAgICCL2hw/j07m27Q7bT9ofry9qh83jxmwzX+8JXCzzhzRb293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55332" name="AutoShape 36" descr="data:image/jpeg;base64,/9j/4AAQSkZJRgABAQAAAQABAAD/2wCEAAkGBxMRDhUQEBAQDxAWEBEPFxAQFQ8UEBIUFREWFhYRExgaHCgsGBomGxQUITIhMSkrOi4uGCAzODM4NygvOisBCgoKDg0OGxAQGywkICQsLCwsLCwsLC8vLCwsLCwsLCwtLCwsLCwsLCwsLCwsLywsLCwsLCwsLCwsLCwsLCwsLP/AABEIAK8BIAMBEQACEQEDEQH/xAAcAAEAAgMBAQEAAAAAAAAAAAAABQYDBAcBAgj/xABHEAABAwIDBQMIBwQHCQAAAAABAAIDBBEFEiEGBxMxQSJRYRQyUnGBgpGhCCNicrHB0UJ0krIVJTM1Q7PxFiQ2U4O0wtLw/8QAGgEBAAMBAQEAAAAAAAAAAAAAAAQFBgMCAf/EAC0RAQACAgEDAwMDBAMBAAAAAAABAgMRBAUhMTJBURIicRNhoUKBkdFiseEz/9oADAMBAAIRAxEAPwDtr4Gu5tafWAV5msT5h9i0x7taTCoHc4Yj7jb/ABXG3Fw281j/AA615OWvi0/5akuzdM7/AA8v3XPH5rhfpvHt/T/LvXqPIr/V/ENObY+I+bJKz2tI/BR7dHxT6ZmHenV80eYiWjPsa8eZM13g4EfMEqLfot/6b7/KVTrNf6qf4R0+zVS3kwPH2HA/I2UW/S+TX23+JSqdT41veY/MI2elkj8+ORn3g4D4qFfDlp6qzCZXNiv6bRLCHeK5bddGZNyaMybk0Zk3JozJuTRmTcmjMm5NGZNyaMybk0Zk3JozJuTRmTcmjMm5NGZNyaMybk0Zk3JozJuTRmTcmjMm5NGZNyaMybk0Zk3JozJuTRmTcmjMm5NGZNyaMybk0Zk3JozJuTTra3rDCAgICAg8IXyYifI0anCIJPPhjJ7wMrviFHycPDk9VYlIx8vNj9NphE1Wx0Tv7N8kfho5vz1+agZOj4Z9MzCbj6vmj1REoer2TnZ5hZKPA5XfA/qq/J0jNX0TErDF1fFb1RMIappJIzaRjmfeBA9h6qvvhyUn76yn48+PJ3raGFcnYQEBAQEBAQEBAQEBAQEBAQEBAQEBAQEBB1xb1hRAQEBAQEBAQEHy9oIsQCO46hebREx3fYnXhEVuzdPJrw+Ge+Ps/Ll8lCy9N4+Tv9Ovx2TMXUORj8Tv890FW7HvbrE8SD0X9l3x5H5KrzdGvH/znf5WWHrFZ7ZI1+EDWUMkRtKxzPEjQ+o8iqvLx8uKdXjS0xcjFljdJa64O4voICAgICAgICAgICAgIPQL6L7EbJnTLVQ5SPUPwXTJSaueK8WhhXJ0EBAQEHXFvWFEBAQEBAQEBAQEBAsg+XsBFiAR3HUL5MRMal9iZidwhK/ZeCTVo4Lu9lsv8PL4WVdn6Zgyd47T+yfh6nnx9p7x+6tYhszPFq0cZvezzva3/VU2fpebH6Y3H7LfB1TFk7W+2f3QpFtDoe481WzGu0/+rKJ3GxH0QEBAQEBAQEBAQEG7QU13BSsGLc7lHz5IiEpjtFYjT9lv8oUzmYdaQeFm3v8AKvubY6qqmJiVtE7eL4CAgIOuLesKICAgICAgICAgICAgICDyyDRxDCIZx9ZGCfTGjx7QoufiYs3rh3w8rLh9EqrieyUjLuhPFb6JsHj8iqTkdIvXvjncfyu+P1elu2SNfv7K9IwtJa4FrhoQQQR7FU3pak6tGltS9bxus7fK8vQgICAgICAg9ASImSW5S0hJUnHhmUfJmiFiwqg1GitePgmZhU8nP2lKY1R5gDbpZTuZh3qYQuJl+mVSraHwVHlwr3Dn2jJIyOag2rNU2tol8Ly+iAg64t6wogICAgICAgICAgICAgICAg8sg1MQwyKdtpGB3c7k4eohR83Fx5o++HbDyMmGd0nSo4rspJHd0JMrfR/xB/7Kh5XSclPuxzuPj3XvG6rS325O0/PsrzgQbEWI0sdCPWqi26zqVtWYtG4eI+iAgICD1vjqnb3Jb1HNED2mH4j9FLxZMceYRclMkx2lZMPnp9Oy72kK2wXwfCoz4+R8rDSuYR2LfmrbFbHMfaq8kXifuZZLW1tbxXS2td3Ou99kNiE0A5gk+Girs98HusMFM8+JVivqYb6MPxH6KmzZcW+0LnBize8ol5B5C3tUC8xPhPiJ93wvL6IOuLesKICAgICAgICAgICAgICAgICAg8ITQjcVwSKoF3Nyv6SN0d7e8KHyeFjzx3jv8pXH5mTBP2z2+FKxfA5afUjPH/zG8ve7lnOVwMuDvPeGi4vPx5+0dp+EWoKcICAgICDZpZyCu2LJMOOSkStWCVRuNVecTJ3UvLxRqUtjM1mqZzL6iNIPEpuyk4jVG6z2fJ3aLBijSNJUJMiHiAgIOuLesKICAgICAgICAgICAgICAgICAgICD5c0EWOo7ivkxvsKxjWyrXXfT2Y7mYz5h+76J+SpuX0mt92xdp+PZb8Xqtqarl7x8+6nzQuY4se0tcObToQs/elqW+m0d2gpkrev1VncPheHsQEBB6E8CfwSbUK24t+8Sq+ZTsmtoJdB90Kw5tvCu4Ne8qVUPu5Z3LO7NFjjUMS5vYgICDri3rCiAgICAgICAgICAgICAgICAgICAgIPEGhimEx1DbSDXo8aPb6j+SjcniY89dWj+/ukcfk5MFt1n+3somL4NJTO7QzRk6SDkfA9xWX5fCvx57+n5aXic2nIjt5+EcoaaICAgksHks63ipvEt30h8qu67Te0cug+6PwVhzr/APSu4Fe8/lUyqKZ3K9iOzxAQEBB1xb1hRAQEBAQEBAQEBAQEBAQEBAQEBAQEBB4UHxLEHNLXAOaRYgi4PrXm1ItGrRuH2tprO47SpePbMmO8kF3R8yzm5viO8LO87pk493xePhoOF1OL6pl8/Ktqm8eVzE78CAg2aB9pAu3HnV3HNG6aS20kvIfZb+AU7nW8IHT6+Z/dAKrWogICAg64t6wogICAgICAgICAgICAgICAgICAgICAgICDyyCtbQ7NCS8sADZOZZya/wAR3OVNzumRk+/H5+PlbcLqM4/syePn4Ut7C0lrgQQbEHQg+Kzk1mszWfLRVtFoi0eHyvj0+o3WcD4r1TtaHy0bhv41Nme37jf5QpPLvuYReJT6az+UcoiWICAgIOuLesKICAgICAgICAg8ug9QLoCAgICAgICAgICAgICDwoIbH8BbUNzNsyUDR3R32Xfqq7m8CvIjcdrJ3D51uPOp7x8KDUQOjeWPaWuGhB/HxWWyY7Y7fReO8NRiyVyV+qs9pY14dGSaTMb+AHyXu9vql5pX6Y0xrw9CAgICDri3rCqjvH2xfhNPHUil8qjdLwXDiGMsJaS03yO0OUjp070Gtuz3gNxhk14RTSROZ9WH8S7Hg2ffK3q1w+CDPvH26ZhEMUjofKHyylgiDxGcrW3dJfKeXZFvtILVS1DZY2yxuDmPY2Rrhyc1wBa4ewhBS9k94BxDFKijipcsFOZA6rMt8+WTI2zMmmYhxGvIIL0gICClb46ySHA6iWGSSGRroLSROcx4vURg2cDcaEhBX/o/4rPU0lS+pnmqHCoYA6Z73lo4Y0bc6BB1VBwPf5j9VTYrEynqqinYaCNxZFLIxpcZ5wXWB52AF/BB1fDcQljwOGpZGaqZuHwTcNzy10zhA1zgXkHtHXWxuUFG2Y33tq62GmkoRTtlkEXG8oz5XOBydnhC93ZRz6oOu3QctxreZUvixA4dRCRtHJHCKkudIHl0mVzhEGi4Aa83zG12k6FBaN2mOVVdhraith4Mpe9os0sEjBbLKGnzb3I92/VBa0FK3r7UVOG0AnpImyPMzY3Pe1z2RMLXHOQD1IAudNfUgmNh8WmrMOgqamHgTSMJdHYgaOIDwDqA4AOt4oJ1AQEBAQEAoIrHMGbUs17Mg81/d4HvChczhV5Fe/q9pS+Jy78e248e8OfVdK+J5jkGVw6dPWO8LJ5cVsVvov5hq8OWmWv10nswrm6CAgICAg64t6wqt7xsF8twmppwMzzEZGDrxI+2wD1ltvag/P8AuTx7yTGY2uNo6gGldflmcQYz/GGj3kG/vpxCSuxKodEC+moGx073AjK1732c4+Jk7HuILdsXt3wtkpnl3+8UrXUjL8yZNKci3QB4H/TKCubNbTDAMFY9kTJK+uc6oa2S+WOnYSyN77auuQ4gXHnHXTUOg4TR41Phza3+kwypkiFTHSCmpvJw1zczIXuLc1yLXN9Cba2QYd1W9A4m51LVMZHVtYZGvjuI5mjn2STlcNDa+uvKyCkbLb5a99RlqGtqRw5AyCGK0k0xbaNl23sM3OwQbm0mIYtPguJOxaN0DQKAwxcNjIxmqu3lIuTbK3QuPNBm3IY1HQ4NX1cxPDimY4gWzOPDAaxt+pJAHrQZtk9s8ZxuskFJJTUNPEA994xIGhxORhJ1e45T6I0KClb6pKo4kxtc2ETspGRiSDMIp4+NK5koa7Vh7RaW3OrTbQhB+itjf7qo/wBxpf8AIYg/M29HZ84djEscfZje4VUJGmVj3E2HdleHN90IOzYhvEH+zAxEOAqJIvJQ3kRVEFjiPVZz/UAggKjyjAtlYJadwiq5amOaUlrHX4zHHI4OB5NbGPWCgyYXvTqIdnjX1GWpq31slLEC1rIxaNrgXhtrtHa8TcC/UBNYczGamjbXU2MUs73RCUUbaaHye5F+Fxb5g4ajUc0GnvF2uxGiwejqTw6aslkyzRhjXMALHODLPvY6NJ153QWjd5tC+fA466tkBdlnkkkytaA2OR+tmjo1qCp7J7XYhjtZOKWduGUUGU5mxRS1L85cGB3EuATkcTYaWA15oM+B7wKmlxp2D4o6Ka72RxVkbOGXOe0GPiNvazrtGnJ3eNQEdvU3kVuHYqKeB0Yg4UMhBja5/ac7NlJ8AgybbYvtBFSnEmPpqOlAY7yaIMlqI2PIDXTGSMgkXF8p0vy0QWfdDtrJitG8zhgqIZAx5YLNe1wux9uh0cCPDxQXxAQCgi8bwdtTHY9mQea/uPce8KFzOHXkV1PmPEpfE5duPbcePeHPaqmfE8xyDK4dPzHeFk8uK2O00v5avFlplrF6eGFc3QQEBAQdcW9YUQfkDbfDHYfjFRFH9Xw6jixFumVriJIsvqDm/BB2HdFsyKnAqp1Qcz8QfNmkIGbKLsa/1iTiOQcTosMqHVn9GAlj5KtlO9gvl4jJHRhzh1y5n/NBct/GFGnxGFrWlsAoYIYvRDYi5pYPEaH3gg/QmD18Zw+KoDgITSxzZugZwg659iD87bkqN82PNmaCGRsnneR5oDmOYGk+JePggx7iIwceiuAbRTuF+h4ZFx42J+KDsu/D/h+p+9T/APcxoON7P0z5NlMQyXOStppHAdWANv7BcH2ILr9GupZwqyLQSZ4ZLdSwte35EH+JBXPpF1DHYtExti5lGxryOYLpZHBh9hB95B3bY3+66P8AcqX/ACGIKLv+2b8ow5tXG28tK4uNuZhfYP8AgQx3gA5Bx7dxh8lfXU2HucTStqHVj4/2Oyxudx9YYxnvIOy/SEH9St/fIf5JEFY3d7PU2IbNClqpRAXYlIIZLtDhPwm5WtB84lufs9RfuQV7H93mKYK11ZT1GaFhDjNSvfHI0XFjLGel+gLvFBt7eY9NiGzFFU1AvKK6SF0gblbIWxvDX2GlyBr4goLbsgx0+xEkUHbl4FYzI3V2biPcWW7y08vtBBpfRqmbwq1n7Ykp3nxaWyAfNp+KCC2/jNVtjFFBdz2y0bCR+yWBsjz7rbk+ooNPf2L482/Lyen/AJnIO17yR/UVZ+6SfJqDnn0Z/wCzrvv0v4TIO2ICAgIIjHsGbUx9GytHZf8A+LvBQebwq8in/KPCZwuZbj3/AOPvDns8LmOLHgtcDYgrJ5KWpM1v5hq8d63rFq+JfC8PYgICDri3rCiChbb7rabFKoVUs08MnDbERFw8rg0khxuDrrb2BBb8EwtlJSxUsV+HFEyJpdbMQ1tszrdTzPiUFbh3dUzcZOLB8nGLnP4XY4Ie6PIXjS9+Z58ygmtp9mKbEYOBVxcRoOZrgS2SN3pMcOR/HqgrA3ZWpDQtxTERRG44F6bzSblmfh3y+HLwQWPZbZOlw2Ew0keQO1fI45pZD3vd166aAX5IK1sduopsNrG1cNRUSPax7MsnCyEPbY8mhBaNrtnmYjRSUcr3xskLCXR5c4ySNeLXB6tCCM2L2Dp8Np5qdj5KiKZ2Z7ZxGQRkyltgBcEIIGLc7TQ1JqKOsrqFxuMsEjOyDzY0lt8vgSUGfGNz9DU5M8tWHNa7NJxGOlme4gmWZ72kudoB0FgBZBecLoW09PFTsLnNiijhaXWzEMaGgm3WwQZKumbLG6KQBzHsdG5p5FrhYj4FBT9g921NhM0k0Mks0j2CLNLw+w3NmIblA5kNv90IJbbbZSPFKUUs0kkTBK2bNFlzXaHADtA6dpBAw7qqUYaMPM9UWNqTWMla5jZWS5A0EWbY2F+nVBkqt3j6iMQVeLYhU0wIvCTCzOAbgSOay79QOZQWKbZekfQ/0e6nZ5JkyCEXAAvcOB5h19c1731QUug3Wy0Mjn4Vi1RRtcbuiljjnjd3XF2+q9ifFBuUuw9ayV8zMQpaaWTSSWkw+Fk0gvc3c6Qi5Ot8qCW2S2DpcPkfOziT1Ul89VUOD5nZjcgaANuedhr1KCM2y3W0+J1nlctRURPyMjDYuFlswkg9pp11QWzHsJbV0ctI9zmMlidEXNtmAItcX6oITYHYOHCBMIJZpRMYyeLk7OTNa2UD0z8EFsQEBAQEEBtNggnZxIx9c0fxj0T49yq+o8GM9frr6o/lY9P5s4bfTb0z/ChkWNjoeVistMTE6lqImJjcPEfRAQdcW9YUQEBAQEBAQEBAQEBAQEBAQEBAQEBAQEBAQEBAQEBAQVHa7BOdRENeb2ju9MfmqHqnB3E5qR39/wDa66ZzdTGK89vb/SoqgaAQEHXFvWFEBAQEBAQEBAQEBAQEBAQEBAQEBAQEBAQEBAQEBAQEHhCDn202EcCTMwfVPOn2TzLf0WU6jw/0b/VX0z/E/DT9O5n61fpt6o/lCqtWYg64t6wogICAgICAgICAgICAgICAgICAgICAgICAgICAgICAgINbEKNs0To3+a4e0HoR4hcc2GuWk0t7umLLbFeL19nM66kdDK6N41aefQjo4eBWOz4LYrzSzYcfPXNSLwwLi7OuLesKICAgICAgICAgICAgICAgICAgICAgICAgICAgICAgICAgr+1uFcWLiMH1jATpzc3q381VdU4n6uP66x90fysum8r9LJ9FvE/woay7UQ64t6wogICAgICAgICAgICAgICAgICAgICAgICAgICAgICAgICDyyDnm1GGcCe7RaN93N7gerf/ALvWT6lxf0cu4jtPj8tT03lfrY9TPevn/boi1jLCAgICAgICAgICAgICAgICAgICAgICAgICAgICAgICAgICCL2hw/j07m27Q7bT9ofry9qh83jxmwzX+8JXCzzhzRb293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56334" name="AutoShape 14" descr="data:image/jpeg;base64,/9j/4AAQSkZJRgABAQAAAQABAAD/2wCEAAkGBhISEBMUExMVFRQWGBgYFhUYFhcUHRgcGB4cFRkaHRwZHSceGBsjGRgXIi8gJCgsLDguFR4xNTAqNSYsLCkBCQoKDgwOGg8PGjUcHiQ1MjU1NS81NSk1NS81NTQqLjQwLTUsLCk1LjE1KTUpKzQqLCwpNTQtKSw0LCw1LCkpLP/AABEIAIUBXwMBIgACEQEDEQH/xAAcAAEAAwEBAQEBAAAAAAAAAAAABgcIBQQBAwL/xABIEAABAwIDBAUIBQkIAgMAAAABAAIDBBEFEiEGBzFBEyJRYXMIFDI1cYGRsjM0cqGxI0JSYoKzwcLRFyQ2U3SDkqIVdUOT4f/EABkBAQACAwAAAAAAAAAAAAAAAAADBQIEBv/EACsRAQABAwEGBQQDAAAAAAAAAAACAQMEEQUSITEzcRM0gZHBQUJRoSJh0f/aAAwDAQACEQMRAD8AvFERAREQEREBERAREQEREBERAREQEREBERAREQEREBERAREQEREBERAREQEREGdcd+t1HjS/O5WLua+iqfts/Aqusd+t1HjS/O5WLua+iqfts/Aroszy3s5zD817pVtr6uqvCcqCV+7a+rqrwnKglFszpy7pNq9SPZfew3q6m8MLurhbDerqbwwu6qe91Jd6ru1049qCIiiSCIiAiIgIiICIiAiIgIiICIiAiIgIiICIiAiIgIiICIiAiIgIiICIiAiIgIiIM6479bqPGl+dysXc19FU/bZ+BVdY79bqPGl+dysXc19FU/bZ+BXRZnlvZzmH5r3SrbX1dVeE5UEr9219XVXhOVBKLZnTl3SbV6key+9hvV1N4YXdXC2G9XU3hhd1U97qS71Xdrpx7UERFEkEXzMmZB9RF8ug+ovl19QEREBEXwuCD6iIgIiICIiAiIgIiICIiAiL5mCD6iIgIiICIiAiIgIiICIiDOuO/W6jxpfncrF3NfRVP22fgVBtssOMNdUNPN5eD2h5zX+8j3Ls7uNro6N8jJtI5MpzAE5XDTW3Ig/cujyI1uY38OPJzePKlvK/nw5rK219XVXhOVBK09u9v6Z9K+CB/SOkABcAQGi+uptrp96q1rSSABcnQBYbPtyhbrvU04stpXIzuUpGuvBfWw3q6m8MLurwYBQmGlgiPFkbWn2gar3qiuV1nWtPyv7dNIUpX8CIiwZs+788NFBLS+ayTxCUSl46eZwu0stYOccvpHQaKRbodkYK3Dm1FS+okkc941qZ2gBpsNGPH33XI8pj6Sg+zP8AjGpluE9TR+JL8yCxALKvN5WxtO2irKpjp45msfICyomAzcfQzZQO4AKxFGN5vqeu8B6Djbo9n4hQ09WXTPnkjOZz5pHjrcQGF2QcONr96sBQzdm54wOlMbWueIuq1ziwE62BcAS0d9j7FENo9+1TQ1DoKjDWtkbY6VQcCDwIIi5/FBcSKA4rvbiawClp5a2bKC5kDXPZG4i5a6RoIBHAgAnuUbwvyiGGoEVXRupm3s52cvLCf0mljSB7LnuQXEqB3v7H4tUYqJIY5po7N83dHe0RFrgkH8mcwvmNuWuivmWQ5CYwHOyksBNg42u25ANgTbWxVS7Tb8qqgqDBUYaxsgAdpVZgQeBBEXceOqC08HilbTxNmcHShjRI4c3Aan4r2KP45tDPFQCqgp2zERiV8RkMdm5c7spDHZiNNLDnryUF2S311OI1HQU9BEH5S7r1RaLC1+EJPMcAgtpFysarqmKn6SKKJ72i8jXzGJrQGkuIeI3XsRzA010XD3d7a1GJxGd9I2CDUMd03SF5BsbNyCzQbi9+I4IJiigm0u9mCCpFJTRPrKtxyiKMgAO7HPOg53te1rmy8mO7z6zDzG6uwwxwP06WKds+V36LhkbY++x5X1sFjIufgWPQVkDJ6d4fG/geFiOIIOoI7FXm2W92swyRjKnDo/ygJY5lXmDstr8YgRa44gcUFpoq4bvogbhtPVyROE1QZBFSxu6Rx6N5jJvYWbpxtzsL2X77tN64xaSWM05hfG0OFn9ICCbccrbG/cgsBFBqneS6WsfSYdS+dyRfTPMohjj4i2YglxBFrAfgV46/ejVUdTFDXYa6ITODIpIpmztcSQP0W2tcaHXuQWG8GxtobaHvWeNj9i8cjxtkkjZWkSh1RUE9SSMHrjNweHNuA0DS40bbS+ccqqiOIupoWTyD/wCN0vQ3Hc7K4X7jYd6rHZ3f0+proaV1CIzJIIy7p8+U3sdOjF/igt5VlvT2jLMRwalY8hz6uKSQNcQcnSNjaDbi1136fqKV7V1+JRtPmNLBOcuhkmLCHa6ZMoDha2vSDiey6zPHjlZNjUM0w6arbVRAR5msBeyQBsQPosbmGW/DW6DXSLhYBiOISu/vVHFTstyqemffSwsIw23HXNyXP233mUeGWbKTJM4XbBHYutwueTR2X42Nr2Qc3eBvIkppPM6KB9RXPaCAGOc2MO0Dnfpcz2aalftuwwHE6dkr8QnEjpiH9GTmMbrWPWBy6gAZWi2mhXirdusSgp/PJcHa2OwMhFS10jIxrmc3o+FtbX9tlI9i9vKXE4i+ncQ5lukido5l+FxzB11GmhQSNERAUR2229bRjo4wHzkXseDAeBdbj7FJcSrRDDJK7hGxzz35QTb7lnatrXzSPkebveS5x7z/AAVhg41L0qylyors/KrZjSMedXRxDa2smdd9RJ7GuLB8G2X80O1NXC67KiT2FxePg64Up2F3dMqoenqHODHEhjGnLcDQknja97Adl16ds92kUMD56cuGQXdG45hl5kHjp33VnW/j0n4Wn64KyljJrDxdf758UY2k2r89jiMkTROy4MrTYObxAy+0k8fZxUfRWlut2ViMHnMrA97nOEd9Q1rTlJt2lwdr2AKW5OGNb104ILVueVc0rXiq1dLZ7FGU9Q2V8QlyXLWk2s7813fY/wBeSufafZKCqge3o2tkDT0bwACHcRqOV+IVDLGxfjkxrTTRnkY8sWdK66u/i23dbUE5pixv6Md2AfDX4leCn2gqmOzNqJQeP0jj9xNiu3sJsUK5z3SOLYoyActruJ1sCeGn4qXY1umpzE405e2UAloc7M1xHI31F+0FYSv49qXh1p+kkLGTdj4lK/t4dkN6Li9sVZbrEBswFrE6dflb9b49qs0FZnI5HTtCu3drjTqihAebvicYye0AAtP/ABIH7JWln4sYU8SHBu7Py5Tr4c+NVZ+Ux9JQfZn/ABjUy3Cepo/El+ZRfylsPeWUMwHUaZY3HsL8jm/EMf8ABdfydsWa/DZYbjPDMerzyyAOa72FweP2VUrdayjG831PXeA9SdQffNjLKfB6gOIzTARMaeJLuNvY259yD17p/U1H4YVGb+PXMnhx/gVoHYHDnQYZRxPGV7YWZh3kXP4rP2/j1zJ4cf4FBozZikZHR07Y2NY3oozZoDRq0dizxv8AoWtxh1gBmhjJtzPWFz32A+C0bgX1Wn8KP5Qs6+UF64/2I/xcg0JsvKXUVMTxMMfyhZ68oH1wfBi/mWg9kvqFL4MfyhZ88oH1wfBi/mQaJwRgNHACLgwxgg8wWBZkmY7A8e0vkhmBHE5oX8v1jkJF+1q05gP1Sn8KP5Qqc8o/Zs/3etY3TWGU/wDaM+z0xf7PagnW9nHDHhnRwnNLWOZTwAHVxl00I/Vvrw1Ham1dR/4fAXiDQxRNiY4cnPszN8TdQrdPWvxWopJJmnLhkBY0kk5pJDlDr9vRsGnaAp1vgwp9Rg1U1gu5obJYC5IjcHmw9gKCltylf0NbNOaaoqXtjsOhb0haXnUuueduPtVl7dY/LX4fPTDC6/M9oyF0NgHAgtJ15EKD+Tpi8cddPC9wDpoxkvpcsJcQO+xJt3FaJQU7uCweupHVUVTBNFE4MezpGFozi7XWvzLct/shcnyl/paD7E34xq97qiPKX+loPsTfjGgku4jZmEYdHVuGeZ5e1rna9Gxr3NyMH5oLgXEjiXa8ArGpcGgidI+KKON8npvaxrS4jgXEDW3eofuO9R03tm/evU5qJgxjnG5DQXEDU6C+negy5sTthPgVfOyeEuzHJOw6O6pJDmk6HiSORBGquSHG8Kx51NlnIlppmTtiNmPJZrlIcOuw6Xy9nEL2nCML2gpGVDocwJcGyfRyMLSWkXafflNxwNuCpbeTu4kwWWGenmcYnOIY++V8bxrY243F7Edhv3hp4rJ2xHr+m/1X8xWosAqpJKSB8gtI6NjnDvIBKy7sR6/pv9V/MUGslkrCf8RQ/wDsWfvwtarJWE/4ih/9iz9+EGrcRrWwwySu9GNjnut2MBcfuCyns5istbjUVTPHJUOMvTOjibmJyddrWtJ9EENFuwLVGM0HT008N7dLFJHfsztLf4rLO7fEPMMapzP+TDZHRS3t1S4GLU8gHkEnuQX3U7dPkY5j8JxAte0tcDDxDhYjj2FVdue2bxOjxWJ0lLPHDIHslc6NwaBlLmk8h12tFz2laIXwlB9REQcXbT1fVeE5UCr+209X1XhOVAq92Z05d1BtXqR7L62F9XU32AvVtT9Qq/Am+Ry8uwvq6m+wF6tqfqFX4E3yOVVLr+vyt49H0+Ge1eG7T1ZB/ufO5Uerw3aerIP9z53K32n0qd/9Uuy+tXt80Sd/ArNBWl38Cs0FQ7L+/wBPlPtb7PX4W7ueH9ym/wBQ793Gp2oJue+pS/6h37uJTtaGX1pLLE6EezOeNNtVVAHASyfOVZG5s/kanxG/Kq4xz61UeNL85Vj7mvoan7bflVvmeW9lLhea901x3AoaynfBOwPjeLEcLcwQeRB1BVRw7lcSoKjpcLrmNvoRKC027HWa5r9e1oV1ouedGrqJ+1BGUjDAbememv7eqSL+6y/rDd10s1THVYrVGskj+jiDQyJh0PogdbUDkL2F72Vhog/GsMnRu6INMluqHEht+VyASB7lTG125nEsRqnVE09I17gBZglAsOHG5urtRBwNm4K+OAx1PmznMYGxOiMjQ7KCAHhwNuDdQTxOgVabZ7nsSxKqNRNNSMdlDA1glsA29vSuSdeP3BXUiCMbMUWJQU5in81eY2BsJj6Vl8osA/Nf4j4KvNstzuJYlVGommpGOyhgawSgWbe3pXJOvH7ldSIODspTV0cYjq/NiGNa1joekBOUW6zX35DiD7l/e2mzorqGemNrvYchN7B41YTbscAu2iCJ7stiv/GUDYHFrpXOdJK5tyC46C19bBoaOA4E21UrIuvqIKf2p3CAz+cYbMKZ98wjOYNa7j1HN1YOOlj3WC91Ls/tTZrH4jStbfWQRtkfa1rWMIB+496tJEEZ2U2MNK9001TNVVL2hrpJHENA00ZGOq0XF+ZUJ2+3aYpiz4nTSUcQiDgxrOldbPlJu5w62rdCGj2K3EQV3sTsxi+HQRUwfRSQMLjqJg+z3F7usDbmbdVWFIwOBB4EEH36L+kQVTsjsDjOEl0dLPRz073Z3MmEkRzWDSWljXEEhrRqSNOC6dfsBV4lURSYpJCIICSylpy9zXk2uZHvAJ4WsBwOlrm9hog5uNiqEQFGIOkvb8tnytFjqAzVxvbS40vqqcwvcbiNPVsqmVFKZGSdIA4SFt731Asbe9XqiDx4UZ+iHnAjEut+iLi3uIzAH3KntqNxtYcRdV0M8Lc0vTtEhe10cmbPpZrg4ZteXYrtRBH9nqbE7h1dNT6AjoqeNwBJ/Oc+QlxtbQNDeJvfS0X3h7l4MRkM8T+gqCOsbZmSEcC4cQ6wtce+9lZCIKkwvZTamnjETK+lLAA1pfeRzQOwuhJOnJxKk+BbCVAmjqK+ulqpozeNrfyETD25GWDjy107lNEQEREHPx/DnT0s0LSA6RhaCeAv2qtP7H6n/Oi/7f0Vtotmzk3LNNINa9i271dZ0c3ZzDHU9LFC4guY2xI4H4r9sZozNTTxNIBkjewE8AXNLRfu1XsRQb9d7e+qfdpu7v0VJ/Y/U/50X/b+isPZPBnUtJHC8hzmZrkXt1nF3P2rsIp7uVcvR3ZteziW7Mt6FOL44aKpTufqf86L/t/RW2ixs5E7Ou59WV7Gt3tN/wCiObC7NSUNO+KRzXF0peC29rFrG2153aVI0RRznWcqylzqlhCkI0jTlRVmIbp6mSaWQSxAPe9wHW0DnFw5d6lWweyklCyVsj2uzuBGW/IW5qUop7mXcuQ3JckFvEtW578acRERaraEREBERAREQF58QoWzRPjcXBrxYlrixw9jmkFp7wo1txvNo8Ls2YufM4XbCwAutwzEnRo9vGxsDYrgYbvmfK3pP/F1phJFpGNz6HmBpm07EFX71nz4diBp4Kur6Po2PGaeRxBde+t+5aPwNxNLASbkxRkk8+qFmPfJj0FZiQmgfnYYYxwIIIvdpB1DhzC03gP1Sn8KP5Qg9yKJbZbzaPDnNjeXS1DrZYIhmeb6C/Jtzw5nkCubi+82oo4hPVYZPHASBnEkLy25sMzQ7Qm/NBP0XJ2a2opq+ATU0mdl7HSzmuHFrgdQeHxBGhXWQebEsPbPE6J5cGuFiWPdG4exzSCCssbcYtVUuIVNPFV1XRxvytvPI42sDqb68VrBZt2n2V88r8dc0Ey04bKzjwFs4sOPUBQXRuy2pFfhsMxN5Gjo5e57LA39os72OClSzz5O+03RVctI93VnbmYDwzsve3eWfJ3LQyCEb4Nq/McMkLHFss35KIg2ILvScDys0E39ipndXNPiGItgqKuqMeR7iG1EjTdtrag35qWbw4ximJVbb3p8MpZHEDnK4E8Qe0N/+pRPcH64Z4Un8EGlqGjbFGyNubKwBozOc82Ha5xJce8lfuvhNlBK/e9Tedea0kUtbPrcQ5cotx67iAbcyNO9BPEUDxfebLQhrq7Dp4YiQOlY+KZovwvldopZgePU9ZC2ankbJG7mOXcQdWnuKDoIodtpvAfhoL5aKV8FwBMySK1zyLScw17lz8A300VRTzTyB0DY3NYGuIe+RzwSGsazVx0QWCiqXE/KAZA8B+H1TGn0TIBGXAcwD7uan+yG19PiVMJ6cm18rmO0cxwsS13xGveg7ar/AHf48anE8XIkc6NkkbGAk2blBa6w4DrA8Fxt6e2+LU9NJ0dH5vEeq6p6WOQgOOTqhp6pNxYnUX5FRHcNjM8HnQho5anMY7lj42Bls3EyOA1/gg0Oi5D8UqRT9J5m4y3+r9NFmt25r5PddQL+3uEVIpn0c7JekERBdH1XE5dbHtPJBaiKudtN91HQTmBrHzyN9PIQGsP6JJ4u7gpXs9tdBV0DK0Ho4S1znGQhuTIS1+Y8LAtOvcg92MYxDSwPnnfkjYLudqfgBqSewKpX7SY1jNVE/D2OpaKN4cJJOqJMpBu/m9pGmRtxqbnskbN5sWIPlp6KhkrowLSOd0ccRB5HpTqDbgR7l+uF726YVQoqqCSim6rWtkylhJ4AOYbAHkeHegnzb2F+POy+ooPV716czyU9JBUVk0bi2QRR5WsIJaQXPtzFuzsKCcIqrxffi6jkDKrDaiHNci5bqB2cja4vrzCn+zO09PX07Z6Z+ZhJabixa4cWuHJwuPcQRoQUFdb7cI83pX1kM9THK6RgIbPIGa6GzL2HuTyecUmnpqszSySESsAL3ufbq8Bc6LoeUB6oPix/iuL5Nf1Ws8VnylBciIiAiIgIiIC/OpnDGOe70WtLj7ALn7l+i8uKUplgljHF8b2j2uaR/FBlfAc+MY5F5wb9PNmeDcjI28hjHYMjco+K1hHGGgNaAGgWAAsABwAA4BZM3XVbafGqMy3ZaUxkEEEOe10QBHLrOF78FrVBmLf3TsZjDsrWtzRRudYAXJuLm3E2A17lfk+MCkwnzgi/RUzX27SGCw+NlQ/lA+uD4MX8yu3HcNfUYFJFGLvfSANHacgIHvsgz9u8xfNi7auqZPUubmlPRxmZxfwaS0cAL37rCyuPaXeFBVUdRAaDEj0sb2i9I8akHLrfTWyqzcPizIcXa15sJmOjb9o2c0d17Ee2y06goPcDTVlPWzRywTxwyx3JfG9jczCMvpAC9nH4K/ERAVU7ANB2hxoEXBDAQdb8Fayqrd9/iLGf2PxCCn9qcLkwfGHCK46GRssB7WE5mjjci12m/Gx7VpLGds4osKdXtILOhD47ni5w6jdf1iAq/wDKJ2V6SnhrWDrQno5e9jz1T+y6/wDz7lBNiK2fE2UWEH6COd00rtfom2OTjwzF/vez9FBYuyuzjqbZytlmuairimnlc7j1mnIDcA8LuN+b3Ku9wfrhnhSfwV/7bsAwusAFgKeQADkA0qgNwfrhnhSfwQWdv82tfS0McETi19UXNLhyjYBnseRJcwewlcnybcHYKaqqbDO6UQg8wGNa8/EyD/iv18o7A5JKWmqGi7YHPa8DkJclnewGMD9pfp5N1Y04fUxX67agvI7nsY1p+MbkFl7RYO2rpJ6d4FpY3N15EjQ+42PuWbNy21r6TE4osx6Gpc2J7eIzOOWN1u3MQL9jitOYjWthhklebNjY57j3NBcfuCylupwOSpxakDBpFKyZ7uTWxEP19pAb+0gu3f8Aep3eLH+Ki3k34VC9tXM6NjpWOY1jyAS0EOJDSfRv3KU7/vU7vFj/ABXA8mn6vW+JH8rkEi39UrHYNI4tBcySIsNtWkuDTb3Ej3qL+TTKejrW8s0R99nBSzft6kn+3D87VEPJp4Vvti/mQS/ft6kn+3D87VEfJp9Gt9sf8yl2/b1JP9uH52qI+TT6Nb7Y/wCZBd6yRtTG52OzNa7K41dmu45SXgA+46rW6ybj/wDiGT/Wj94EGkqHYShjpTTGnjkY7WQvaHukdxL3uOrnk63vcaW4KqN/mNiljpsMpmiKHJ0j2NFgW5i2NvszNeT+z773We/KPwh7a2nqLfk3w9HfXR8bnOIPIXa9tvY7sQdjdJtbBQYa1ho658kj3SPfHTOka65ytyuvqMjW++6j2+CR2JTwTUtDXB7WOjkz00jbgHMy1r39J9/crS3KYy2fB4ACM0OaJ47C03b8WFp9/cp2gje7mumlwuldUMeyUMyPEgLXXYSy5B1Fw2/vXn2L2EGHzV0xkEjqqUyXyZMjSXOy3zHNYu46Lu4/iwpaWeoIzCGN8mXtygut77WVC7CuqtoMRldV1MohjbmMUcjoxYmzWNA0DbXuePBBOPKB6N2FA3aXMlYW6i4vcH7iVzvJrkPmlW3kJmkDvLbH8B8F+e+bYiipcLMkMAbJ0kY6Que91uB1cSv68mr6rWeKz5Sg7XlAeqD4sf4ri+TX9VrPFZ8pXa8oD1QfFj/FcXya/qtZ4rPlKC5EREBERAREQEREFDb9t3cEIdiELsjnvAkiDRlc5354N+qTqTobk301vGtnt8GLERUoqG9YiNsr4xI9oOgNz6ZH61+9fUQc/e7gzqbEcj55Kh5ije+WQ3LnOvew/Nbpo0aBXJuf3jvxJskL4Wx+bxxAODi7NxbwI09Ht5oiCG7693EFKDiFM8xF0gzRNFhmJvnaQQWG+trHXhZR6g3+YrHEGF0MpGnSSRkuPZctcAbdtvbdfEQXBu/weomEeIVdbNPI9n5OIfkoo2u4jI02cf1j2Dsup6iIONthj5oqKepDA8xNzBpOUH32Wc8B3uTUuIVVYIGONTbNGXEBtuFj/wDiIg0HSObimEtMrcjaqC7mg3y528jpex19yrjybcHZ0NVU8Xl4hGnohrQ829peP+K+Ig/LepvhlilrMObTstl6Myl5Js9gJOW1h6XbyVU7E7Wvw2rbUsY2QhrmlriQCHcdRw4IiDVeD1TMRw6J80TclTC1z4j1hZ4uW68faqZ2lw92zFbHPRyF8U9w6CQaZRrbMDra+htcd6Ig8mPb2anFzFQNY2ljnc1sj2kyEh1jb83TtHNXHsJu/psLhLYQXSPt0kzrZndg/VaOwfeiIKo35bw3yPmw3oWhrHsPS5iSbAO9G1hx7eS4G6DeG+gmFOIWyNqpomlxcWllzkuNDf0r+5fUQSvf5t28GTDeiblc2KQy5jfjmtltbl2qE7q94b8NldG2FsoqHxtN3Fpbra4sDf0l9RBojbzA21eHVMLjlvG5wda9izrA256hZn3fbw5sJlkfHG2RsjQHMcS3hqCCOHE8kRBfeNbeT0WENrpGsme8tIYAYmtbJazeLiSBz59gWba/H3S1zqvKA50vS5eIBzZgPYiINDbrt60mKzSxvgZF0bA7M15de5twI0Uw2r2VgxCmdT1DbtOrXDRzHDg5p5Ef1B0KIgzZUYjVbP4jLFS1BcBbMHN6rxxAcy51HaCD7LqWbM7z8UxepZSdPHSh4JdJDFd1hxAL3nKbfnDUIiC5aLZSJlC6jc+WaN7Hse+V5e9/SXzkuPAm5OnDkszTV0+BYrO2llzGI5Lubo9pAdZzb941BHDkiIJRtdjNZiWB+e1FQAzpWsbTRRiNl2kgvc4lznkgiwuALc1+G43bh1LUtoxEHtqpW3fmILLAjQW1REHv33bxXyyT4b0LWtikYelzEl1gHcLWHHt5KP7r95r8MEkTYGyiVwcSXlhGVpHIG6I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56338" name="AutoShape 18" descr="data:image/jpeg;base64,/9j/4AAQSkZJRgABAQAAAQABAAD/2wCEAAkGBxQREhUUExQVFhUXFxgXFxgYFRccGBweGBsdHh4bHR0YHyggHR8lGxkcITEhJSkrLi4uHCAzODMsNygtLisBCgoKDg0OGhAQGCwcHSQ0LC02LDIsLDU3Li4wLTcsNyswLDcsLDcsNzIsNC4sLiwsLCwsLSwvLC4sLSwsLCwwLP/AABEIAGMB+gMBIgACEQEDEQH/xAAcAAACAwEBAQEAAAAAAAAAAAAABwUGCAQDAQL/xABUEAACAQMBBAUEDAoFCwQDAAABAgMABBEFBhIhMQcTQVFhIjJxgRQ1UnJzkZOhsbKz0ggXIzM0QlRidIIVg5LB4hYkQ1VjZJSiwsPxJURT0aPT8P/EABsBAQEAAwEBAQAAAAAAAAAAAAABAwQGAgUH/8QAMhEBAAIBAgMECAYDAQAAAAAAAAECAwQRBSFBEjFRcSJhgZGxwdHhExQyQqHxI5LwBv/aAAwDAQACEQMRAD8AeNFFeF5dJEjPIwVFGWYngBRYiZnaHsTVR2g6QLa3JSP8tIOGEI3AfF+XxZqkbX7byXZMcRaODljk7+Ldw/d+PuqoisF83SHTaHgO8RfUf6/Wfp71p1Pb+8m81xCvdGOPrZsn4sVX7jUJpDl5ZW99I5+k1zUVgm0z3y6HFpcOKNqUiPY+g12Wur3ERzHPKvokbHxZxXnJYSLGspUhGJAO63Zu8TwwAd4YPbxrmpzhk2pkjpaFy0rpHuoiBLuTL25G6/8AaXh8YpgbPbY215hVYpJ/8b4Dfy9jeqkbX0fRxFe65bQ+XquC6bNG9Y7E+MfT+mkhX2ldsXt8ykQ3bZXksx5jwfvH73x99NBWzWzW0WjeHI6vR5dLfsZI8p6S+1yapqMdtE80zbsaDLNgnAzjkAT21118xXpqqeOlDSzyu1+Tl+5Qek/S/wBqHycv3KpXT3o0Ma29wkapI8jRuVAG8N0sC2OZBXn4mozoJ0iGe5uJJUVzCkfV7wyAZC+WweGcJgHsyaB1aJrMN5EJrdxJGSQGAYZKnB84A8xUXrW3NhZymG4uBHKADulJCcHiPNUirEBiuXUtNiuEMc0aSIwwQwB/8HxFBWvxnaX+1D5OX7ldGmdIGn3MyQQ3IeVzhV3JATgE9qgcgazNqcPVSTIv+jeRBn9xiB9Fat2d0WG0gSOGNUUKOIAyxxxLHmSe80EXqPSFp1vK8MtyFlQ4ZdyQkH1Ljtrn/Gdpf7UPk5fuVNbTaJDeW8kc0asCjYJA3lOODKeYIPHIrLWzwD3FqGAIaeAMCOBDSKCCO4g4oNF/jP0v9qHycv3KPxn6X+1D5OX7lTP+S1l+x23yEf3a49R2F0+dSr2cAyMbyIEcehkwRQe2g7X2d87JbTCRlXeYbrjAzjPlKO2uO/6RNOgleGS5CyISrruSEgj0LVM6OdBOna3dW2Sy+xt+NjzKM6Yz4g5U+IzTB2u0SG7tZUljVvyblWIG8pCnDKeYINBFfjO0v9qHycv3K7tE24sbyQxW84kkClyoRx5K4yfKUDtFZl0K3E89vG3myzQo2O6R1U/MTWs7CwigQJFGkaAYCqoA+agqy9KOlHldr8nL9yv1+M7S/wBqHycv3Kj+mXRIZNOlnKKJYijK4ADcXVSCe0EE8D4HspV9EdnHNqcaSokiFJSVdQy8F4cDwoHKvSbpZ/8Adr60lH0rUrpm1llcndhuoHb3IkXe/snj81fJtkLBxhrK2I+Aj/8AqqhtZ0P2k6MbVeol5gZJiY9xVs7vpXGO40DKqu65tvY2UvU3E4jk3Q26Uc8DnB8lSOw0mdkOkC70uYwXRkkhRikkbnekiIOCUJ4nHuckEcsU+preC8hG+sc0UigjIDKysMgjPeDzoK7+M7S/2ofJy/cr5+M/S/2ofJy/crOWu24hmuI1ziOWaNePHCOyjj34ArT9hsxZGKMm0tiSi5/IR9w8KCO/Gfpf7UPk5fuV26PtzY3cqwwTh5GBIXckGd0ZPFlA5CvW62MsJBhrO39USKfUVAI9VLjT9lV0vaC0WMnqZkmaPeOSMRPvISeePJIJ44bwyQZO0O1tpYMi3UwiMgJTKuc7uM+aD3iov8Z2l/tQ+Tl+5VsngV1Kuqsp5hgCD6jWYOkPTI7XUbmGJQsaspVRyUOitgeALHA7BgUD0TpN0ssFF0uWIAHVy8SeAHm1b6pHRJo0MOnQSrGvWSp1jvgbxLE8M88AYAHhV3oCq7rm29jZS9TcTiOTdDbpRzwOcHyVI7DVirmv7CKdDHLGkiEYKuoI+egrH4ztL/ah8nL9ygdJ+l/tQ+Tl+5Wc9ethDPcxLndjmmjXjxwjso49+AK03p+y1k0Me9aWxzGmcwR8fJHhQFhtxp87BY7yAseQLhSfQHwTU/mk90u7AWsFq13bRiIoyCRF/NsrsEyF5KQzDlgEZ4cqjOhLaiVLpbJ3LQyK3VKTncZFLYXuUqrcOWQMdtAxfxn6Xkj2UuRwP5OX7lffxn6X+1D5OX7lcfTBosMunTTFF62IK6SYG8PLXIzzIIJGPX2Uoeiu1SXVLdJEV0PW5V1DKcRORkHhzANFOr8Z+l/tQ+Tl+5R+M7S/2ofJy/cqZ/yWsv2O2+Qj+7URr3Rxp91Gyi3jhcjyZIVCMD2HycBvQ2RRErpO09rdQyTQSh44sh23XGN1Qx4EAnySDwqHXpR0s8rtT/Vy/cqC6DrNoEv4JPPiuyjd2VRRkeB3cjwNfOnPRofYQuRGomSVBvgAEq5wVJHMcQePdQT/AOM/S/2ofJy/cr6vSbpZ/wDdr645fu0p+hWwinv3SaNJF9jud11VhkPHxww58T8dOm52L0+QYaytj6IUB9RUAig9tJ2os7o7sFzDI3uVcb39k8fmqXrPXSvsNHprxS2+8IZGKhSxJjdRvDDHiQQCRk5BU8eWLx0K7XS3ccltOxeSEKyO3FmRsjDHtKkc+ZDDPEZIM2q7ru3NhZkrNcIHHNEy7j0qgJHrxS76XOkGQSPZWjlAvCeRThiSPzakcQAPOI454cMHP76KejeGSFLy8QP1nlQxN5gXsdh+sW5gHhgg8+QWH8c2mZxvy+nqm+jn81T+ibdWF4QsNym+eSPmNz6FkAJ9VTI0yELu9THu8t3q1x8WMVQ9t+ii2ukZ7VEgn5gAYhfwZRwXPulHpBoGNRVV6MbC5g0+NLsv1u85Ku28yLvEKucnhugHmedWug+E0mNvtqTdymKM/kIzwxydh+se8Ds+PtGLv0ma4be26tDiSbKjB4hR5x+cL/N4UnK181+kOn4DoYmPzF48vr8veKKKKwOoFFFe9jaGaRIl5yOqD+Y4z6udEtaKxvK46/byDSLRy8hy2X3nJG6+SuR2gbq4HZVHp77UaQJrGWBRyj8geMeCvzqBSIBrJlrtMPj8F1MZsV+kxaZ9/MUUUVjfZFMfoz2qORaTNw/0LE93+jP93xd1Liv1G5UhlJDAggjmCOII9deq2ms7tXWaSmpxTjt7J8JaRzX2ofZPVxd2scvDeIw4HYy8G+fj6CKmK3Ind+e5KWx2mlu+ORUfhCfo1r/EH7N6i/wefzt77y3+mWpT8IT9Gtf4g/ZvVJ6LNkk1J7hXnnh6pYiDCygtvl/O3geW7w9JqvLRtFLT8T0P7dffKR/co/E9D+3X/wApH9yiEdtB+kXPw0/2jVri381fQPorIerQ7kkyAkhJJUBPM7rEZPicVryDzV9A+iiy+XXmN70/RWStmP0mz+Ht/tErWt15je9P0VkTQ4eslt0yV35IU3l85d5lG8PEZyPRQbAqh2O1zXGuNaRSBreO2bfACkGVXXJDYz5IYLwOM57RUXedEsjKQNVvDnskZnX1rvjPx1Xei/QpLDXHtpcbyW0hBXzWUtHusvgeXgQR2UQ7PYqb/Wbi9Zu7u/uje3c53d7njPHFfjUvzMnvH+qa6a5tS/Mye8f6poMo7Ifpdj/E232qVreskbIfpdj/ABNt9qla3oKj0s+1N171PtEpQdC/trF8HL9Wm/0s+1N171PtEpQdC/trF8HL9Wg0bRRRQZ36brERamWAwJoY5D4sCyH5kWmJ0GamZtOMbHJglaMZ9yQHHxb5HoAqk9PkoN/CvatspP8ANI+PqmrJ+D7ERa3TdhnAH8sa5+sKL0J3a39Kvf4i5+1etYad+aj94v0Cso7VNi7vD3XNz9q9OWLosd41I1S+G8oODIxUZHLAYcPCgldo9rmXV7GygkGGZ/ZIAU80JRCSDg+STwIPEd9XaS1RmV2RSyZ3GKgsueBwTxGR3UhdI2Tl0zXLKKVg4d2dJAMBxuPvZBJIYHmMnmOPGtAUQVmnpb9trr0xfZJWlqzT0t+2116YvskosHf0Ze1Vn8CtWeqx0Ze1Vn8CtWeiCiiigyVtd+mXv8Tc/avWqNMlUQREkD8mnMj3IrLG1hxe3p/3q5+1enJbdDVhLEjF7gFkVj5aHiRngChorl6Z9srdrU2cMqSSyOm/uMGCBGDYJHDeLKBu8+fhng6GdiZlnF9cI0aorCFXBDsXG6XweKqFJAzz3u4cf3q3RrdaYrXGm3TMUG8UaOMyYHMqcFWOP1d0ensrq6P+llp5Et70IGchY5lGFLHkrryBPIMOGSOA50Fx6U/aq7+DH1lpLdEHtvbf132MlOnpT9qrv4MfWWkJsHpRu76GASyQl+s/KRHDruxs3A+OMegmg1HLIFBZiAAMkk4AA7STyFUfo72qfULrUT1m9bxyRC3GFACnrAWBAyQ24G4k8+yoHWeiCWSMhNSuJD7i4LOh8PO4enB9FefQJbNE+oRyDddHhRh3MpmBHxjnRDXhtkQsyoqlzliFALHvJHM+mqN04e1bfDQ/Xq/0v+nH2rb4WH69BQOgf2xf+Gf68dP+szdGa3pu2/o8wibqWz12d3c3kzjAPHO789TO1+2us2srW88qROADmGNMMrDmrMCccxkYOQaKsX4QGqxmO3tQwMnWdcwHNVCMgz3bxc496aiOhW3aBb2/YERRQMoJ5MV8t8e9CDPvvA159G2xFvqge4ubmSVw/wCVh4hsnkXkJLMGAyCN3kRnhTY2n01Y9LuoIEVFFpOiIowBmNgAAPGiMwwq1xKoY5eaQBj3tK2CfjbNa7t4QiqijCqAoHcAMAfFWStCcC6tmPIXEB9QkU1rmiyKK8byVkjdkQyMqsVQEAsQMhQW4Ak8MnhS71jpWa0YLcabcxE8t5kwfQw4H1GiGVRSssumVZnWOKwuJHbgqqyEn1D6asw2nvv9UXH/ABFr/wDsoF/0j6h119IP1YgIx6uLf8xI9QqsV0ajP1k0r+6kdv7TE/31z1o2ned36RpsUYsNaR0iBRRRUZxVv6LtP629DkeTChf+ZvJX5ix9VVCm10TafuWrykcZXOPep5I/5t6smKN7PmcXz/haS3jPL3/bdecUgNp9P9j3c0XYHJX3reUvzHHqp/b4zjPHu9NKzpd0/dminHJ1KN6UOR8YY/2azZo3ru5/gGfsamaT+6P5jn9VAooorVdmKKKKBh9EGoYkmgJ4MolUeK4VvmK/FTRpG9Hs+5qEH7xdD6Cjf3gU59Sumiid1jeVlGRGmN9vAbxA+M1tYZ9FxPHcUU1W8fuiJ+XyLP8ACE/RrX+IP2b1F/g8/nb33lv9MtePSGmq6q0YGnTRRRElV3kZmLDG8xyAMDgAO88T2cmwVlqulzvINOlkSRQsibyKfJOQVOTxGTwI45rK+MflFcOi3zzxCR4ZIGOQY5N3eGD+6SMGoHazaK8gLR2mnyztgYl3kEQJHdnebHdw9NBm/aD8/c/DT/aNWuIPNX0D6KzFNsHqbli1lMSxJY+RxLcSfO7zTq2N2hv2EUN5p80bYCmcMhjOB5zLnK5x2Z4nsoq5XXmN70/RWStmP0m0+Ht/tErQG2m0N+BLBZ6dM5IKCcsgQZHnIucsePDOOPf2p3T9idThlikFjMerkRwMoAerYMBne4ZxiiNOVGvokJuhd7p68RGENk43C29jHLn21SP8tdY/1I3/ABA+7XjdbY62ykR6PuN2FpN8D+UFc/HQW3VNpuq1C0slQMZ1ld23sGMIuVO7jyt4hhzGMVM6n+Zk94/1TSh6P9F1JtXF5fQyglJMu+7jJXdVQFPAAE4Aq07ba/qBSa3tNOnYsGj68sm7gggsi5yfDOPQeVAhtkP0uy/ibb7VK1vWYLbYfVI3R0spgyMrqfI4FCCD53eBT22W2hu7g7l1p8tuwUkvvI0ZI7Bx3gT2DHroPLpZ9qbr3qfaJSg6F/bWL4OX6tXHpA1LU9QgNtDpk8cTFS7O0ZdgpDBQFbCjIBJyeWKqWyGhapp10tyunSyFVZd0sig7wxzBP0UGia/EsoRSzEBQCSScAAcySeQpcHbLWTwXRSD43Ax9A+mofVNC17VhuXPU2sBPFAwwe7IRnZ/QWA8KBfbb6wdS1CSWIM4ZligUDymVfJXA/ebLY/erQOwGz39H2MUDYL8XkI925yRntA4KPBRUbsR0c22mnrMma4xjrGAAXvCL+r6ck+OOFde1e0V3bkpa6fLctugh95FiBPr3iR3YHpoM4bW/pV7/ABFz9q9aw0781H7xfoFZnu9htUlZ2ezmLSFmY+RxLkknzu8mmnBthrCKq/0Kx3QBn2QOwY9zQXvUdEhnmgmkUmS3ZmiIJGC4wc458Kj9rNphZNaIEEj3NwkAXe3cK3nPyOd3yeHDnzqqy7Z6yR5OjEHvM28PiAGfjqr6dpWrXeq2tze28gVJVOcKI41U5wqhiQM448SeGTwoHpWaelv22uvTH9klPjafW57YKILKa6ZgT5DIqrjsYsc8fAHlSK17ZfVry4luJLKUPK28QN3A4AADLdigD1UWDs6Mvaqz+BWrPSl2d17V7O2ht10d3ESBAxmUE47cYOPjqQbbTWezRT8uD/0iiLVt1tKNMs5LkpvlSoVN7d3izAYzg4wMty5KanYmJAJGCQMikFtPp+tapKnsm0kWNWGI0CiNQTgsQXJY7vac+GMmmxtVtDd25KWuny3LboIcMixAnsPHeJHdgemgzltd+mXv8Tc/avWq9K/MRfBp9UVmq72G1SVnd7OYtIzMx8jm5JJ87vJpo2+12sIioNFY7qhc9eOwYzjdoplyuFBLHAAJJPLA51j+bymPVZyzHqwOfE+SB48RTg159oNSQw+xFtoXGGAkQEjtDMXLEeCqM9uakdg+icWkiXF26ySod5I0B6tW7GJbi5HZwAB48eGCLL0nZ/oi6zz6pc+neWkx0Qe29t/XfYyVe9v9U1O+ga2g0yeONyu+7tGXIVg26FDYGSBk5PDhjjVM2U2e1Swuo7ldOlkMe/hCyKDvIy8wTjzs8uyitGVGadocME1xPGpElwUaU7xIJQEDA5DgTy51Sf8ALXWP9SN/xA+7XFqe1euyIVh0vqSeG/vCQj0ZKgH0g+iiLrp+0wm1C4s1QYt442aTe/Wf9Tdx2DjnNQPTj7Vt8LD9eobog0W8tHvp7uCUO6Rld4qXkYGVmwc8SSRz7TXH0h3WqalGsEemzRQhg5LNGXYjOOTYUDOe3JxyxxCE6B/bF/4aT68dM3pN2OGpW3kAC4iy0LHt74ye5seo4PfSq2P0XVtNuluI7CV/JKMhKgMrYyMhuByAc4PKnls9qklzGWltpbZgcbkhUk8AcgqTkccdnKgzTstr82mXQlQEFSUljPDeUHDIw7CCOB7CPSDpjRNXhvrdZoW345B6x2MrDsI5EUt+mHYIy719aplwMzxqOLgf6RQObAcx2jjzGCudhdspdMm308uF8dbFngw90vc4HI9vI9hBXBtVob2F1LbnI3GzGe9DxRh38PnBHZWmdktbW+tIbhT56DeHuXHB1PoYEVXdZ0ey2htUljk8oZ6uVR5cZ7UdT2d6n0gjnVG0nRda0ORjBCLmBjllQ7yNj9bdyHR8doBHfvYFEPKlz07RA6apI4rPGQe7IYH5ia8V6T7nGP6HvOs7t2Tdz77qs48cVCaxpOta2VWaJLO2DbwRj295Ay7sOOMhB9NBE9AkYOoSkjiLZ8eGZI6fmKqew2wUGmAshaSZl3XlbhwzndVRwVcgHtPDiattBmxhg47uFfK79ftequp4/cyvj0FiR8xFcFaExs/TaWi9YtHXmKKKKPTssdKnnDGGJ5N3nujOCeWad8HV6fZLvnCQxAE95A448S3zmq50RQYtZX91McehUUfTmvDaWVtSvUsYyepiO/cMO8dnq5D94n3NbFI7Nd+suU4hmtq9TOG3LHj3mZ9X/co80Npeu3ME66hOCLe6Yo3aFVfN4dm7xwe0B++rpt/phu7JurG+6lZI8cc9hx35UmpbVNFjnt2t2ACFQq4Hm7vmkejAqsbAao8bPp9xwlgz1Z90g7B34HEfukdxr1tt6M9WpbPGXbUYqxW2OY5eNek+zun1FZe2UkLbkqMjYzhhg4Pb8xrnq+9L8GLiB/dRMv8AYbP/AF1Qq17V7M7Os0WonUYK5Zjbf+hRRRXltJvYoZv7b4T/AKWp4X92IY3kKuwRSxVFLOcdiqOJPhSe6M7TrL+M9kau/wA24Pr/ADU6RWzh/S47/wBDaJ1NY8Kx8ZL+XpgsEYqy3KsOatAQw9IJyK/B6ZNO/wBv8l/irj6fLFDZxTbo6xJlQNjjusrZXPdkA+qqd0F2KSag7OoJihZkyOTFlXeHjgkeusz4J2bOa6l7GZI45kUNu/lomjJ4A5AbmOPPwNd95cCKN5CGYIrMVRSzHdGcKo4knHAdte1FAv7jpdsY23ZEukbmVeAq3xMc19tuluxkbdjS6kb3KW5ZviUk179MtikmlzOygtEY2RscVJkVTg9mVJBrp6J7BItLtiigGROsc44szEnJPbgcB4Cg+7QdINtZNuzx3SjCnf6hur8oAgbxwM8cEd/Cor8cmnf7f5L/ABUwZIwwKsAQRggjIIPYQay1rGgt1+odQv5O0mfeUc1jMjqCPBd3j3Dj2Gg0voWsxXkCTwNvRuOHYQRwKkdhB4EV3SNgE8eAzw51nLot20/o643JT/m0xAk7kbkJPR2N4cf1a0crAgEcQeIoKFddLVlE27JHdxt7l7cq3xMQa/MHS7YyNuol07HkqQFm+JTmpTpUs0l0u6LqCY4mkQkcVZOII7uWPQaj+hWyRNLikVQHlaVnbHE7srqMnwVQKCU1/biCyWNporkK8Yk3hAxVQf1XPJWHaDUJ+OTTv9v8l/iphEZrLO31okOpXccahUWXgo5DeVWwO4ZY8KB2WHStZTuI4o7p2JHBYC2MnGTuk4HjXXtH0i2lhOYJ1nDAAgiI7jZAPksSA2M4OORyK9OiyzSLS7XcUAvEsjntLPxJJ7eePQAKmNpNDjvreSCUAhgcHHFWx5Lr3EHjQVD8cmnf7x8l/iqb2X25t9RcrAlxgAku0JEfAgbu/nG9x5eBrMt/aPE8kTjdkRmRvBlJBx4ZFar2Su45rK3khAWNok3VAwFwMFceBBHqoO7UbsQxvIVdgiliqKWc47FUcSfCqNJ0w6epKstyGHAgw4IPcQTkUwqUHTnZrNNYwxKPZUrsgOOO6Sqjex2BjnwAbxoLboHSTaXsywwJcMxOCepO4vDOXYEhR6a8tX6T7S1laKaO6RlZlBMBCtunGUJI3h2gjsq0aFpEVnAkEKhURQOXEntY95J4k1ybZ2KT2Nykihl6mQjI5FVJDDuIIyDQVU9Munf7f5L/ABV+Px1aZ3zfJj71JXZLjfWfjc2/2i1qz2OnuV/sigX69NGmnkZz/Vj71Tmym3lrqUjRQdZvIm+d9N0YyBw4ntNTOo6Lb3ClJoYnU9jIp+LtHpFLXYXQBpuvXFshJja0aWLJydwyxgAntwwYZ7hQW7aTpAtrCQxzx3Ixu+WISYzvAHAckAnjj01Efjk07/ePkv8AFV/uIFkVkdQysCGUjIIPMEGsg6vCI3nReSPKg78KzAfMKB9/jq0zvm+TH3q7LTpc0xyAZXTPa0MmPjUECrha2yGNMovmj9Ud1VvbDo/tb6J8RJHPglJUUKd7s3t3zlPaD6sHjQWPTNUhuU6yCVJUP6yMGHoOOR8K7KyjsxtDLptys6EjdOJU7HQHykI5E88HsNakvb1Y4Hm5qsbSekKu99FBG7S7W2mnqDcShWIyqAFpG8Qq8ceJ4eNUwdM8DZMVneSKDgsFjx68MceulPpMp1HUoWu2LeyJ06zj2M3mDuXHkjuFaitrdY1CIqqqjCqoAAA7ABQL/S+mTT5SBJ10PHGXjDL8cRbHrAq5Ta5ELY3UZaeLG8OoHWFhnHkheeDz9BqqdJ2wcd7C80SBbpFLKyjHWAcSjY5kjkTxB8Ca+9CM+9pMQ9zJMPjkLfQ1B5P0w6epKsLgMOBBhwR4EE5FfPxyad/vHd+a/wAVQv4QVknVW026Os61oy3aVKFsHvwU4d2T31DdAVmj3dxIygtHEm4SOW+xyR44XGfE0U39K19Li3a4CTIihiRLGUfCjJIVuzuNVH8c2nYz+Xx8F/iq5bTybtndN3QTH4kaqJ0ObGwR2cd1LGrzTDfUuobcTPkhQeWQN4nnx8BRHQvTRpp4AzH+rH3q/TdMunDn14/qh96uzpggUaTcEKo4xcgP/lSlV0MKDqsYIBHVS8/e0Ux16Z9NPIzH0Rj71VK92as9ceebS2aGZN1pY5U3YnMm9grjJQkqc4BHgMk049S0S3uEKTQxup5hkHzHmD4jjS86LdG9g6nqdsMlUWAoTzKNvsvpID4J7waIUelardabcMYnaGVCUkU8jukgq6ngwBz/AHEUz9H6bl3QLq1ff74CpB8d2Qgj0bxrh6ddmOrkW+jXyZCI58djgeQ/rA3Se8L31y9A2qxxXc0DgBp0Xq24ZzFvEpnxVt7H7hoq+2nSBLdcLPTLxz2NMEhi/tknh6ATXDqO1HsSbe1TryUKlEggf2IpIBB6xjmZxnmcAEcFBGaZNLzpp1bdtEs4xvT3ciRovgHUk+tt1f5vCiPay6WbGZxHEl07n9VYCx54zhTnHjV8zULsfs3Fp9skMYG8ADI+OLv2sT6eQ7BgVN0Ci6VtLMdyswHkyrg+/Th867vxGqRT52t0QXts8XAP50ZPYw5eo8QfA0iZYyrFWBVlJDA8wRwINauWu07u24Jq4zaeKT+qvL2dPo/FFFFYn2V/0baqKz0wRxNvXJL4QK3Au5wTwwcDHAczgVcNhdn/AGHb+XxmkO/KTxOTyXPh9JJ7ajej7ZxUtla4t0E2+zKXRd8DhunJ4jwFXetulZ5TLhuI6mnavjxdbTMzv3+G3qgVSukLR3wl7b8J7ficDzkHP04yfUWFXWvhGede5jeHz9PnthyRePd4x1gotvtoIL2C2eNvyik76YOV3lGRnGD5Sj5qpNMLpN2dWIRSW1uqRqH60xoABnd3S2OOPO48hS9rUyb9rm7jhVsU6aPwu7nynvjn3Ciiu3R9Me6mSGPznPP3I7WPgB/cO2vERu373ilZtadogxeiPTN2KW4I4yEInvU5n1sSP5aYVc2m2aQRJEgwqKFHq/vrprdrXsxs/O9ZqJ1Ge2Tx+HT+C46ePa5P4iP6r1TugH9Nn/hz9olXLp3H/py/xEf1XqmdAbf59MO+3PzSJXprnzRRRRFP6XPam69Ef2qV1dGntVZfAJXJ0vOBpNznt6of/lSuzo0H/pVl8An0UFlpTdGSBtX1lSAQXYEHiCDNLkGmzSo6LvbjWPhD9tLQUDpL2OOm3PkA+xpSTCfc98ZPevZ3r6DV56Fttt8CwnbylH+bsf1lHOL0qOI/dyP1eLH2o0GK/tnt5eTDyWHNGHmuPEH4+I7azBqunzWFy0T5SaFwQy8OI4q6nuPAj/zRWkOkn2rvf4eT6tcPQ77UW39d9vJUAdsF1PQr0tgXEdu6zKO/dOHA9y2CfAgjsqf6Hfai2/rvt5KIudZg6Tfba8+FX7NK0/WYOk322vPhV+zShB99G/tXZfw8f1RVkqt9G/tXZfw8f1RVkoEH05aB1F2t0o8i4GG+EjAH/Mm6f5WNT/QHru9HNZseKHrox+6xw4HofB/nq7dI+z/s+wliUZkUdZF79MkD+YZX+as9bGa77BvILjPkK2JPGN+D/EDvY71FFaspVbML/SWvXN2eMNmOpiPZvcVyO/8A0rfzrVz2814WWnz3AI3gm7Ge938lD8Zz6Aaj+ibQfYenRBhiSX8tJnnlwN0HxCBR6QaIuVR20f6JcfAS/UNSNR20f6JcfAS/UNBl/ZD9Os/4m3+0WtYMwAyTgd5rI+g2gmuLeIllEksUZZThgHdVyPEZyKdF30LwupHs27PwhR19a7oz8dFdekbWm715oYZi1tHasMKcxtIrrlxjnwfdz+7TE3BnOBnlntpI9GWgyWGuyW8uCy20hDDkys0eGHdniMdhBHHnTwogrIO0H565+Fn+u1a+rIWu46+5zy66fPyjUGt7TzE96v0Vy67rEVnA88zBUQZ8SexR3sTwApR7WX+vafbpLJdxmJiF3oooiUyPJ3t6IYzyz3+kVTtFc6teRxahezLvcEZsMN7sUZIWMnsO6cnh2ighNP0+W+uFhiXMkzngOIG8csx/dUEknuFasmsA0BgPmmMx57cFd36Ki9lNj7XTlIt4/Kbg8jHekbwJ7B4DA8KsFBkbVNNls52hlBSWJufEcj5Lqe443gRTX2S6ZlCLHfo28Bjr4wCDjtdBxB97n0CmLtTsja6ioW4jywGEkU7si+hh2eByPClDtJ0O3UGWtXFyg47hwkuPWd1j619FFOnRdetrxd+3mSUDnutxXwZeanwIFfdE0SCzQx26biM7SEbzN5Tcz5ROOXIcKyrBNNazbyGSGaM4yMo6nuIPH1HnWhei7bM6lAwlwLiEqJMcAwYHdkA7M4II7wewiiIH8IL9Etv4n/tSVCfg9/pF58FD9Z6m/wAIL9Etv4n/ALUlQn4Pf6RefBQ/WeincwzwNCqByr7RRFL6Y/am49MX2qUp+hX21j+Cl+rTY6Y/am49MX2qUp+hX21j+Cl+rRWjK/IQZzjj39tfqiiOHXNLS7t5YJRlJFKnvGeTDxBwR4iss3UE2n3ZXO7Pby8D2ZQ5Vse5YYOO0NWtKUHTtsxvKl9GOK4jnx7knyH9THdPgw7qBk7Ma6l9axXKcA65YZ81hwZT6GBFL7Y//wBX1ifUDxt7X8lbdxOCAw9RZ/6xO6lrs9tbNa2l1aRgkXIATB4ozeS+74snDhyIBrQWwuz40+yig4bwG9IR2u3FvUDwHgBQT9FFFAGl90ibHmbNzAuZAPyiAeeB+sP3gPjHiOLBr4a82rFo2lsaXU5NNkjJTv8Aj6mbKKbm2GwSXJMtviOY8WHJH9OPNbx7e3vpWahYS277kyMjdzDn4g8iPEVqWpNXc6LiGHVV9GdreHX7+Z0bB3ZksIWZixCsCScnyWIx6gMV7jam3KB8tgxRS+YfNmfcT17w5VBdFDb1k655SuMd2VU/35+OuhNjXEQTrVyLe3hzunnBKZC3PkQcYrZrM7Rs5HUYsNdRli87ely8pnyTZ2gh3t3LZ35U8084V3n+b468l2mgIBy2CsDeaeVyd2P5+fdXI2zDb+91g/O3MmN0/wCnj3AOfZzrwj2ScKB1i8Esl80/+1fePb+t2d1XezFGPS9bT0+Pl4I7pduWW3iQMQHk8oD9YKpPHwDbppU0wumF/wArbjPJJDj0lePzfNVP0TQp7xt2FCRnBc8EX0t/cMnwrBk3m7qeEdjDoa3tMRE7zv7dnBBCzsqIpZmOFUDJJPYKdGw2yoso958GdwN89ij3C+A7T2n1V6bJbHxWI3vPmI8qQjl4KOwfOastZMePbnL4vFeLfmP8WL9Hj4/YUUUVmfCVLpT0lrrTLhEBLoFlUDmTEQxA8SoI9dJPoq1hbXUoXYgJIGhZs8B1mN0/21QeutM0l9veiJy7zWAVlclmt2IXBPPqyfJwT+qxGOw4wADoopI6NtjrVgghnsZrhVGFLRS7+B2GSMMGHiQT4mphdt9auhu22lmInhvy7+B4/lBGPp9BoPbpw1IvFBYReVPcSod0dynyc45Zk3fUrd1MPRbAW1vDAvKKNIx/IoH91VDYrYN4Jje30vsi8bkeaR5GDu5AyccM4AA4Ac83ygKVHRf7cax8Iftpate1O0d5AzR2unS3BAGJN9FiyRnv3jjPLhy50sNkrXWbC7kufYEkpm3uuUsi72828SDvHBDZxwI4kUD7qg9LGxfs+DroV/zmEEqBzkXmY/T2r48O01adntUluULS20tswON2QoSeHMFCeHZxxUrQZBtL2SLfCMV6yNopB7pXHFSD6j4EVovod9qLb+u+3kqk9KfRxK1x7JsYi4lJ62NcAq/PfAJAw3b+9x7av/Rfp8ttplvFMhjkXrd5Gxkb0rkciRxBB9dFWqswdJvtte/Cr9mlP3anXbm2wttYy3TFc5V0VAc4wxJznt4CkXq2yOrXM8k8llLvyuXbHV4yeweXyAwB4AUQ8ujf2rsv4eP6oqyUrdgdW1OzgjtbjTZ3RPJSRWj3gpPAMpbBC55g8hy7S0qArM/SloHsLUJVUYjm/LR92HJ3l9T73DuK1pil/wBMmzD3toskKF5oHyqqMsyPwdR/yt/LQL/TNUfWV0vTWyRE7NcHjxSLgnpzFlSfdMKf4GKVXQjsnLbdfcXETxyNiKNXXdYKMMxweOGbdH8lNagKjto/0S4+Al+oakaXW3OuajLHNbWunTYffiM7NHgqcqWRQ36w5EkYzyoEnsh+nWf8Tb/aLWsazPpWxmpwTRTCwlYxSJIFJQA7jBsZ3uGcYpnf5Z61/qU/Lj/6oq8tokJuhd7v5cRdSH3m8ze3sYzjzjzxmozV9qOp1CzslQM1wJGc72CiopIOMcd4qw7PNNVO52v1xlITSAjdjGQOB6sr9NQ2weg6k2rpeX0Mo8mQmR9zGShVVAU+SMNwAGKIdNZB2g/PXPws/wBdq0ftZtHfQl47PT5Z2wN2UsgiyRnIGd5sZxjhxHOkbJsDqbZLWcxLZJJMfEnmfO7TRWkp7CO4t+plUNHJGFZT2gj/APuNZk2y2ak026aB8lfOiflvoTwPD9Ycj3EdxFO/YzaDUCIoLzTpkIAQzhoyuAMbzrnI5ccZ9XKpXb3ZCPU7fqydyRCWikxndbuPep5Eeg8wKIrvRJt37Mj9jXDf5zGvksecqD9b347e/n34v2pgmGTdJDdW+CDgg7pwQew1nBdhNWt5Q0dtKHjbKSRsmMjkyne5ekcjgjmKdmxetXtwhivrOSCQLxk8jq35DkGJVjnOOI4HiOVBH9DO0LXmngSyNJNEzLIzsSxDHeQknifJOM/umr7SEs9jdY0a4660RZlxunq2BV17FeNirejdzjsPHjbF6TrtRiTR7vrO5Vk3M+nqsj56CN/CA02IJbXAAEzOYmI5sm6W49+6Rw98a4vwfLduvu5MHcEcaE9hJZiB6gD8deGp7Pavrtwsk8ItYlBCB+CoDzwp8t2OBkkKDgcqaOjaLHpNkY7eKSYr5TBd3rJXOAW4kDOPHgAB2UFP/CC/RLb+J/7UlQn4Pf6RefBQ/Wevz0hR6rqrRr/R0sUUZJVd6NmYkY3mOQBgZAA7zxPZw7Dabq2lzmVNPkkV13JELIuRnIIO8cEHwPM+kFP+io7QtQeeLfkgkt2yQY5Cpbh25UkYNd0z7qkgE4BOBzOOweNEU3pj9qbj0xfapSo6FfbWP4KX6tW3pBvtU1GH2PFpk0URZWYs8Zdt05AwGwoyAeZzjs7afs3s3q9jcx3EVjIWQnySUwwYEFThuGQefYcHjyorR9FQmzOsTXKt19nLasu7wkZGDZzndKnsxxyBzFTdEFcuqWiTQyRyKGR0ZWB5EEYNdVUXbLaHUAJYLPTpnJDIJy0YXiPORc5PPhnHroM96Gcy25P/AMsX11rX1Zej2B1NcbtlMCMYOY+GOX61PLZPaK+mKR3mnywtg70oZDFkDOSM7y57uPE86LK30UUUQUUUUAa5b+wjnQpKiuvcwB/8Hxr5RSe5YmY5xylDbI6fHbm5SJd1etBxkn9Ue6JNWSiipXuZtRabZJmZ3nl8BRRRVYFW1fRobm/Trow4WEEAk489uYBwfXVkggVFCooVRyAAAHoAoorzHfLYzXtNaVmeUR3PUUUUV6a4ooooCiiigKKKKAooooCiiigKKKKAooooCiiigKKKKAooooCiiigKKKKAooooCiiigKKKKAooooCiiigKKKKAooooCiiigKKKKAooooCiiigKKKKAooooCi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56340" name="AutoShape 20" descr="data:image/jpeg;base64,/9j/4AAQSkZJRgABAQAAAQABAAD/2wCEAAkGBxQREhUUExQVFhUXFxgXFxgYFRccGBweGBsdHh4bHR0YHyggHR8lGxkcITEhJSkrLi4uHCAzODMsNygtLisBCgoKDg0OGhAQGCwcHSQ0LC02LDIsLDU3Li4wLTcsNyswLDcsLDcsNzIsNC4sLiwsLCwsLSwvLC4sLSwsLCwwLP/AABEIAGMB+gMBIgACEQEDEQH/xAAcAAACAwEBAQEAAAAAAAAAAAAABwUGCAQDAQL/xABUEAACAQMBBAUEDAoFCwQDAAABAgMABBEFBhIhMQcTQVFhIjJxgRQ1UnJzkZOhsbKz0ggXIzM0QlRidIIVg5LB4hYkQ1VjZJSiwsPxJURT0aPT8P/EABsBAQEAAwEBAQAAAAAAAAAAAAABAwQGAgUH/8QAMhEBAAIBAgMECAYDAQAAAAAAAAECAwQRBSFBEjFRcSJhgZGxwdHhExQyQqHxI5LwBv/aAAwDAQACEQMRAD8AeNFFeF5dJEjPIwVFGWYngBRYiZnaHsTVR2g6QLa3JSP8tIOGEI3AfF+XxZqkbX7byXZMcRaODljk7+Ldw/d+PuqoisF83SHTaHgO8RfUf6/Wfp71p1Pb+8m81xCvdGOPrZsn4sVX7jUJpDl5ZW99I5+k1zUVgm0z3y6HFpcOKNqUiPY+g12Wur3ERzHPKvokbHxZxXnJYSLGspUhGJAO63Zu8TwwAd4YPbxrmpzhk2pkjpaFy0rpHuoiBLuTL25G6/8AaXh8YpgbPbY215hVYpJ/8b4Dfy9jeqkbX0fRxFe65bQ+XquC6bNG9Y7E+MfT+mkhX2ldsXt8ykQ3bZXksx5jwfvH73x99NBWzWzW0WjeHI6vR5dLfsZI8p6S+1yapqMdtE80zbsaDLNgnAzjkAT21118xXpqqeOlDSzyu1+Tl+5Qek/S/wBqHycv3KpXT3o0Ma29wkapI8jRuVAG8N0sC2OZBXn4mozoJ0iGe5uJJUVzCkfV7wyAZC+WweGcJgHsyaB1aJrMN5EJrdxJGSQGAYZKnB84A8xUXrW3NhZymG4uBHKADulJCcHiPNUirEBiuXUtNiuEMc0aSIwwQwB/8HxFBWvxnaX+1D5OX7ldGmdIGn3MyQQ3IeVzhV3JATgE9qgcgazNqcPVSTIv+jeRBn9xiB9Fat2d0WG0gSOGNUUKOIAyxxxLHmSe80EXqPSFp1vK8MtyFlQ4ZdyQkH1Ljtrn/Gdpf7UPk5fuVNbTaJDeW8kc0asCjYJA3lOODKeYIPHIrLWzwD3FqGAIaeAMCOBDSKCCO4g4oNF/jP0v9qHycv3KPxn6X+1D5OX7lTP+S1l+x23yEf3a49R2F0+dSr2cAyMbyIEcehkwRQe2g7X2d87JbTCRlXeYbrjAzjPlKO2uO/6RNOgleGS5CyISrruSEgj0LVM6OdBOna3dW2Sy+xt+NjzKM6Yz4g5U+IzTB2u0SG7tZUljVvyblWIG8pCnDKeYINBFfjO0v9qHycv3K7tE24sbyQxW84kkClyoRx5K4yfKUDtFZl0K3E89vG3myzQo2O6R1U/MTWs7CwigQJFGkaAYCqoA+agqy9KOlHldr8nL9yv1+M7S/wBqHycv3Kj+mXRIZNOlnKKJYijK4ADcXVSCe0EE8D4HspV9EdnHNqcaSokiFJSVdQy8F4cDwoHKvSbpZ/8Adr60lH0rUrpm1llcndhuoHb3IkXe/snj81fJtkLBxhrK2I+Aj/8AqqhtZ0P2k6MbVeol5gZJiY9xVs7vpXGO40DKqu65tvY2UvU3E4jk3Q26Uc8DnB8lSOw0mdkOkC70uYwXRkkhRikkbnekiIOCUJ4nHuckEcsU+preC8hG+sc0UigjIDKysMgjPeDzoK7+M7S/2ofJy/cr5+M/S/2ofJy/crOWu24hmuI1ziOWaNePHCOyjj34ArT9hsxZGKMm0tiSi5/IR9w8KCO/Gfpf7UPk5fuV26PtzY3cqwwTh5GBIXckGd0ZPFlA5CvW62MsJBhrO39USKfUVAI9VLjT9lV0vaC0WMnqZkmaPeOSMRPvISeePJIJ44bwyQZO0O1tpYMi3UwiMgJTKuc7uM+aD3iov8Z2l/tQ+Tl+5VsngV1Kuqsp5hgCD6jWYOkPTI7XUbmGJQsaspVRyUOitgeALHA7BgUD0TpN0ssFF0uWIAHVy8SeAHm1b6pHRJo0MOnQSrGvWSp1jvgbxLE8M88AYAHhV3oCq7rm29jZS9TcTiOTdDbpRzwOcHyVI7DVirmv7CKdDHLGkiEYKuoI+egrH4ztL/ah8nL9ygdJ+l/tQ+Tl+5Wc9ethDPcxLndjmmjXjxwjso49+AK03p+y1k0Me9aWxzGmcwR8fJHhQFhtxp87BY7yAseQLhSfQHwTU/mk90u7AWsFq13bRiIoyCRF/NsrsEyF5KQzDlgEZ4cqjOhLaiVLpbJ3LQyK3VKTncZFLYXuUqrcOWQMdtAxfxn6Xkj2UuRwP5OX7lffxn6X+1D5OX7lcfTBosMunTTFF62IK6SYG8PLXIzzIIJGPX2Uoeiu1SXVLdJEV0PW5V1DKcRORkHhzANFOr8Z+l/tQ+Tl+5R+M7S/2ofJy/cqZ/yWsv2O2+Qj+7URr3Rxp91Gyi3jhcjyZIVCMD2HycBvQ2RRErpO09rdQyTQSh44sh23XGN1Qx4EAnySDwqHXpR0s8rtT/Vy/cqC6DrNoEv4JPPiuyjd2VRRkeB3cjwNfOnPRofYQuRGomSVBvgAEq5wVJHMcQePdQT/AOM/S/2ofJy/cr6vSbpZ/wDdr645fu0p+hWwinv3SaNJF9jud11VhkPHxww58T8dOm52L0+QYaytj6IUB9RUAig9tJ2os7o7sFzDI3uVcb39k8fmqXrPXSvsNHprxS2+8IZGKhSxJjdRvDDHiQQCRk5BU8eWLx0K7XS3ccltOxeSEKyO3FmRsjDHtKkc+ZDDPEZIM2q7ru3NhZkrNcIHHNEy7j0qgJHrxS76XOkGQSPZWjlAvCeRThiSPzakcQAPOI454cMHP76KejeGSFLy8QP1nlQxN5gXsdh+sW5gHhgg8+QWH8c2mZxvy+nqm+jn81T+ibdWF4QsNym+eSPmNz6FkAJ9VTI0yELu9THu8t3q1x8WMVQ9t+ii2ukZ7VEgn5gAYhfwZRwXPulHpBoGNRVV6MbC5g0+NLsv1u85Ku28yLvEKucnhugHmedWug+E0mNvtqTdymKM/kIzwxydh+se8Ds+PtGLv0ma4be26tDiSbKjB4hR5x+cL/N4UnK181+kOn4DoYmPzF48vr8veKKKKwOoFFFe9jaGaRIl5yOqD+Y4z6udEtaKxvK46/byDSLRy8hy2X3nJG6+SuR2gbq4HZVHp77UaQJrGWBRyj8geMeCvzqBSIBrJlrtMPj8F1MZsV+kxaZ9/MUUUVjfZFMfoz2qORaTNw/0LE93+jP93xd1Liv1G5UhlJDAggjmCOII9deq2ms7tXWaSmpxTjt7J8JaRzX2ofZPVxd2scvDeIw4HYy8G+fj6CKmK3Ind+e5KWx2mlu+ORUfhCfo1r/EH7N6i/wefzt77y3+mWpT8IT9Gtf4g/ZvVJ6LNkk1J7hXnnh6pYiDCygtvl/O3geW7w9JqvLRtFLT8T0P7dffKR/co/E9D+3X/wApH9yiEdtB+kXPw0/2jVri381fQPorIerQ7kkyAkhJJUBPM7rEZPicVryDzV9A+iiy+XXmN70/RWStmP0mz+Ht/tErWt15je9P0VkTQ4eslt0yV35IU3l85d5lG8PEZyPRQbAqh2O1zXGuNaRSBreO2bfACkGVXXJDYz5IYLwOM57RUXedEsjKQNVvDnskZnX1rvjPx1Xei/QpLDXHtpcbyW0hBXzWUtHusvgeXgQR2UQ7PYqb/Wbi9Zu7u/uje3c53d7njPHFfjUvzMnvH+qa6a5tS/Mye8f6poMo7Ifpdj/E232qVreskbIfpdj/ABNt9qla3oKj0s+1N171PtEpQdC/trF8HL9Wm/0s+1N171PtEpQdC/trF8HL9Wg0bRRRQZ36brERamWAwJoY5D4sCyH5kWmJ0GamZtOMbHJglaMZ9yQHHxb5HoAqk9PkoN/CvatspP8ANI+PqmrJ+D7ERa3TdhnAH8sa5+sKL0J3a39Kvf4i5+1etYad+aj94v0Cso7VNi7vD3XNz9q9OWLosd41I1S+G8oODIxUZHLAYcPCgldo9rmXV7GygkGGZ/ZIAU80JRCSDg+STwIPEd9XaS1RmV2RSyZ3GKgsueBwTxGR3UhdI2Tl0zXLKKVg4d2dJAMBxuPvZBJIYHmMnmOPGtAUQVmnpb9trr0xfZJWlqzT0t+2116YvskosHf0Ze1Vn8CtWeqx0Ze1Vn8CtWeiCiiigyVtd+mXv8Tc/avWqNMlUQREkD8mnMj3IrLG1hxe3p/3q5+1enJbdDVhLEjF7gFkVj5aHiRngChorl6Z9srdrU2cMqSSyOm/uMGCBGDYJHDeLKBu8+fhng6GdiZlnF9cI0aorCFXBDsXG6XweKqFJAzz3u4cf3q3RrdaYrXGm3TMUG8UaOMyYHMqcFWOP1d0ensrq6P+llp5Et70IGchY5lGFLHkrryBPIMOGSOA50Fx6U/aq7+DH1lpLdEHtvbf132MlOnpT9qrv4MfWWkJsHpRu76GASyQl+s/KRHDruxs3A+OMegmg1HLIFBZiAAMkk4AA7STyFUfo72qfULrUT1m9bxyRC3GFACnrAWBAyQ24G4k8+yoHWeiCWSMhNSuJD7i4LOh8PO4enB9FefQJbNE+oRyDddHhRh3MpmBHxjnRDXhtkQsyoqlzliFALHvJHM+mqN04e1bfDQ/Xq/0v+nH2rb4WH69BQOgf2xf+Gf68dP+szdGa3pu2/o8wibqWz12d3c3kzjAPHO789TO1+2us2srW88qROADmGNMMrDmrMCccxkYOQaKsX4QGqxmO3tQwMnWdcwHNVCMgz3bxc496aiOhW3aBb2/YERRQMoJ5MV8t8e9CDPvvA159G2xFvqge4ubmSVw/wCVh4hsnkXkJLMGAyCN3kRnhTY2n01Y9LuoIEVFFpOiIowBmNgAAPGiMwwq1xKoY5eaQBj3tK2CfjbNa7t4QiqijCqAoHcAMAfFWStCcC6tmPIXEB9QkU1rmiyKK8byVkjdkQyMqsVQEAsQMhQW4Ak8MnhS71jpWa0YLcabcxE8t5kwfQw4H1GiGVRSssumVZnWOKwuJHbgqqyEn1D6asw2nvv9UXH/ABFr/wDsoF/0j6h119IP1YgIx6uLf8xI9QqsV0ajP1k0r+6kdv7TE/31z1o2ned36RpsUYsNaR0iBRRRUZxVv6LtP629DkeTChf+ZvJX5ix9VVCm10TafuWrykcZXOPep5I/5t6smKN7PmcXz/haS3jPL3/bdecUgNp9P9j3c0XYHJX3reUvzHHqp/b4zjPHu9NKzpd0/dminHJ1KN6UOR8YY/2azZo3ru5/gGfsamaT+6P5jn9VAooorVdmKKKKBh9EGoYkmgJ4MolUeK4VvmK/FTRpG9Hs+5qEH7xdD6Cjf3gU59Sumiid1jeVlGRGmN9vAbxA+M1tYZ9FxPHcUU1W8fuiJ+XyLP8ACE/RrX+IP2b1F/g8/nb33lv9MtePSGmq6q0YGnTRRRElV3kZmLDG8xyAMDgAO88T2cmwVlqulzvINOlkSRQsibyKfJOQVOTxGTwI45rK+MflFcOi3zzxCR4ZIGOQY5N3eGD+6SMGoHazaK8gLR2mnyztgYl3kEQJHdnebHdw9NBm/aD8/c/DT/aNWuIPNX0D6KzFNsHqbli1lMSxJY+RxLcSfO7zTq2N2hv2EUN5p80bYCmcMhjOB5zLnK5x2Z4nsoq5XXmN70/RWStmP0m0+Ht/tErQG2m0N+BLBZ6dM5IKCcsgQZHnIucsePDOOPf2p3T9idThlikFjMerkRwMoAerYMBne4ZxiiNOVGvokJuhd7p68RGENk43C29jHLn21SP8tdY/1I3/ABA+7XjdbY62ykR6PuN2FpN8D+UFc/HQW3VNpuq1C0slQMZ1ld23sGMIuVO7jyt4hhzGMVM6n+Zk94/1TSh6P9F1JtXF5fQyglJMu+7jJXdVQFPAAE4Aq07ba/qBSa3tNOnYsGj68sm7gggsi5yfDOPQeVAhtkP0uy/ibb7VK1vWYLbYfVI3R0spgyMrqfI4FCCD53eBT22W2hu7g7l1p8tuwUkvvI0ZI7Bx3gT2DHroPLpZ9qbr3qfaJSg6F/bWL4OX6tXHpA1LU9QgNtDpk8cTFS7O0ZdgpDBQFbCjIBJyeWKqWyGhapp10tyunSyFVZd0sig7wxzBP0UGia/EsoRSzEBQCSScAAcySeQpcHbLWTwXRSD43Ax9A+mofVNC17VhuXPU2sBPFAwwe7IRnZ/QWA8KBfbb6wdS1CSWIM4ZligUDymVfJXA/ebLY/erQOwGz39H2MUDYL8XkI925yRntA4KPBRUbsR0c22mnrMma4xjrGAAXvCL+r6ck+OOFde1e0V3bkpa6fLctugh95FiBPr3iR3YHpoM4bW/pV7/ABFz9q9aw0781H7xfoFZnu9htUlZ2ezmLSFmY+RxLkknzu8mmnBthrCKq/0Kx3QBn2QOwY9zQXvUdEhnmgmkUmS3ZmiIJGC4wc458Kj9rNphZNaIEEj3NwkAXe3cK3nPyOd3yeHDnzqqy7Z6yR5OjEHvM28PiAGfjqr6dpWrXeq2tze28gVJVOcKI41U5wqhiQM448SeGTwoHpWaelv22uvTH9klPjafW57YKILKa6ZgT5DIqrjsYsc8fAHlSK17ZfVry4luJLKUPK28QN3A4AADLdigD1UWDs6Mvaqz+BWrPSl2d17V7O2ht10d3ESBAxmUE47cYOPjqQbbTWezRT8uD/0iiLVt1tKNMs5LkpvlSoVN7d3izAYzg4wMty5KanYmJAJGCQMikFtPp+tapKnsm0kWNWGI0CiNQTgsQXJY7vac+GMmmxtVtDd25KWuny3LboIcMixAnsPHeJHdgemgzltd+mXv8Tc/avWq9K/MRfBp9UVmq72G1SVnd7OYtIzMx8jm5JJ87vJpo2+12sIioNFY7qhc9eOwYzjdoplyuFBLHAAJJPLA51j+bymPVZyzHqwOfE+SB48RTg159oNSQw+xFtoXGGAkQEjtDMXLEeCqM9uakdg+icWkiXF26ySod5I0B6tW7GJbi5HZwAB48eGCLL0nZ/oi6zz6pc+neWkx0Qe29t/XfYyVe9v9U1O+ga2g0yeONyu+7tGXIVg26FDYGSBk5PDhjjVM2U2e1Swuo7ldOlkMe/hCyKDvIy8wTjzs8uyitGVGadocME1xPGpElwUaU7xIJQEDA5DgTy51Sf8ALXWP9SN/xA+7XFqe1euyIVh0vqSeG/vCQj0ZKgH0g+iiLrp+0wm1C4s1QYt442aTe/Wf9Tdx2DjnNQPTj7Vt8LD9eobog0W8tHvp7uCUO6Rld4qXkYGVmwc8SSRz7TXH0h3WqalGsEemzRQhg5LNGXYjOOTYUDOe3JxyxxCE6B/bF/4aT68dM3pN2OGpW3kAC4iy0LHt74ye5seo4PfSq2P0XVtNuluI7CV/JKMhKgMrYyMhuByAc4PKnls9qklzGWltpbZgcbkhUk8AcgqTkccdnKgzTstr82mXQlQEFSUljPDeUHDIw7CCOB7CPSDpjRNXhvrdZoW345B6x2MrDsI5EUt+mHYIy719aplwMzxqOLgf6RQObAcx2jjzGCudhdspdMm308uF8dbFngw90vc4HI9vI9hBXBtVob2F1LbnI3GzGe9DxRh38PnBHZWmdktbW+tIbhT56DeHuXHB1PoYEVXdZ0ey2htUljk8oZ6uVR5cZ7UdT2d6n0gjnVG0nRda0ORjBCLmBjllQ7yNj9bdyHR8doBHfvYFEPKlz07RA6apI4rPGQe7IYH5ia8V6T7nGP6HvOs7t2Tdz77qs48cVCaxpOta2VWaJLO2DbwRj295Ay7sOOMhB9NBE9AkYOoSkjiLZ8eGZI6fmKqew2wUGmAshaSZl3XlbhwzndVRwVcgHtPDiattBmxhg47uFfK79ftequp4/cyvj0FiR8xFcFaExs/TaWi9YtHXmKKKKPTssdKnnDGGJ5N3nujOCeWad8HV6fZLvnCQxAE95A448S3zmq50RQYtZX91McehUUfTmvDaWVtSvUsYyepiO/cMO8dnq5D94n3NbFI7Nd+suU4hmtq9TOG3LHj3mZ9X/co80Npeu3ME66hOCLe6Yo3aFVfN4dm7xwe0B++rpt/phu7JurG+6lZI8cc9hx35UmpbVNFjnt2t2ACFQq4Hm7vmkejAqsbAao8bPp9xwlgz1Z90g7B34HEfukdxr1tt6M9WpbPGXbUYqxW2OY5eNek+zun1FZe2UkLbkqMjYzhhg4Pb8xrnq+9L8GLiB/dRMv8AYbP/AF1Qq17V7M7Os0WonUYK5Zjbf+hRRRXltJvYoZv7b4T/AKWp4X92IY3kKuwRSxVFLOcdiqOJPhSe6M7TrL+M9kau/wA24Pr/ADU6RWzh/S47/wBDaJ1NY8Kx8ZL+XpgsEYqy3KsOatAQw9IJyK/B6ZNO/wBv8l/irj6fLFDZxTbo6xJlQNjjusrZXPdkA+qqd0F2KSag7OoJihZkyOTFlXeHjgkeusz4J2bOa6l7GZI45kUNu/lomjJ4A5AbmOPPwNd95cCKN5CGYIrMVRSzHdGcKo4knHAdte1FAv7jpdsY23ZEukbmVeAq3xMc19tuluxkbdjS6kb3KW5ZviUk179MtikmlzOygtEY2RscVJkVTg9mVJBrp6J7BItLtiigGROsc44szEnJPbgcB4Cg+7QdINtZNuzx3SjCnf6hur8oAgbxwM8cEd/Cor8cmnf7f5L/ABUwZIwwKsAQRggjIIPYQay1rGgt1+odQv5O0mfeUc1jMjqCPBd3j3Dj2Gg0voWsxXkCTwNvRuOHYQRwKkdhB4EV3SNgE8eAzw51nLot20/o643JT/m0xAk7kbkJPR2N4cf1a0crAgEcQeIoKFddLVlE27JHdxt7l7cq3xMQa/MHS7YyNuol07HkqQFm+JTmpTpUs0l0u6LqCY4mkQkcVZOII7uWPQaj+hWyRNLikVQHlaVnbHE7srqMnwVQKCU1/biCyWNporkK8Yk3hAxVQf1XPJWHaDUJ+OTTv9v8l/iphEZrLO31okOpXccahUWXgo5DeVWwO4ZY8KB2WHStZTuI4o7p2JHBYC2MnGTuk4HjXXtH0i2lhOYJ1nDAAgiI7jZAPksSA2M4OORyK9OiyzSLS7XcUAvEsjntLPxJJ7eePQAKmNpNDjvreSCUAhgcHHFWx5Lr3EHjQVD8cmnf7x8l/iqb2X25t9RcrAlxgAku0JEfAgbu/nG9x5eBrMt/aPE8kTjdkRmRvBlJBx4ZFar2Su45rK3khAWNok3VAwFwMFceBBHqoO7UbsQxvIVdgiliqKWc47FUcSfCqNJ0w6epKstyGHAgw4IPcQTkUwqUHTnZrNNYwxKPZUrsgOOO6Sqjex2BjnwAbxoLboHSTaXsywwJcMxOCepO4vDOXYEhR6a8tX6T7S1laKaO6RlZlBMBCtunGUJI3h2gjsq0aFpEVnAkEKhURQOXEntY95J4k1ybZ2KT2Nykihl6mQjI5FVJDDuIIyDQVU9Munf7f5L/ABV+Px1aZ3zfJj71JXZLjfWfjc2/2i1qz2OnuV/sigX69NGmnkZz/Vj71Tmym3lrqUjRQdZvIm+d9N0YyBw4ntNTOo6Lb3ClJoYnU9jIp+LtHpFLXYXQBpuvXFshJja0aWLJydwyxgAntwwYZ7hQW7aTpAtrCQxzx3Ixu+WISYzvAHAckAnjj01Efjk07/ePkv8AFV/uIFkVkdQysCGUjIIPMEGsg6vCI3nReSPKg78KzAfMKB9/jq0zvm+TH3q7LTpc0xyAZXTPa0MmPjUECrha2yGNMovmj9Ud1VvbDo/tb6J8RJHPglJUUKd7s3t3zlPaD6sHjQWPTNUhuU6yCVJUP6yMGHoOOR8K7KyjsxtDLptys6EjdOJU7HQHykI5E88HsNakvb1Y4Hm5qsbSekKu99FBG7S7W2mnqDcShWIyqAFpG8Qq8ceJ4eNUwdM8DZMVneSKDgsFjx68MceulPpMp1HUoWu2LeyJ06zj2M3mDuXHkjuFaitrdY1CIqqqjCqoAAA7ABQL/S+mTT5SBJ10PHGXjDL8cRbHrAq5Ta5ELY3UZaeLG8OoHWFhnHkheeDz9BqqdJ2wcd7C80SBbpFLKyjHWAcSjY5kjkTxB8Ca+9CM+9pMQ9zJMPjkLfQ1B5P0w6epKsLgMOBBhwR4EE5FfPxyad/vHd+a/wAVQv4QVknVW026Os61oy3aVKFsHvwU4d2T31DdAVmj3dxIygtHEm4SOW+xyR44XGfE0U39K19Li3a4CTIihiRLGUfCjJIVuzuNVH8c2nYz+Xx8F/iq5bTybtndN3QTH4kaqJ0ObGwR2cd1LGrzTDfUuobcTPkhQeWQN4nnx8BRHQvTRpp4AzH+rH3q/TdMunDn14/qh96uzpggUaTcEKo4xcgP/lSlV0MKDqsYIBHVS8/e0Ux16Z9NPIzH0Rj71VK92as9ceebS2aGZN1pY5U3YnMm9grjJQkqc4BHgMk049S0S3uEKTQxup5hkHzHmD4jjS86LdG9g6nqdsMlUWAoTzKNvsvpID4J7waIUelardabcMYnaGVCUkU8jukgq6ngwBz/AHEUz9H6bl3QLq1ff74CpB8d2Qgj0bxrh6ddmOrkW+jXyZCI58djgeQ/rA3Se8L31y9A2qxxXc0DgBp0Xq24ZzFvEpnxVt7H7hoq+2nSBLdcLPTLxz2NMEhi/tknh6ATXDqO1HsSbe1TryUKlEggf2IpIBB6xjmZxnmcAEcFBGaZNLzpp1bdtEs4xvT3ciRovgHUk+tt1f5vCiPay6WbGZxHEl07n9VYCx54zhTnHjV8zULsfs3Fp9skMYG8ADI+OLv2sT6eQ7BgVN0Ci6VtLMdyswHkyrg+/Th867vxGqRT52t0QXts8XAP50ZPYw5eo8QfA0iZYyrFWBVlJDA8wRwINauWu07u24Jq4zaeKT+qvL2dPo/FFFFYn2V/0baqKz0wRxNvXJL4QK3Au5wTwwcDHAczgVcNhdn/AGHb+XxmkO/KTxOTyXPh9JJ7ajej7ZxUtla4t0E2+zKXRd8DhunJ4jwFXetulZ5TLhuI6mnavjxdbTMzv3+G3qgVSukLR3wl7b8J7ficDzkHP04yfUWFXWvhGede5jeHz9PnthyRePd4x1gotvtoIL2C2eNvyik76YOV3lGRnGD5Sj5qpNMLpN2dWIRSW1uqRqH60xoABnd3S2OOPO48hS9rUyb9rm7jhVsU6aPwu7nynvjn3Ciiu3R9Me6mSGPznPP3I7WPgB/cO2vERu373ilZtadogxeiPTN2KW4I4yEInvU5n1sSP5aYVc2m2aQRJEgwqKFHq/vrprdrXsxs/O9ZqJ1Ge2Tx+HT+C46ePa5P4iP6r1TugH9Nn/hz9olXLp3H/py/xEf1XqmdAbf59MO+3PzSJXprnzRRRRFP6XPam69Ef2qV1dGntVZfAJXJ0vOBpNznt6of/lSuzo0H/pVl8An0UFlpTdGSBtX1lSAQXYEHiCDNLkGmzSo6LvbjWPhD9tLQUDpL2OOm3PkA+xpSTCfc98ZPevZ3r6DV56Fttt8CwnbylH+bsf1lHOL0qOI/dyP1eLH2o0GK/tnt5eTDyWHNGHmuPEH4+I7azBqunzWFy0T5SaFwQy8OI4q6nuPAj/zRWkOkn2rvf4eT6tcPQ77UW39d9vJUAdsF1PQr0tgXEdu6zKO/dOHA9y2CfAgjsqf6Hfai2/rvt5KIudZg6Tfba8+FX7NK0/WYOk322vPhV+zShB99G/tXZfw8f1RVkqt9G/tXZfw8f1RVkoEH05aB1F2t0o8i4GG+EjAH/Mm6f5WNT/QHru9HNZseKHrox+6xw4HofB/nq7dI+z/s+wliUZkUdZF79MkD+YZX+as9bGa77BvILjPkK2JPGN+D/EDvY71FFaspVbML/SWvXN2eMNmOpiPZvcVyO/8A0rfzrVz2814WWnz3AI3gm7Ge938lD8Zz6Aaj+ibQfYenRBhiSX8tJnnlwN0HxCBR6QaIuVR20f6JcfAS/UNSNR20f6JcfAS/UNBl/ZD9Os/4m3+0WtYMwAyTgd5rI+g2gmuLeIllEksUZZThgHdVyPEZyKdF30LwupHs27PwhR19a7oz8dFdekbWm715oYZi1tHasMKcxtIrrlxjnwfdz+7TE3BnOBnlntpI9GWgyWGuyW8uCy20hDDkys0eGHdniMdhBHHnTwogrIO0H565+Fn+u1a+rIWu46+5zy66fPyjUGt7TzE96v0Vy67rEVnA88zBUQZ8SexR3sTwApR7WX+vafbpLJdxmJiF3oooiUyPJ3t6IYzyz3+kVTtFc6teRxahezLvcEZsMN7sUZIWMnsO6cnh2ighNP0+W+uFhiXMkzngOIG8csx/dUEknuFasmsA0BgPmmMx57cFd36Ki9lNj7XTlIt4/Kbg8jHekbwJ7B4DA8KsFBkbVNNls52hlBSWJufEcj5Lqe443gRTX2S6ZlCLHfo28Bjr4wCDjtdBxB97n0CmLtTsja6ioW4jywGEkU7si+hh2eByPClDtJ0O3UGWtXFyg47hwkuPWd1j619FFOnRdetrxd+3mSUDnutxXwZeanwIFfdE0SCzQx26biM7SEbzN5Tcz5ROOXIcKyrBNNazbyGSGaM4yMo6nuIPH1HnWhei7bM6lAwlwLiEqJMcAwYHdkA7M4II7wewiiIH8IL9Etv4n/tSVCfg9/pF58FD9Z6m/wAIL9Etv4n/ALUlQn4Pf6RefBQ/WeincwzwNCqByr7RRFL6Y/am49MX2qUp+hX21j+Cl+rTY6Y/am49MX2qUp+hX21j+Cl+rRWjK/IQZzjj39tfqiiOHXNLS7t5YJRlJFKnvGeTDxBwR4iss3UE2n3ZXO7Pby8D2ZQ5Vse5YYOO0NWtKUHTtsxvKl9GOK4jnx7knyH9THdPgw7qBk7Ma6l9axXKcA65YZ81hwZT6GBFL7Y//wBX1ifUDxt7X8lbdxOCAw9RZ/6xO6lrs9tbNa2l1aRgkXIATB4ozeS+74snDhyIBrQWwuz40+yig4bwG9IR2u3FvUDwHgBQT9FFFAGl90ibHmbNzAuZAPyiAeeB+sP3gPjHiOLBr4a82rFo2lsaXU5NNkjJTv8Aj6mbKKbm2GwSXJMtviOY8WHJH9OPNbx7e3vpWahYS277kyMjdzDn4g8iPEVqWpNXc6LiGHVV9GdreHX7+Z0bB3ZksIWZixCsCScnyWIx6gMV7jam3KB8tgxRS+YfNmfcT17w5VBdFDb1k655SuMd2VU/35+OuhNjXEQTrVyLe3hzunnBKZC3PkQcYrZrM7Rs5HUYsNdRli87ely8pnyTZ2gh3t3LZ35U8084V3n+b468l2mgIBy2CsDeaeVyd2P5+fdXI2zDb+91g/O3MmN0/wCnj3AOfZzrwj2ScKB1i8Esl80/+1fePb+t2d1XezFGPS9bT0+Pl4I7pduWW3iQMQHk8oD9YKpPHwDbppU0wumF/wArbjPJJDj0lePzfNVP0TQp7xt2FCRnBc8EX0t/cMnwrBk3m7qeEdjDoa3tMRE7zv7dnBBCzsqIpZmOFUDJJPYKdGw2yoso958GdwN89ij3C+A7T2n1V6bJbHxWI3vPmI8qQjl4KOwfOastZMePbnL4vFeLfmP8WL9Hj4/YUUUVmfCVLpT0lrrTLhEBLoFlUDmTEQxA8SoI9dJPoq1hbXUoXYgJIGhZs8B1mN0/21QeutM0l9veiJy7zWAVlclmt2IXBPPqyfJwT+qxGOw4wADoopI6NtjrVgghnsZrhVGFLRS7+B2GSMMGHiQT4mphdt9auhu22lmInhvy7+B4/lBGPp9BoPbpw1IvFBYReVPcSod0dynyc45Zk3fUrd1MPRbAW1vDAvKKNIx/IoH91VDYrYN4Jje30vsi8bkeaR5GDu5AyccM4AA4Ac83ygKVHRf7cax8Iftpate1O0d5AzR2unS3BAGJN9FiyRnv3jjPLhy50sNkrXWbC7kufYEkpm3uuUsi72828SDvHBDZxwI4kUD7qg9LGxfs+DroV/zmEEqBzkXmY/T2r48O01adntUluULS20tswON2QoSeHMFCeHZxxUrQZBtL2SLfCMV6yNopB7pXHFSD6j4EVovod9qLb+u+3kqk9KfRxK1x7JsYi4lJ62NcAq/PfAJAw3b+9x7av/Rfp8ttplvFMhjkXrd5Gxkb0rkciRxBB9dFWqswdJvtte/Cr9mlP3anXbm2wttYy3TFc5V0VAc4wxJznt4CkXq2yOrXM8k8llLvyuXbHV4yeweXyAwB4AUQ8ujf2rsv4eP6oqyUrdgdW1OzgjtbjTZ3RPJSRWj3gpPAMpbBC55g8hy7S0qArM/SloHsLUJVUYjm/LR92HJ3l9T73DuK1pil/wBMmzD3toskKF5oHyqqMsyPwdR/yt/LQL/TNUfWV0vTWyRE7NcHjxSLgnpzFlSfdMKf4GKVXQjsnLbdfcXETxyNiKNXXdYKMMxweOGbdH8lNagKjto/0S4+Al+oakaXW3OuajLHNbWunTYffiM7NHgqcqWRQ36w5EkYzyoEnsh+nWf8Tb/aLWsazPpWxmpwTRTCwlYxSJIFJQA7jBsZ3uGcYpnf5Z61/qU/Lj/6oq8tokJuhd7v5cRdSH3m8ze3sYzjzjzxmozV9qOp1CzslQM1wJGc72CiopIOMcd4qw7PNNVO52v1xlITSAjdjGQOB6sr9NQ2weg6k2rpeX0Mo8mQmR9zGShVVAU+SMNwAGKIdNZB2g/PXPws/wBdq0ftZtHfQl47PT5Z2wN2UsgiyRnIGd5sZxjhxHOkbJsDqbZLWcxLZJJMfEnmfO7TRWkp7CO4t+plUNHJGFZT2gj/APuNZk2y2ak026aB8lfOiflvoTwPD9Ycj3EdxFO/YzaDUCIoLzTpkIAQzhoyuAMbzrnI5ccZ9XKpXb3ZCPU7fqydyRCWikxndbuPep5Eeg8wKIrvRJt37Mj9jXDf5zGvksecqD9b347e/n34v2pgmGTdJDdW+CDgg7pwQew1nBdhNWt5Q0dtKHjbKSRsmMjkyne5ekcjgjmKdmxetXtwhivrOSCQLxk8jq35DkGJVjnOOI4HiOVBH9DO0LXmngSyNJNEzLIzsSxDHeQknifJOM/umr7SEs9jdY0a4660RZlxunq2BV17FeNirejdzjsPHjbF6TrtRiTR7vrO5Vk3M+nqsj56CN/CA02IJbXAAEzOYmI5sm6W49+6Rw98a4vwfLduvu5MHcEcaE9hJZiB6gD8deGp7Pavrtwsk8ItYlBCB+CoDzwp8t2OBkkKDgcqaOjaLHpNkY7eKSYr5TBd3rJXOAW4kDOPHgAB2UFP/CC/RLb+J/7UlQn4Pf6RefBQ/Wevz0hR6rqrRr/R0sUUZJVd6NmYkY3mOQBgZAA7zxPZw7Dabq2lzmVNPkkV13JELIuRnIIO8cEHwPM+kFP+io7QtQeeLfkgkt2yQY5Cpbh25UkYNd0z7qkgE4BOBzOOweNEU3pj9qbj0xfapSo6FfbWP4KX6tW3pBvtU1GH2PFpk0URZWYs8Zdt05AwGwoyAeZzjs7afs3s3q9jcx3EVjIWQnySUwwYEFThuGQefYcHjyorR9FQmzOsTXKt19nLasu7wkZGDZzndKnsxxyBzFTdEFcuqWiTQyRyKGR0ZWB5EEYNdVUXbLaHUAJYLPTpnJDIJy0YXiPORc5PPhnHroM96Gcy25P/AMsX11rX1Zej2B1NcbtlMCMYOY+GOX61PLZPaK+mKR3mnywtg70oZDFkDOSM7y57uPE86LK30UUUQUUUUAa5b+wjnQpKiuvcwB/8Hxr5RSe5YmY5xylDbI6fHbm5SJd1etBxkn9Ue6JNWSiipXuZtRabZJmZ3nl8BRRRVYFW1fRobm/Trow4WEEAk489uYBwfXVkggVFCooVRyAAAHoAoorzHfLYzXtNaVmeUR3PUUUUV6a4ooooCiiigKKKKAooooCiiigKKKKAooooCiiigKKKKAooooCiiigKKKKAooooCiiigKKKKAooooCiiigKKKKAooooCiiigKKKKAooooCiiigKKKKAooooCi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56342" name="AutoShape 22" descr="data:image/jpeg;base64,/9j/4AAQSkZJRgABAQAAAQABAAD/2wCEAAkGBxQREhUUExQVFhUXFxgXFxgYFRccGBweGBsdHh4bHR0YHyggHR8lGxkcITEhJSkrLi4uHCAzODMsNygtLisBCgoKDg0OGhAQGCwcHSQ0LC02LDIsLDU3Li4wLTcsNyswLDcsLDcsNzIsNC4sLiwsLCwsLSwvLC4sLSwsLCwwLP/AABEIAGMB+gMBIgACEQEDEQH/xAAcAAACAwEBAQEAAAAAAAAAAAAABwUGCAQDAQL/xABUEAACAQMBBAUEDAoFCwQDAAABAgMABBEFBhIhMQcTQVFhIjJxgRQ1UnJzkZOhsbKz0ggXIzM0QlRidIIVg5LB4hYkQ1VjZJSiwsPxJURT0aPT8P/EABsBAQEAAwEBAQAAAAAAAAAAAAABAwQGAgUH/8QAMhEBAAIBAgMECAYDAQAAAAAAAAECAwQRBSFBEjFRcSJhgZGxwdHhExQyQqHxI5LwBv/aAAwDAQACEQMRAD8AeNFFeF5dJEjPIwVFGWYngBRYiZnaHsTVR2g6QLa3JSP8tIOGEI3AfF+XxZqkbX7byXZMcRaODljk7+Ldw/d+PuqoisF83SHTaHgO8RfUf6/Wfp71p1Pb+8m81xCvdGOPrZsn4sVX7jUJpDl5ZW99I5+k1zUVgm0z3y6HFpcOKNqUiPY+g12Wur3ERzHPKvokbHxZxXnJYSLGspUhGJAO63Zu8TwwAd4YPbxrmpzhk2pkjpaFy0rpHuoiBLuTL25G6/8AaXh8YpgbPbY215hVYpJ/8b4Dfy9jeqkbX0fRxFe65bQ+XquC6bNG9Y7E+MfT+mkhX2ldsXt8ykQ3bZXksx5jwfvH73x99NBWzWzW0WjeHI6vR5dLfsZI8p6S+1yapqMdtE80zbsaDLNgnAzjkAT21118xXpqqeOlDSzyu1+Tl+5Qek/S/wBqHycv3KpXT3o0Ma29wkapI8jRuVAG8N0sC2OZBXn4mozoJ0iGe5uJJUVzCkfV7wyAZC+WweGcJgHsyaB1aJrMN5EJrdxJGSQGAYZKnB84A8xUXrW3NhZymG4uBHKADulJCcHiPNUirEBiuXUtNiuEMc0aSIwwQwB/8HxFBWvxnaX+1D5OX7ldGmdIGn3MyQQ3IeVzhV3JATgE9qgcgazNqcPVSTIv+jeRBn9xiB9Fat2d0WG0gSOGNUUKOIAyxxxLHmSe80EXqPSFp1vK8MtyFlQ4ZdyQkH1Ljtrn/Gdpf7UPk5fuVNbTaJDeW8kc0asCjYJA3lOODKeYIPHIrLWzwD3FqGAIaeAMCOBDSKCCO4g4oNF/jP0v9qHycv3KPxn6X+1D5OX7lTP+S1l+x23yEf3a49R2F0+dSr2cAyMbyIEcehkwRQe2g7X2d87JbTCRlXeYbrjAzjPlKO2uO/6RNOgleGS5CyISrruSEgj0LVM6OdBOna3dW2Sy+xt+NjzKM6Yz4g5U+IzTB2u0SG7tZUljVvyblWIG8pCnDKeYINBFfjO0v9qHycv3K7tE24sbyQxW84kkClyoRx5K4yfKUDtFZl0K3E89vG3myzQo2O6R1U/MTWs7CwigQJFGkaAYCqoA+agqy9KOlHldr8nL9yv1+M7S/wBqHycv3Kj+mXRIZNOlnKKJYijK4ADcXVSCe0EE8D4HspV9EdnHNqcaSokiFJSVdQy8F4cDwoHKvSbpZ/8Adr60lH0rUrpm1llcndhuoHb3IkXe/snj81fJtkLBxhrK2I+Aj/8AqqhtZ0P2k6MbVeol5gZJiY9xVs7vpXGO40DKqu65tvY2UvU3E4jk3Q26Uc8DnB8lSOw0mdkOkC70uYwXRkkhRikkbnekiIOCUJ4nHuckEcsU+preC8hG+sc0UigjIDKysMgjPeDzoK7+M7S/2ofJy/cr5+M/S/2ofJy/crOWu24hmuI1ziOWaNePHCOyjj34ArT9hsxZGKMm0tiSi5/IR9w8KCO/Gfpf7UPk5fuV26PtzY3cqwwTh5GBIXckGd0ZPFlA5CvW62MsJBhrO39USKfUVAI9VLjT9lV0vaC0WMnqZkmaPeOSMRPvISeePJIJ44bwyQZO0O1tpYMi3UwiMgJTKuc7uM+aD3iov8Z2l/tQ+Tl+5VsngV1Kuqsp5hgCD6jWYOkPTI7XUbmGJQsaspVRyUOitgeALHA7BgUD0TpN0ssFF0uWIAHVy8SeAHm1b6pHRJo0MOnQSrGvWSp1jvgbxLE8M88AYAHhV3oCq7rm29jZS9TcTiOTdDbpRzwOcHyVI7DVirmv7CKdDHLGkiEYKuoI+egrH4ztL/ah8nL9ygdJ+l/tQ+Tl+5Wc9ethDPcxLndjmmjXjxwjso49+AK03p+y1k0Me9aWxzGmcwR8fJHhQFhtxp87BY7yAseQLhSfQHwTU/mk90u7AWsFq13bRiIoyCRF/NsrsEyF5KQzDlgEZ4cqjOhLaiVLpbJ3LQyK3VKTncZFLYXuUqrcOWQMdtAxfxn6Xkj2UuRwP5OX7lffxn6X+1D5OX7lcfTBosMunTTFF62IK6SYG8PLXIzzIIJGPX2Uoeiu1SXVLdJEV0PW5V1DKcRORkHhzANFOr8Z+l/tQ+Tl+5R+M7S/2ofJy/cqZ/yWsv2O2+Qj+7URr3Rxp91Gyi3jhcjyZIVCMD2HycBvQ2RRErpO09rdQyTQSh44sh23XGN1Qx4EAnySDwqHXpR0s8rtT/Vy/cqC6DrNoEv4JPPiuyjd2VRRkeB3cjwNfOnPRofYQuRGomSVBvgAEq5wVJHMcQePdQT/AOM/S/2ofJy/cr6vSbpZ/wDdr645fu0p+hWwinv3SaNJF9jud11VhkPHxww58T8dOm52L0+QYaytj6IUB9RUAig9tJ2os7o7sFzDI3uVcb39k8fmqXrPXSvsNHprxS2+8IZGKhSxJjdRvDDHiQQCRk5BU8eWLx0K7XS3ccltOxeSEKyO3FmRsjDHtKkc+ZDDPEZIM2q7ru3NhZkrNcIHHNEy7j0qgJHrxS76XOkGQSPZWjlAvCeRThiSPzakcQAPOI454cMHP76KejeGSFLy8QP1nlQxN5gXsdh+sW5gHhgg8+QWH8c2mZxvy+nqm+jn81T+ibdWF4QsNym+eSPmNz6FkAJ9VTI0yELu9THu8t3q1x8WMVQ9t+ii2ukZ7VEgn5gAYhfwZRwXPulHpBoGNRVV6MbC5g0+NLsv1u85Ku28yLvEKucnhugHmedWug+E0mNvtqTdymKM/kIzwxydh+se8Ds+PtGLv0ma4be26tDiSbKjB4hR5x+cL/N4UnK181+kOn4DoYmPzF48vr8veKKKKwOoFFFe9jaGaRIl5yOqD+Y4z6udEtaKxvK46/byDSLRy8hy2X3nJG6+SuR2gbq4HZVHp77UaQJrGWBRyj8geMeCvzqBSIBrJlrtMPj8F1MZsV+kxaZ9/MUUUVjfZFMfoz2qORaTNw/0LE93+jP93xd1Liv1G5UhlJDAggjmCOII9deq2ms7tXWaSmpxTjt7J8JaRzX2ofZPVxd2scvDeIw4HYy8G+fj6CKmK3Ind+e5KWx2mlu+ORUfhCfo1r/EH7N6i/wefzt77y3+mWpT8IT9Gtf4g/ZvVJ6LNkk1J7hXnnh6pYiDCygtvl/O3geW7w9JqvLRtFLT8T0P7dffKR/co/E9D+3X/wApH9yiEdtB+kXPw0/2jVri381fQPorIerQ7kkyAkhJJUBPM7rEZPicVryDzV9A+iiy+XXmN70/RWStmP0mz+Ht/tErWt15je9P0VkTQ4eslt0yV35IU3l85d5lG8PEZyPRQbAqh2O1zXGuNaRSBreO2bfACkGVXXJDYz5IYLwOM57RUXedEsjKQNVvDnskZnX1rvjPx1Xei/QpLDXHtpcbyW0hBXzWUtHusvgeXgQR2UQ7PYqb/Wbi9Zu7u/uje3c53d7njPHFfjUvzMnvH+qa6a5tS/Mye8f6poMo7Ifpdj/E232qVreskbIfpdj/ABNt9qla3oKj0s+1N171PtEpQdC/trF8HL9Wm/0s+1N171PtEpQdC/trF8HL9Wg0bRRRQZ36brERamWAwJoY5D4sCyH5kWmJ0GamZtOMbHJglaMZ9yQHHxb5HoAqk9PkoN/CvatspP8ANI+PqmrJ+D7ERa3TdhnAH8sa5+sKL0J3a39Kvf4i5+1etYad+aj94v0Cso7VNi7vD3XNz9q9OWLosd41I1S+G8oODIxUZHLAYcPCgldo9rmXV7GygkGGZ/ZIAU80JRCSDg+STwIPEd9XaS1RmV2RSyZ3GKgsueBwTxGR3UhdI2Tl0zXLKKVg4d2dJAMBxuPvZBJIYHmMnmOPGtAUQVmnpb9trr0xfZJWlqzT0t+2116YvskosHf0Ze1Vn8CtWeqx0Ze1Vn8CtWeiCiiigyVtd+mXv8Tc/avWqNMlUQREkD8mnMj3IrLG1hxe3p/3q5+1enJbdDVhLEjF7gFkVj5aHiRngChorl6Z9srdrU2cMqSSyOm/uMGCBGDYJHDeLKBu8+fhng6GdiZlnF9cI0aorCFXBDsXG6XweKqFJAzz3u4cf3q3RrdaYrXGm3TMUG8UaOMyYHMqcFWOP1d0ensrq6P+llp5Et70IGchY5lGFLHkrryBPIMOGSOA50Fx6U/aq7+DH1lpLdEHtvbf132MlOnpT9qrv4MfWWkJsHpRu76GASyQl+s/KRHDruxs3A+OMegmg1HLIFBZiAAMkk4AA7STyFUfo72qfULrUT1m9bxyRC3GFACnrAWBAyQ24G4k8+yoHWeiCWSMhNSuJD7i4LOh8PO4enB9FefQJbNE+oRyDddHhRh3MpmBHxjnRDXhtkQsyoqlzliFALHvJHM+mqN04e1bfDQ/Xq/0v+nH2rb4WH69BQOgf2xf+Gf68dP+szdGa3pu2/o8wibqWz12d3c3kzjAPHO789TO1+2us2srW88qROADmGNMMrDmrMCccxkYOQaKsX4QGqxmO3tQwMnWdcwHNVCMgz3bxc496aiOhW3aBb2/YERRQMoJ5MV8t8e9CDPvvA159G2xFvqge4ubmSVw/wCVh4hsnkXkJLMGAyCN3kRnhTY2n01Y9LuoIEVFFpOiIowBmNgAAPGiMwwq1xKoY5eaQBj3tK2CfjbNa7t4QiqijCqAoHcAMAfFWStCcC6tmPIXEB9QkU1rmiyKK8byVkjdkQyMqsVQEAsQMhQW4Ak8MnhS71jpWa0YLcabcxE8t5kwfQw4H1GiGVRSssumVZnWOKwuJHbgqqyEn1D6asw2nvv9UXH/ABFr/wDsoF/0j6h119IP1YgIx6uLf8xI9QqsV0ajP1k0r+6kdv7TE/31z1o2ned36RpsUYsNaR0iBRRRUZxVv6LtP629DkeTChf+ZvJX5ix9VVCm10TafuWrykcZXOPep5I/5t6smKN7PmcXz/haS3jPL3/bdecUgNp9P9j3c0XYHJX3reUvzHHqp/b4zjPHu9NKzpd0/dminHJ1KN6UOR8YY/2azZo3ru5/gGfsamaT+6P5jn9VAooorVdmKKKKBh9EGoYkmgJ4MolUeK4VvmK/FTRpG9Hs+5qEH7xdD6Cjf3gU59Sumiid1jeVlGRGmN9vAbxA+M1tYZ9FxPHcUU1W8fuiJ+XyLP8ACE/RrX+IP2b1F/g8/nb33lv9MtePSGmq6q0YGnTRRRElV3kZmLDG8xyAMDgAO88T2cmwVlqulzvINOlkSRQsibyKfJOQVOTxGTwI45rK+MflFcOi3zzxCR4ZIGOQY5N3eGD+6SMGoHazaK8gLR2mnyztgYl3kEQJHdnebHdw9NBm/aD8/c/DT/aNWuIPNX0D6KzFNsHqbli1lMSxJY+RxLcSfO7zTq2N2hv2EUN5p80bYCmcMhjOB5zLnK5x2Z4nsoq5XXmN70/RWStmP0m0+Ht/tErQG2m0N+BLBZ6dM5IKCcsgQZHnIucsePDOOPf2p3T9idThlikFjMerkRwMoAerYMBne4ZxiiNOVGvokJuhd7p68RGENk43C29jHLn21SP8tdY/1I3/ABA+7XjdbY62ykR6PuN2FpN8D+UFc/HQW3VNpuq1C0slQMZ1ld23sGMIuVO7jyt4hhzGMVM6n+Zk94/1TSh6P9F1JtXF5fQyglJMu+7jJXdVQFPAAE4Aq07ba/qBSa3tNOnYsGj68sm7gggsi5yfDOPQeVAhtkP0uy/ibb7VK1vWYLbYfVI3R0spgyMrqfI4FCCD53eBT22W2hu7g7l1p8tuwUkvvI0ZI7Bx3gT2DHroPLpZ9qbr3qfaJSg6F/bWL4OX6tXHpA1LU9QgNtDpk8cTFS7O0ZdgpDBQFbCjIBJyeWKqWyGhapp10tyunSyFVZd0sig7wxzBP0UGia/EsoRSzEBQCSScAAcySeQpcHbLWTwXRSD43Ax9A+mofVNC17VhuXPU2sBPFAwwe7IRnZ/QWA8KBfbb6wdS1CSWIM4ZligUDymVfJXA/ebLY/erQOwGz39H2MUDYL8XkI925yRntA4KPBRUbsR0c22mnrMma4xjrGAAXvCL+r6ck+OOFde1e0V3bkpa6fLctugh95FiBPr3iR3YHpoM4bW/pV7/ABFz9q9aw0781H7xfoFZnu9htUlZ2ezmLSFmY+RxLkknzu8mmnBthrCKq/0Kx3QBn2QOwY9zQXvUdEhnmgmkUmS3ZmiIJGC4wc458Kj9rNphZNaIEEj3NwkAXe3cK3nPyOd3yeHDnzqqy7Z6yR5OjEHvM28PiAGfjqr6dpWrXeq2tze28gVJVOcKI41U5wqhiQM448SeGTwoHpWaelv22uvTH9klPjafW57YKILKa6ZgT5DIqrjsYsc8fAHlSK17ZfVry4luJLKUPK28QN3A4AADLdigD1UWDs6Mvaqz+BWrPSl2d17V7O2ht10d3ESBAxmUE47cYOPjqQbbTWezRT8uD/0iiLVt1tKNMs5LkpvlSoVN7d3izAYzg4wMty5KanYmJAJGCQMikFtPp+tapKnsm0kWNWGI0CiNQTgsQXJY7vac+GMmmxtVtDd25KWuny3LboIcMixAnsPHeJHdgemgzltd+mXv8Tc/avWq9K/MRfBp9UVmq72G1SVnd7OYtIzMx8jm5JJ87vJpo2+12sIioNFY7qhc9eOwYzjdoplyuFBLHAAJJPLA51j+bymPVZyzHqwOfE+SB48RTg159oNSQw+xFtoXGGAkQEjtDMXLEeCqM9uakdg+icWkiXF26ySod5I0B6tW7GJbi5HZwAB48eGCLL0nZ/oi6zz6pc+neWkx0Qe29t/XfYyVe9v9U1O+ga2g0yeONyu+7tGXIVg26FDYGSBk5PDhjjVM2U2e1Swuo7ldOlkMe/hCyKDvIy8wTjzs8uyitGVGadocME1xPGpElwUaU7xIJQEDA5DgTy51Sf8ALXWP9SN/xA+7XFqe1euyIVh0vqSeG/vCQj0ZKgH0g+iiLrp+0wm1C4s1QYt442aTe/Wf9Tdx2DjnNQPTj7Vt8LD9eobog0W8tHvp7uCUO6Rld4qXkYGVmwc8SSRz7TXH0h3WqalGsEemzRQhg5LNGXYjOOTYUDOe3JxyxxCE6B/bF/4aT68dM3pN2OGpW3kAC4iy0LHt74ye5seo4PfSq2P0XVtNuluI7CV/JKMhKgMrYyMhuByAc4PKnls9qklzGWltpbZgcbkhUk8AcgqTkccdnKgzTstr82mXQlQEFSUljPDeUHDIw7CCOB7CPSDpjRNXhvrdZoW345B6x2MrDsI5EUt+mHYIy719aplwMzxqOLgf6RQObAcx2jjzGCudhdspdMm308uF8dbFngw90vc4HI9vI9hBXBtVob2F1LbnI3GzGe9DxRh38PnBHZWmdktbW+tIbhT56DeHuXHB1PoYEVXdZ0ey2htUljk8oZ6uVR5cZ7UdT2d6n0gjnVG0nRda0ORjBCLmBjllQ7yNj9bdyHR8doBHfvYFEPKlz07RA6apI4rPGQe7IYH5ia8V6T7nGP6HvOs7t2Tdz77qs48cVCaxpOta2VWaJLO2DbwRj295Ay7sOOMhB9NBE9AkYOoSkjiLZ8eGZI6fmKqew2wUGmAshaSZl3XlbhwzndVRwVcgHtPDiattBmxhg47uFfK79ftequp4/cyvj0FiR8xFcFaExs/TaWi9YtHXmKKKKPTssdKnnDGGJ5N3nujOCeWad8HV6fZLvnCQxAE95A448S3zmq50RQYtZX91McehUUfTmvDaWVtSvUsYyepiO/cMO8dnq5D94n3NbFI7Nd+suU4hmtq9TOG3LHj3mZ9X/co80Npeu3ME66hOCLe6Yo3aFVfN4dm7xwe0B++rpt/phu7JurG+6lZI8cc9hx35UmpbVNFjnt2t2ACFQq4Hm7vmkejAqsbAao8bPp9xwlgz1Z90g7B34HEfukdxr1tt6M9WpbPGXbUYqxW2OY5eNek+zun1FZe2UkLbkqMjYzhhg4Pb8xrnq+9L8GLiB/dRMv8AYbP/AF1Qq17V7M7Os0WonUYK5Zjbf+hRRRXltJvYoZv7b4T/AKWp4X92IY3kKuwRSxVFLOcdiqOJPhSe6M7TrL+M9kau/wA24Pr/ADU6RWzh/S47/wBDaJ1NY8Kx8ZL+XpgsEYqy3KsOatAQw9IJyK/B6ZNO/wBv8l/irj6fLFDZxTbo6xJlQNjjusrZXPdkA+qqd0F2KSag7OoJihZkyOTFlXeHjgkeusz4J2bOa6l7GZI45kUNu/lomjJ4A5AbmOPPwNd95cCKN5CGYIrMVRSzHdGcKo4knHAdte1FAv7jpdsY23ZEukbmVeAq3xMc19tuluxkbdjS6kb3KW5ZviUk179MtikmlzOygtEY2RscVJkVTg9mVJBrp6J7BItLtiigGROsc44szEnJPbgcB4Cg+7QdINtZNuzx3SjCnf6hur8oAgbxwM8cEd/Cor8cmnf7f5L/ABUwZIwwKsAQRggjIIPYQay1rGgt1+odQv5O0mfeUc1jMjqCPBd3j3Dj2Gg0voWsxXkCTwNvRuOHYQRwKkdhB4EV3SNgE8eAzw51nLot20/o643JT/m0xAk7kbkJPR2N4cf1a0crAgEcQeIoKFddLVlE27JHdxt7l7cq3xMQa/MHS7YyNuol07HkqQFm+JTmpTpUs0l0u6LqCY4mkQkcVZOII7uWPQaj+hWyRNLikVQHlaVnbHE7srqMnwVQKCU1/biCyWNporkK8Yk3hAxVQf1XPJWHaDUJ+OTTv9v8l/iphEZrLO31okOpXccahUWXgo5DeVWwO4ZY8KB2WHStZTuI4o7p2JHBYC2MnGTuk4HjXXtH0i2lhOYJ1nDAAgiI7jZAPksSA2M4OORyK9OiyzSLS7XcUAvEsjntLPxJJ7eePQAKmNpNDjvreSCUAhgcHHFWx5Lr3EHjQVD8cmnf7x8l/iqb2X25t9RcrAlxgAku0JEfAgbu/nG9x5eBrMt/aPE8kTjdkRmRvBlJBx4ZFar2Su45rK3khAWNok3VAwFwMFceBBHqoO7UbsQxvIVdgiliqKWc47FUcSfCqNJ0w6epKstyGHAgw4IPcQTkUwqUHTnZrNNYwxKPZUrsgOOO6Sqjex2BjnwAbxoLboHSTaXsywwJcMxOCepO4vDOXYEhR6a8tX6T7S1laKaO6RlZlBMBCtunGUJI3h2gjsq0aFpEVnAkEKhURQOXEntY95J4k1ybZ2KT2Nykihl6mQjI5FVJDDuIIyDQVU9Munf7f5L/ABV+Px1aZ3zfJj71JXZLjfWfjc2/2i1qz2OnuV/sigX69NGmnkZz/Vj71Tmym3lrqUjRQdZvIm+d9N0YyBw4ntNTOo6Lb3ClJoYnU9jIp+LtHpFLXYXQBpuvXFshJja0aWLJydwyxgAntwwYZ7hQW7aTpAtrCQxzx3Ixu+WISYzvAHAckAnjj01Efjk07/ePkv8AFV/uIFkVkdQysCGUjIIPMEGsg6vCI3nReSPKg78KzAfMKB9/jq0zvm+TH3q7LTpc0xyAZXTPa0MmPjUECrha2yGNMovmj9Ud1VvbDo/tb6J8RJHPglJUUKd7s3t3zlPaD6sHjQWPTNUhuU6yCVJUP6yMGHoOOR8K7KyjsxtDLptys6EjdOJU7HQHykI5E88HsNakvb1Y4Hm5qsbSekKu99FBG7S7W2mnqDcShWIyqAFpG8Qq8ceJ4eNUwdM8DZMVneSKDgsFjx68MceulPpMp1HUoWu2LeyJ06zj2M3mDuXHkjuFaitrdY1CIqqqjCqoAAA7ABQL/S+mTT5SBJ10PHGXjDL8cRbHrAq5Ta5ELY3UZaeLG8OoHWFhnHkheeDz9BqqdJ2wcd7C80SBbpFLKyjHWAcSjY5kjkTxB8Ca+9CM+9pMQ9zJMPjkLfQ1B5P0w6epKsLgMOBBhwR4EE5FfPxyad/vHd+a/wAVQv4QVknVW026Os61oy3aVKFsHvwU4d2T31DdAVmj3dxIygtHEm4SOW+xyR44XGfE0U39K19Li3a4CTIihiRLGUfCjJIVuzuNVH8c2nYz+Xx8F/iq5bTybtndN3QTH4kaqJ0ObGwR2cd1LGrzTDfUuobcTPkhQeWQN4nnx8BRHQvTRpp4AzH+rH3q/TdMunDn14/qh96uzpggUaTcEKo4xcgP/lSlV0MKDqsYIBHVS8/e0Ux16Z9NPIzH0Rj71VK92as9ceebS2aGZN1pY5U3YnMm9grjJQkqc4BHgMk049S0S3uEKTQxup5hkHzHmD4jjS86LdG9g6nqdsMlUWAoTzKNvsvpID4J7waIUelardabcMYnaGVCUkU8jukgq6ngwBz/AHEUz9H6bl3QLq1ff74CpB8d2Qgj0bxrh6ddmOrkW+jXyZCI58djgeQ/rA3Se8L31y9A2qxxXc0DgBp0Xq24ZzFvEpnxVt7H7hoq+2nSBLdcLPTLxz2NMEhi/tknh6ATXDqO1HsSbe1TryUKlEggf2IpIBB6xjmZxnmcAEcFBGaZNLzpp1bdtEs4xvT3ciRovgHUk+tt1f5vCiPay6WbGZxHEl07n9VYCx54zhTnHjV8zULsfs3Fp9skMYG8ADI+OLv2sT6eQ7BgVN0Ci6VtLMdyswHkyrg+/Th867vxGqRT52t0QXts8XAP50ZPYw5eo8QfA0iZYyrFWBVlJDA8wRwINauWu07u24Jq4zaeKT+qvL2dPo/FFFFYn2V/0baqKz0wRxNvXJL4QK3Au5wTwwcDHAczgVcNhdn/AGHb+XxmkO/KTxOTyXPh9JJ7ajej7ZxUtla4t0E2+zKXRd8DhunJ4jwFXetulZ5TLhuI6mnavjxdbTMzv3+G3qgVSukLR3wl7b8J7ficDzkHP04yfUWFXWvhGede5jeHz9PnthyRePd4x1gotvtoIL2C2eNvyik76YOV3lGRnGD5Sj5qpNMLpN2dWIRSW1uqRqH60xoABnd3S2OOPO48hS9rUyb9rm7jhVsU6aPwu7nynvjn3Ciiu3R9Me6mSGPznPP3I7WPgB/cO2vERu373ilZtadogxeiPTN2KW4I4yEInvU5n1sSP5aYVc2m2aQRJEgwqKFHq/vrprdrXsxs/O9ZqJ1Ge2Tx+HT+C46ePa5P4iP6r1TugH9Nn/hz9olXLp3H/py/xEf1XqmdAbf59MO+3PzSJXprnzRRRRFP6XPam69Ef2qV1dGntVZfAJXJ0vOBpNznt6of/lSuzo0H/pVl8An0UFlpTdGSBtX1lSAQXYEHiCDNLkGmzSo6LvbjWPhD9tLQUDpL2OOm3PkA+xpSTCfc98ZPevZ3r6DV56Fttt8CwnbylH+bsf1lHOL0qOI/dyP1eLH2o0GK/tnt5eTDyWHNGHmuPEH4+I7azBqunzWFy0T5SaFwQy8OI4q6nuPAj/zRWkOkn2rvf4eT6tcPQ77UW39d9vJUAdsF1PQr0tgXEdu6zKO/dOHA9y2CfAgjsqf6Hfai2/rvt5KIudZg6Tfba8+FX7NK0/WYOk322vPhV+zShB99G/tXZfw8f1RVkqt9G/tXZfw8f1RVkoEH05aB1F2t0o8i4GG+EjAH/Mm6f5WNT/QHru9HNZseKHrox+6xw4HofB/nq7dI+z/s+wliUZkUdZF79MkD+YZX+as9bGa77BvILjPkK2JPGN+D/EDvY71FFaspVbML/SWvXN2eMNmOpiPZvcVyO/8A0rfzrVz2814WWnz3AI3gm7Ge938lD8Zz6Aaj+ibQfYenRBhiSX8tJnnlwN0HxCBR6QaIuVR20f6JcfAS/UNSNR20f6JcfAS/UNBl/ZD9Os/4m3+0WtYMwAyTgd5rI+g2gmuLeIllEksUZZThgHdVyPEZyKdF30LwupHs27PwhR19a7oz8dFdekbWm715oYZi1tHasMKcxtIrrlxjnwfdz+7TE3BnOBnlntpI9GWgyWGuyW8uCy20hDDkys0eGHdniMdhBHHnTwogrIO0H565+Fn+u1a+rIWu46+5zy66fPyjUGt7TzE96v0Vy67rEVnA88zBUQZ8SexR3sTwApR7WX+vafbpLJdxmJiF3oooiUyPJ3t6IYzyz3+kVTtFc6teRxahezLvcEZsMN7sUZIWMnsO6cnh2ighNP0+W+uFhiXMkzngOIG8csx/dUEknuFasmsA0BgPmmMx57cFd36Ki9lNj7XTlIt4/Kbg8jHekbwJ7B4DA8KsFBkbVNNls52hlBSWJufEcj5Lqe443gRTX2S6ZlCLHfo28Bjr4wCDjtdBxB97n0CmLtTsja6ioW4jywGEkU7si+hh2eByPClDtJ0O3UGWtXFyg47hwkuPWd1j619FFOnRdetrxd+3mSUDnutxXwZeanwIFfdE0SCzQx26biM7SEbzN5Tcz5ROOXIcKyrBNNazbyGSGaM4yMo6nuIPH1HnWhei7bM6lAwlwLiEqJMcAwYHdkA7M4II7wewiiIH8IL9Etv4n/tSVCfg9/pF58FD9Z6m/wAIL9Etv4n/ALUlQn4Pf6RefBQ/WeincwzwNCqByr7RRFL6Y/am49MX2qUp+hX21j+Cl+rTY6Y/am49MX2qUp+hX21j+Cl+rRWjK/IQZzjj39tfqiiOHXNLS7t5YJRlJFKnvGeTDxBwR4iss3UE2n3ZXO7Pby8D2ZQ5Vse5YYOO0NWtKUHTtsxvKl9GOK4jnx7knyH9THdPgw7qBk7Ma6l9axXKcA65YZ81hwZT6GBFL7Y//wBX1ifUDxt7X8lbdxOCAw9RZ/6xO6lrs9tbNa2l1aRgkXIATB4ozeS+74snDhyIBrQWwuz40+yig4bwG9IR2u3FvUDwHgBQT9FFFAGl90ibHmbNzAuZAPyiAeeB+sP3gPjHiOLBr4a82rFo2lsaXU5NNkjJTv8Aj6mbKKbm2GwSXJMtviOY8WHJH9OPNbx7e3vpWahYS277kyMjdzDn4g8iPEVqWpNXc6LiGHVV9GdreHX7+Z0bB3ZksIWZixCsCScnyWIx6gMV7jam3KB8tgxRS+YfNmfcT17w5VBdFDb1k655SuMd2VU/35+OuhNjXEQTrVyLe3hzunnBKZC3PkQcYrZrM7Rs5HUYsNdRli87ely8pnyTZ2gh3t3LZ35U8084V3n+b468l2mgIBy2CsDeaeVyd2P5+fdXI2zDb+91g/O3MmN0/wCnj3AOfZzrwj2ScKB1i8Esl80/+1fePb+t2d1XezFGPS9bT0+Pl4I7pduWW3iQMQHk8oD9YKpPHwDbppU0wumF/wArbjPJJDj0lePzfNVP0TQp7xt2FCRnBc8EX0t/cMnwrBk3m7qeEdjDoa3tMRE7zv7dnBBCzsqIpZmOFUDJJPYKdGw2yoso958GdwN89ij3C+A7T2n1V6bJbHxWI3vPmI8qQjl4KOwfOastZMePbnL4vFeLfmP8WL9Hj4/YUUUVmfCVLpT0lrrTLhEBLoFlUDmTEQxA8SoI9dJPoq1hbXUoXYgJIGhZs8B1mN0/21QeutM0l9veiJy7zWAVlclmt2IXBPPqyfJwT+qxGOw4wADoopI6NtjrVgghnsZrhVGFLRS7+B2GSMMGHiQT4mphdt9auhu22lmInhvy7+B4/lBGPp9BoPbpw1IvFBYReVPcSod0dynyc45Zk3fUrd1MPRbAW1vDAvKKNIx/IoH91VDYrYN4Jje30vsi8bkeaR5GDu5AyccM4AA4Ac83ygKVHRf7cax8Iftpate1O0d5AzR2unS3BAGJN9FiyRnv3jjPLhy50sNkrXWbC7kufYEkpm3uuUsi72828SDvHBDZxwI4kUD7qg9LGxfs+DroV/zmEEqBzkXmY/T2r48O01adntUluULS20tswON2QoSeHMFCeHZxxUrQZBtL2SLfCMV6yNopB7pXHFSD6j4EVovod9qLb+u+3kqk9KfRxK1x7JsYi4lJ62NcAq/PfAJAw3b+9x7av/Rfp8ttplvFMhjkXrd5Gxkb0rkciRxBB9dFWqswdJvtte/Cr9mlP3anXbm2wttYy3TFc5V0VAc4wxJznt4CkXq2yOrXM8k8llLvyuXbHV4yeweXyAwB4AUQ8ujf2rsv4eP6oqyUrdgdW1OzgjtbjTZ3RPJSRWj3gpPAMpbBC55g8hy7S0qArM/SloHsLUJVUYjm/LR92HJ3l9T73DuK1pil/wBMmzD3toskKF5oHyqqMsyPwdR/yt/LQL/TNUfWV0vTWyRE7NcHjxSLgnpzFlSfdMKf4GKVXQjsnLbdfcXETxyNiKNXXdYKMMxweOGbdH8lNagKjto/0S4+Al+oakaXW3OuajLHNbWunTYffiM7NHgqcqWRQ36w5EkYzyoEnsh+nWf8Tb/aLWsazPpWxmpwTRTCwlYxSJIFJQA7jBsZ3uGcYpnf5Z61/qU/Lj/6oq8tokJuhd7v5cRdSH3m8ze3sYzjzjzxmozV9qOp1CzslQM1wJGc72CiopIOMcd4qw7PNNVO52v1xlITSAjdjGQOB6sr9NQ2weg6k2rpeX0Mo8mQmR9zGShVVAU+SMNwAGKIdNZB2g/PXPws/wBdq0ftZtHfQl47PT5Z2wN2UsgiyRnIGd5sZxjhxHOkbJsDqbZLWcxLZJJMfEnmfO7TRWkp7CO4t+plUNHJGFZT2gj/APuNZk2y2ak026aB8lfOiflvoTwPD9Ycj3EdxFO/YzaDUCIoLzTpkIAQzhoyuAMbzrnI5ccZ9XKpXb3ZCPU7fqydyRCWikxndbuPep5Eeg8wKIrvRJt37Mj9jXDf5zGvksecqD9b347e/n34v2pgmGTdJDdW+CDgg7pwQew1nBdhNWt5Q0dtKHjbKSRsmMjkyne5ekcjgjmKdmxetXtwhivrOSCQLxk8jq35DkGJVjnOOI4HiOVBH9DO0LXmngSyNJNEzLIzsSxDHeQknifJOM/umr7SEs9jdY0a4660RZlxunq2BV17FeNirejdzjsPHjbF6TrtRiTR7vrO5Vk3M+nqsj56CN/CA02IJbXAAEzOYmI5sm6W49+6Rw98a4vwfLduvu5MHcEcaE9hJZiB6gD8deGp7Pavrtwsk8ItYlBCB+CoDzwp8t2OBkkKDgcqaOjaLHpNkY7eKSYr5TBd3rJXOAW4kDOPHgAB2UFP/CC/RLb+J/7UlQn4Pf6RefBQ/Wevz0hR6rqrRr/R0sUUZJVd6NmYkY3mOQBgZAA7zxPZw7Dabq2lzmVNPkkV13JELIuRnIIO8cEHwPM+kFP+io7QtQeeLfkgkt2yQY5Cpbh25UkYNd0z7qkgE4BOBzOOweNEU3pj9qbj0xfapSo6FfbWP4KX6tW3pBvtU1GH2PFpk0URZWYs8Zdt05AwGwoyAeZzjs7afs3s3q9jcx3EVjIWQnySUwwYEFThuGQefYcHjyorR9FQmzOsTXKt19nLasu7wkZGDZzndKnsxxyBzFTdEFcuqWiTQyRyKGR0ZWB5EEYNdVUXbLaHUAJYLPTpnJDIJy0YXiPORc5PPhnHroM96Gcy25P/AMsX11rX1Zej2B1NcbtlMCMYOY+GOX61PLZPaK+mKR3mnywtg70oZDFkDOSM7y57uPE86LK30UUUQUUUUAa5b+wjnQpKiuvcwB/8Hxr5RSe5YmY5xylDbI6fHbm5SJd1etBxkn9Ue6JNWSiipXuZtRabZJmZ3nl8BRRRVYFW1fRobm/Trow4WEEAk489uYBwfXVkggVFCooVRyAAAHoAoorzHfLYzXtNaVmeUR3PUUUUV6a4ooooCiiigKKKKAooooCiiigKKKKAooooCiiigKKKKAooooCiiigKKKKAooooCiiigKKKKAooooCiiigKKKKAooooCiiigKKKKAooooCiiigKKKKAooooCi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56354" name="AutoShape 34" descr="data:image/jpeg;base64,/9j/4AAQSkZJRgABAQAAAQABAAD/2wCEAAkGBxQSDxMUERAQEhQVFBMUFRYUFhUUFRgZFhEYGxQdFRYYHCgiGhonHBYYJDEhJS4rLi8vFyAzODcsOiguLisBCgoKDg0OGxAQGzQkICQuNDU0LCwsLSwsLDIsLDcsLC8sNSwuLTQ0LDQsLCwsLCwsLywsLCwsLCwsLCwsLCwsLP/AABEIAHwBlQMBEQACEQEDEQH/xAAcAAEAAQUBAQAAAAAAAAAAAAAABgEEBQcIAwL/xABJEAABAwIDBAQIDQMCBAcAAAABAAIDBBEFBhIHEyExIjVBURQyNGFyc7KzFyMzQlRxdIGDkZO00zZSoRViscTh4hYlJkOChMH/xAAaAQEAAgMBAAAAAAAAAAAAAAAAAgMBBAYF/8QAPBEAAgECAgUJBwMEAQUAAAAAAAECAxEEIQUSEzGBMjRBUXGhscHwFSIzYZHR4RRSYzVCsvHCIyRicoL/2gAMAwEAAhEDEQA/AN4oAgCAIAgCAIAgCAIAgCAIAgCAIAgCAIAgCAIAgCAIAgCAIAgCAIAgCAIAgCAIAgCAIAgCAIAgCAIAgCAIAgCAIAgCAIAgCAIAgCAIAgCAIAgCAIAgCAIAgCAIAgCAIAgCAIAgCAIAgCAIAgCAIAgCAIAgCAIAgCAIAgCAIAgCAIAgMPm3GvAqKWoEe83ejoatN9crWeNY28a/LsUZy1Vc2MLQ29VU72v9rmuvhod9AH65/jVW1fV3/g9j2F/J3fkyuVtqBrKyKnNGI94XDVvdVtLHO8XQL+L3qUajbtYoxWidhSdTXvb5fPtNkK08Y1LNtlc1zm+ANNiR8uew+rVG1fUe+tB3V9fu/J8HbQ76AP1z/GjrNdHf+DPsL+Tu/Jtill1xsda2prXW52uLq88CSs2iDZ22inD6rcClEvxbX6t7o8YnhbQe5VSqNOyR6mC0Z+pp6+tbPqv5mA+Gh30Afrn+NR2r6u/8G37C/k7vyTzJGZDiFKZjEIrSOj0h+vxWtN76R/d/hWwlrK55WNwv6apqXvl2HlnvNRw6COUQibXJu7a9Fug43vpP9qxOWqSwOD/Uzcb2sr7rkI+Gh30Afrn+NV7V9Xf+D0/YX8nd+SRZG2hHEap0JpRDpidJq3mvk9gtbQP7ufmUoVG3Zo1Mbo39NTU9a+dt1vMmGLVm5p5pQ3Vu43yab2vpYTa9jblzVjdkedShrzUetmrfhod9AH65/jVO1fV3/g9z2F/J3fkfDQ76AP1z/Gm1fV3/AIHsL+Tu/I+Gh30Afrn+NNq+rv8AwPYX8nd+R8NDvoA/XP8AGm1fV3/gewv5O78j4aHfQB+uf402r6u/8D2F/J3fk2Zl3E/CqSGfRo3rA/TfVa/ZewurYu6TPEr0tlUlC97MyKkVBAEBq3MW1SSmq5oBSxvETywOL3Am3eLKmVRp2SPdw+iI1aUZ61rrqJri2ZGxYYa0AOG6ZIxpPMyaQwEjzuAVjlaNzzKWFc8Rsfnb6byK5L2kSV1YyB1NHGHNedQe5x6LSeRChGo27NG/jNFxw9J1FK/A2NdWnjFUBS6AqgKXQFUAugCAtcTqt1BLIACY43vA7DpYTb/Cw3ZE6cdaaj1swOQM0uxGnklfE2IslMdmuLgeg117kf7lCnPWRt4/CLDVFBO91clCsNEIAgKXQFUBS6Ai+dc6Mw0wiSF8m9D7aSBbRpve/pKE56pvYPAyxV9V2t5n1mvOTKGeCJ8L5DNyLSAB0w3jf60lPVaRjC4KVeEpJ21STqZpFLoCqAIAgCAICI7V+pqn8D91Gq6vJ9dZ6Gi+dQ4+DOeVSdgSnZf1xS+lJ7h6zDlI0NJ81nw8UdFrZOOOUaz5V/pu9orUO+hyUeJWJbmSOq8M+Qi9Wz2AttbjgqnLfaaQ20dafgRe09UT5Z0+hub8X5EDUT1jeuxTqx32iT2GK6luOV0zzjgvMtdufkMH2ge6esVegs0J8aXZ5o0oqjpjYOxHrKT7NJ72JSp8o8jTXN1/7LwZt/NPkFV9nm905Xy3M53DfGh2rxOX1qnchZAQBAEB0ns+6qpPUt//AFX0+QjisdzmfaSFTNQIAgNCYph3hGNYhFa7i2qLB3uZHrZ/loWs1eTOrpVdlhKUuzvdjzrMfdLgVLSNJMhqXx27XNZZzB9V5mAegsOXuJIzDDKGMnWe61/rv8H9TLZNo2wZkMTOLYmvjH/wpwD/AJClBWnY18ZN1MApvpz7y5zzDSmvkOIYnI9gvppoGuLmC3QBdxY09pvYm6Tspe8yGBlWVFbCnn+59PmNkOKS+FVUDHyvhET5ImTHpAtka1lxezSQ7iBwuPMs0m7szpajDZwqNK97Nrs9WIfT1MM00pxaXEBPq4OYGHQeOrWx/Ftjya21lWrPlbz0ZQnCCWGUdXx7LeZPK6rfFl5xoa6ar+MDZZukHxs+cA09KMDo8zycTyVl7QyZ5MIRljrVoKOWS6H9yF4F4Ad0411fR1F27yWwMZuelodGdbfrd96rWrvvY9Ov+pV1qRlHoXT8r3y+hsfaZG10EAfigpobcQA6R8/BtjaM3cAPNa7rnsV1TozPF0a2py1aWs/ol9f9kAwrEIqfFaUYZNV7l8kLH74gB+qTS/oiwLbEcxcH7lXFq6cT16tOdXDTeIS1knu6MsiSZ1rJq/GmYayZ8UIs12kkavid7IXD53R4AHhw86lNuUtU0sHCGHwjxLV3+bIykOR5aAVLoa2Q0vgs2qF41FzjE+/KzW2NiHAX5jznOo43zNeWPhiNVTh791mu31kQnKGVH1uHVL/Cnxsic5zYhxY6QRNcS/j3Bov2f8YQjdM9TF4yNCvFat2+nptfoJFknEpX5fxAPke7dNlEZJOpo3ANgedgb2+tZjJ6kvXQaeNpQjjqdlvtf6ntkKqe7L+IOdI9zgamzi5xcLUrCLG9wpQ5LI46EVjqaSyy/wAmWeUcQqhl+ufA+V8wmsHXc57W6ItZbfjcNLj5uajG6g7FmLpUf1tOMklG3DpsRLCHUT2B01ZXU1XckzBoli8bhbQRJfT296gtXrPQrKunaMIyh1bn35E12n5hdFBSU1PVSGOSMPkn1XfIy4DSXNte9nE258FZUlkkmeZozDKc51JxzTyXQmRCtraWjMU2FVtUZg4bwSN0tcLXvwABbfhpN+fmVWtFclnoQhVrpwxMFbot67zJbVIw80dWJJT4XEZd2512R2jh4Rjsvfj5wpz3p9ZVopuOvSsvddr9Lze8rtDy2KWrpIxU1U28+dM/W5vxjR0DbhzScdVpGMBitrSnLVSt1Lfl0mU2nwTUdPSU7Z6p9MTIZJHOu97i++l7+2zSbA8D57cM1E42V8ijRjhXnOo4pSysuhdnmeORBh4roTTYhXQXNjBMGt3rvmt1s6Fj/aeJ4W4rENW6s7Esd+pdKW0pxfzXR9czdC2TmwgCAIAgIjtX6mqfwP3Uarq8n11noaL51Dj4M55VJ2BKdl/XFL6UnuHrMOUjQ0nzWfDxR0Wtk445RrPlX+m72itQ76HJR4lYluZI6rwz5CL1bPYC21uOCqct9ppDbR1p+BF7T1RPlnT6G5vxfkQNRPWN67FOrHfaJPYYrqW45XTPOOC8yRZuyvHiETI5nyMDH6wYy0G+kjjqB4cVKUdY08Ji54aTlFXuukivwO0n0ir/ADi/jUNkuvwN/wBt1v2rv+5msp5Agw+d00Us73GMx2kLCLFzT81o49ELMaeq73NbFaRqYiGpJLffIkuI0gmhkicSBIx8ZItcBzSCRft4qbV0aVObhNSXQyAfA7SfSKv84v41XsV1+B63tut+1d/3HwO0n0ir/OL+NNkuvwHtut+1d/3HwO0n0ir/ADi/jTZLr8B7brftXf8AcfA7SfSKv84v402S6/Ae2637V3/cfA7SfSKv84v402S6/Ae2637V3/cnWC4a2mp4oGFzmxtDQXW1EDvsAFZFWVjyq1V1Zub6S9WSsIAgNa4TleqZmGSqfDanc+Yh+uM8HRkN6Idq5+ZUqL17ntVcVRlgVSUveyyszEYJs7qI8Za98IFJHO+Vj9bOTSXQjSHauegcuwrCptS+RsVtJ05YTVT99q1rPiZbBMsVTMwS1T4NMDnzkP1xm4c0hvRDtXH6lJRevc16+KoywUaSl72WVmYxuXMRosTqJqakhqt66QxySFpDdb9V+LgWuHI96hqyjLJXL/1OFr4eMKk3G1rpdNuBd5CyriFNW1UszGNdJDKGylzHsdK6VjgS1rg6xIJ5DkpQjJMrx2Mw1WjCEHuay3O1i2r6TGXMfBPQUlaTqDZ3tic4X7Wu1Nta/C4FrKL17WauTpzwKanCbj8lf8+Je4Lk/EaLDntpZoWVMkrZHt4GzWt6LWucNOq/O4seV++ShJLIqrY3DV66dRNxSsYbGMvYniBYyXDaOncHXdO0MYTwI6bg9xLePIA8bKLU5dBs0cThMNeUakpfLN+SMjnXJFSH0MlKxtW2mhhhdG/TY7k3uWuIBa7kQFmUGrWzKcFj6Vqkaj1dZt3Xz80W1VlzFKnEKWqnpY2tZJD8XG+MCKOOUHiC7ieJPAn7uAS0m7tFkMVhKVCdKEt6ebTzbXYZXO+UqtuINxDDw18g0l7CQDqa3TcBxALSzgRcHn38Mzg76yNfBYyi6Dw9fJdff4npQw4xVOmfUhlPCaeWMQDT8Y4xuDbXcS06iLuJHIBFrveRqPBUko0/ed1n1Z+si42dZdqaXDaqGeLRJI6QsbqY64MDWji1xA4g81mnFpO5DSOJpVa8Zwd0kuvrLbI2UamPC62mqGCF8+sMu5jh0oQ0E6CeF1GEHqtPp+xZjsZSliYVYO6jbx+ZHsEwTGIKWoo46SIRy6y573Mv0ow1wjcH24hoAuD9ywlO1rG5WxGBqVI1pSd1bd23zyM5lTLeJU2FTxRaKepdPrbrLX3Zu2A6XNJDXXHM35dl7iajJRdjVxeKwtXExnL3opdHXf529fQw+M4Pita0RTYZRsfcaqkCJsnDveHnge0NH3KDU3vRsUa+DoPXhUbX7c7eBlcx7OpvAqMUrw+opWkG5067v19Au4AteTYGwsVKVN2Vugow+k4bWe0Xuy7ujw3lXT47WGOIxMoQ1zS+ZtgTbzajcf7QLHtNli9SWW4xq6Po3lfX6l6XeXe1PKVTWR0pp7TPhD2vBLGOdrDOkL2bzYbjhz4KVSLdmiGi8ZSoSlr5J8dxis1ZdxOsipJ3wR+ExGQPja6NthvAYyLvLSLDj0lCUZOze8vwuJwlCU6ak9V2zz6s+jyMrif+tuiglaymLgH76msyziXm2q7yHN02PBwI86k9pkzXp/oFKUW3boln9vIwVHk6trK+Keoo6agjjcxzhEGs1aH6uDWuJLzy1G3DvtYx1JSeasbc8bQo0JU4Tc2+vo/BuFbBzoQBAEAQER2r9TVP4H7qNV1eT66z0NF86hx8Gc8qk7AlOy/ril9KT3D1mHKRoaT5rPh4o6LWyccco1nyr/Td7RWod9Dko8SsS3MkdV4Z8hF6tnsBba3HBVOW+00hto60/Ai9p6onyzp9Dc34vyIGonrG9dinVjvtEnsMV1LccrpnnHBeZJ8zY0aSJrxGH6nhtr6fmk3vY9ysPJI38IR+jD9T/tQGWy1mo1UxjMIZZhffVq5OaLWsP7kBm8WrNzTyyhurdxvkte19LSbX7OSw3ZFlKGvNR62as+Gd30Bv6x/jVW1fUe77CX7+78lxh+190s0cfgTRrkYy++JtqcBe2jjzTavqIVNCqEHLX3Lq/JtZXHghAEAQBAEAQBAEAQBAEAQBAEAQBAEAQBAEAQBAEAQBAEAQBAEAQBAEAQBARHav1NU/gfuo1XV5PrrPQ0XzqHHwZzyqTsCU7L+uKX0pPcPWYcpGhpPms+HijotbJxxyjWfKv9N3tFah30OSjxKxLcyR1XhnyEXq2ewFtrccFU5b7TSG2jrT8CL2nqifLOn0Nzfi/Igaiesb12KdWO+0SewxXUtxyumeccF5mS2keSx+tHsOVh5JrpASnZz5Y71L/eMQE1zT5BVfZ5vdOWJbmX4b40O1eJy+tU7kv8A8spvXw+9ahTiPhS7H4HUq2zhQgCAIAgCAIDTdJVP/APFZZvH6N/J0dR0+Tu7L2WuvicfI6OUI+zb2zsvEmuL7RqOmqJIJd8Hx8HWZcX0ggA37bgKx1Ip2PMpaMr1YKcbWfzPTK2f6WvlMUQmjk0lwbK1o1Ac9Ja4i47isxqKRjFaOq4eOtKzXyLXHdplJTTuhDZp3sJD901pa0jmLucLkdtliVVJ2J0NF1qsFPJJ9Z9O2g0stBPPG6ZugBhBYQ5r5ARHxFwePcSm0TVzHs6tCtGnJLP577byP7Kc5mVxgqp5ZZ5JPitQLhpbEXO6XZ4pUKc+hm3pTAqC16cUopZ/U9cjYtS04r5hUVkrYxGZN80dG8jwN2GvN+P1cgkGld3I42jWqbODik3ut05LfkY7Z3nomrkjq6iaQTPjjpwQXAF8hAv8A282pCdnmX6Q0elSUqcUrJt/QnuCZygqquWljbKJIt5qLmgN+LkDHWIce09ysU03Y8qtgalKkqsrWdu9XPilztTyVVRThswfTtlfIS0abREB2kh1zz4cE11exmWBqRpxqZWla3E19ge0TTik8k9TO6kdvd0yxda72lnR7LNuqlP3rvcevW0ZfDxjCK18r+ZPs056pqF4jk3kkpAO7iAc4A8tVyAL93PzK2VRRPJw2j6uIWtHJdbPrKueKave6OPeRytBJjlAa4gcy2xINu7mkaikYxWAq4da0s11okymaRB8b2o0dPK6MCadzSQ4xBukEcxqc4X+64VUqqR6dHRNerHWyXaZPBs8UlTTzTRveBCx0krHNtI1rWkk6QSCOB5EqSqJq5RWwFalNQkt+SfQaiONx1WKyS1NVUsh3jjDoBJsJAIm6L9Eaefn+tUNpyuzof08qWGUacU5Wzv2ZnQS2jkggCAIAgCAIAgCAIAgIjtX6mqfwP3Uarq8n11noaL51Dj4M55VJ2BKdl/XFL6UnuHrMOUjQ0nzWfDxR0Wtk445RrPlX+m72itQ76HJR4lYluZI6rwz5CL1bPYC21uOCqct9ppDbR1p+BF7T1RPlnT6G5vxfkQNRPWN67FOrHfaJPYYrqW45XTPOOC8zJbSPJY/Wj2HKw8k10gJTs58sd6l/vGICa5p8gqvs83unLEtzL8N8aHavE5fWqdyX+AeWU3r4fetQpxHwpdj8DqVbZwoQBAEAQBAEBpaj/q0+vk/buWuvicfI6WX9M4LxPamjDs3kOAI3khsRcXFESP8AKyl/1H66CMm1ovLq/wCR60EYbm54aA0XebAWFzSXP5kk/ei+IRqNvRiv6948Tl2qiraqfCK6nk6cmtoezeNu7UWua8FpAPzr9nYsaru9VkliaM6UIYqDXVll25ZmVyHmmSqp62CaGFr44pJC+JoY1xcCHaw3ol1+0c/uUoSbuma+OwkaU6c4t2bW/wBbj52Fyt8HqGlzdRlaQLjVbd9g59h/JYo7mZ02ntIv5eZb7FfKcQ+uP25Upb2S0x8Olx8jz2NyNFZXBzmgks0gkAn41/Lv7EpcpktLp7Knb1kjy2dSBuYa7U4Nv4WBcgXPhTTYX7bA/kkOU/XST0gm8DTt/wCP+J65Dla/Mla5pDmkVNiOII37OR7QkOWQxyccBTT+Xgz5yhI1uZq3U5rQfCQNRAF983gL9tgfySPxDOLTej6dvl4GIhZUvzDUiGaCGo3s+7dUC4I1WYGdF3S3drcOQKx/fkbDdFYGGum42V7eea6TLUuD1DcdgfU19AakFjnMZra5zbFpHCIN1lt+BIJCzb3s3mUSrUng5Rpwlq9bt972NqYxr8Gm3Xym6k0eloOn/Nlc9x4NLV2kdbddXNY7DXQaKkO0b67T0rat3p+bfsve9vNfsVNG1j3NNqpeNuT5lvlTQczzeC23Px2rRbRbQNVrcNO9tb7liPxMiWK1vZ0dpvy9fQ9dn4/9SYh/9z92xZj8T6mMfzCn/wDP+Jt1XnPBAEAQBAEAQBAEAQBARHav1NU/gfuo1XV5PrrPQ0XzqHHwZzyqTsCU7L+uKX0pPcPWYcpGhpPms+HijotbJxxyrWQu3j+i7x3dh/uK1DvISWqszwMLv7XfkViW4lrLrOqMN+Qi9Wz2AttbjhKnLfaaQ20dafgRe09UT5Z0+hub8X5EDUT1jeuxTqx32iT2GK6luOV0zzjgvMyW0jyWP1o9hysPJNdICU7OfLHepf7xiAmuafIKr7PN7pyxLcy/DfGh2rxOX1qncl/gHllN6+H3rUKcR8KXY/A6lW2cKEAQBAEAQBARqPJNO3EPDQ6bfai+2pui5YWnhpvax71DUV7m68fVdDYZW7+s+4sm07cRNcDLviXG2oaOMWg9HTfke9Z1Fe5h46o6Gwy1e/fcq3J9OMQNdeUzG9wXDd8YtB6Om/LzpqK9zDxtTYbDK3fvuYXEtlFBLIXt38F7ktie3Rc9we11vqHBQdGLNmnpjEQjZ2favtYkOXMrU1DE5kEfj23jnnU99hYaj3cTwFhxPepxgo7jUxGLq15KU3u3fIxeDbO6Slq21MO+DmatLS8OYNTS08xqPBx5lRVOKd0X1tJ1qtJ052s/lmX+WcowUL5XwGUmbTr1uBHRLiLWaLeMVmMFHcVYnGVK6ip2y6iwj2dUbaxtUzfMe2TehoeN3q1X5FpNr9gKxs43uWvSdd0tk7Wtb5lvjWzGjqal07jPGXu1PbG5oY5x5ni0kEnnYpKkpMnR0rXpU1BWdusv8vZFpaKodPT70OLXM0udqaA4g8OF/mjmVlQSd0U4jSFavDUnYt8Z2c0dTUmofvmPc4OcGOAa4jtILTbl2WWHTTdydHSdelT2as18z1zVkGlr37yTeRy2AL4iAXADhrDgQbd/PgOPBZlTUjGF0jWw61Y5rqZXKuQ6WgfvIw+SWxAklIJaDz0AAAfXz86xCmo7jGK0hWxC1ZZLqRKVYaJCcc2YUVTKZPjYXOJLhE5oaSeZ0uabH6rKqVKLPToaWr0o6uT7TNZXypT0DHCnYdTrapHnU91uQJsAB5gAFOMFHca2JxlXEO83w6DywnJ8FNWy1cZl3s281hzgWfGSB7rDTccR3ooJO5mrjalWkqUrWVu5WJCpGoEAQBAEAQBAEAQBAEBEdq/U1T+B+6jVdXk+us9DRfOocfBnPKpOwJTsv64pfSk9w9ZhykaGk+az4eKOi1snHFNPmQDT5kBVAaH20dafgRe09a8+WdVobm/F+RA1E9Y3rsU6sd9ok9hiupbjldM844LzMltI8lj9aPYcrDyTXSAlOznyx3qX+8YgJrmnyCq+zze6csS3Mvw3xodq8Tl9ap3Jf4B5ZTevh961CnEfCl2PwOpVtnChAEAQBAEBhszZmgoGMfUa7PcWt0N1cQL8VGUlHebOGwtTENqHQR74V8P75/0/+qjtYm37HxPy+pJsu47FWw76DXo1FnSGk3Fr8PvUoyUldGliMPOhPUnvMopFAQFljOJspad88urRGAXaRc8XAcB9ZWG7K5ZRpSqzUI72eeAYzHWQNmh1aHFwGoaT0XWPD6wkZKSuiVehKjPUnvMislIQBAEBYY5i8dJA6eYuEbNNy0aj0nBo4DzkLEpKKuy2jRlWmoQ3srgmLR1dOyeEuMb9WkuGk9F5aeH1tKRkpK6FajKjNwnvRfLJUEAQBAEAQBAEAQBAEAQBAEAQBARHav1NU/gfuo1XV5PrrPQ0XzqHHwZzyqTsCU7L+uKX0pPcPWYcpGhpPms+HijotbJxwQBAEBofbR1p+BF7T1rz5Z1Whub8X5EDUT1jeuxTqx32iT2GK6luOV0zzjgvMyW0jyWP1o9hysPJNdICU7OfLHepf7xiAmuafIKr7PN7pyxLcy/DfGh2rxOX1qncl/gHllN6+H3rUKcR8KXY/A6lW2cKEAQBAEAQFniOFw1AAnhimDTcCRocAbcxdYaT3llOrOm7wbXYaZwbDIXZlkhdDEYRLUARloLLCNxA08uCoSWvY6OrWqLR6mpO9ln07yQZlzE+CtbhuFimpOIMkhaxrGuczWeY0gBtiTYkk2HLjKUrPVjkamGw0alF4nE3l1Lu8SmE5vq6XEYqWtqKerjmLQ2WLT0S92lvFgHzhYgjtvfvwpyTs8xVwVGtQdWjFxa6H8u09cczbW1WJOocMMce7Lg+Vwa7izxyS4EBoPDgCSVlyk5aqMUcHQpUFXxGd+jt3fct8ZqMTGHYhDiEbHMZGzTUN0t1O3sZsALahY87CxFj5sNys0ydGOF29OdB5t7uDI/gmI4pDhIlpXRxU0Ln3NmOkfqk6Rs8Hogutwt96inJLLcbdanhJ4rUqZyf0WXyJm7OU78vurW6WTtLWEhoLSRO1hIae9pVmu3C55qwNNY5UXnH8XI3JmbGXYeK4TQsga7SS1ket3xmi5aWkW1HTwseHLtUNadr9BurCYFV9hZuT7bbrkpOfnMwSKtexhmkJia0XDTIHubc9trMLrfcp7T3bmh7OUsW6KeSz4esjADEMdNJ4dvot1p3u60x6t3zvp0eLbj417KN6lta5t7PR+12FnfdfPf9fIu8ezN/qGW55S0Mka+GORovbUJ4zdt+wgg/mONklLWgQoYX9Nj4wW7Nr6MrgeZv9Py1TytaHSOdNHG0306jUSm7rdgAJ8/Lgsxlqw9dZithf1OPlB7sm/oizNfjopPDjNFutO93WmPVu+d9Oi+m3Hxr2UbztrXLNno91NhZ33Xz3/XyM1JtI/8AJ/C2xt3+88H0G+gS6dV+/To6Vvuv2qe092/Say0X/wB1sW/dte/Tb73y7zBzZgxqKg8NfJA6GQNIBazWwPIDHBoA4HhzJ8bl3R1p2ubSw2BnW2CTuvo/XA98SzfXtwalrGSt1Okljm+LYR47hGbW4W0W+9HKWqmRp4LDvFzotZJJrP5Z+Je5zztUMjw8UTmiSqjDyC1rvH0CMC/LpOd+SzOo8rdJVg8BTk6m13Rfhe5siFpDWhztTgACbWubcTYclceM7XyPtDAQBAEAQBAEAQBAEBEdq/U1T+B+6jVdXk+us9DRfO4cfBnPKpOwJTsv64pfSk9w9ZhykaGk+az4eKOi1snHBAEAQGh9tHWn4EXtPWvPlnVaG5vxfkQNRPWN67FOrHfaJPYYrqW45XTPOOC8zJ7R2k00dgT8aOXoOVh5Jrzdu/td+RQEo2dMIrHXBHxL+Y/3sQEzzT5BVfZ5vdOWJbmX4b40O1eJy+tU7kv8A8spvXw+9ahViPhS7H4HUq2zhAgCAIAgCAIDTGA/1XJ66p925UR5Z0db+mLsXieO0HCm02MeE1VO+ejmLXO0lzf/AGtJbqaRZwI1AXF+HnUZq0rvcTwFZ1cLs6crTX3v+D7wGOiq8Qhbh+EPMTSHSySzTtLCHAhwLZHNFrcjcuJtwtdFqt+6jGIdejQk61XN7kks+5P7FZ6h+DY3NPNDI+Ccy2e0Di2V2vok2GoEWLSR/wACst6krsRjHHYONODtKNu7L0zI43nGTEKCv0Uj2UrY2aJnmxJ3rBpLRcOJNz0TwA48wsubknlkUUcFHD16d53lfdwfr5lcF/pKb0Z/fovhviK39Tjw8CwpP6Rm9aP3UaL4frrLpf1Rdn/FlxF/R7/S/wCfasr4ZF/1Vev7TwjwOSryxBuWl74ppZdDeLnASyNcGjtNnXt22UVG8OJl4iNHSMtfJNJX4IM2lgYZ4IaeXwoReDcm6PF0XIvq1W+bp58LptctXpD0VfEbXWWre/n6dyn+hSUuWKnfNLHzSwyaDwc1u+iDdQ7CbE27LjtWNW0OKM/qIVtIx1M0k1fgz6dgUtVlel3LS98Uk0mhou5zd/M12kdpF727bFZ1bw+phYiFHSM9fJNJX4IpJtLBww0ng8vhRi8G5DR4ui9r6tVvm258LptctXpC0U1iNrrLVvf59fp3Kw5FnOAaS3TO6oFU2JxDXaRGWBpueDtJLrHjyHApqPVEtIU1jb/22tfje/l3lliuYK12D+CSYdNEyJkTHzvD2t0RuaGDS5oAcbNHM9vDuxrPV1bFlLDUI4raqom23ZZb3xJLlrCvCsr7oC7i2dzPTZO9zP8AIA+9TSvCxpYmtstI6/Z9GiKbMIH1mJUxk4so4SRwuLNe4xC/eHy3HoKFNXkj0NJSVDDy1d83/vuXeb3WycqEAQBAEAQBAEAQBAEAQBAEAQBAEAQBAEAQBAEAQBAEAQBAEAQBAEAQBAEBRzQRYgEedAUYwAWAAHcBYIZbb3hzQRYgEdx4hDCdioFuXBAVQBAEAQHzoF72F++3H80M3e4+kMBAfOgXvYX77cfzQzd7jDZvy4zEKUwSOLOkHseBfS8AgG3aLEi3n7FGcFJWZsYTEyw9TXWfyIYdnte6nFI/E2eCi1miO5sHXA7DYHkNVlXs5WtfI9L2lh1U2qpe92+vAkWJZTkGHw0tDVPpt04EyXcHOGl2q5YRzc6/3KTi7WTNOnjIuvKrWjrX6P8AZ9ZBya3DYpAZN7LKWl7gNIs2+lrRc95N+2/mWYQ1Rjsc8VJZWSJUpmgEAQBAEAQBAEAQBAEAQBAEAQB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56356" name="AutoShape 36" descr="data:image/jpeg;base64,/9j/4AAQSkZJRgABAQAAAQABAAD/2wCEAAkGBxQSDxMUERAQEhQVFBMUFRYUFhUUFRgZFhEYGxQdFRYYHCgiGhonHBYYJDEhJS4rLi8vFyAzODcsOiguLisBCgoKDg0OGxAQGzQkICQuNDU0LCwsLSwsLDIsLDcsLC8sNSwuLTQ0LDQsLCwsLCwsLywsLCwsLCwsLCwsLCwsLP/AABEIAHwBlQMBEQACEQEDEQH/xAAcAAEAAQUBAQAAAAAAAAAAAAAABgEEBQcIAwL/xABJEAABAwIDBAQIDQMCBAcAAAABAAIDBBEFBhIHEyExIjVBURQyNGFyc7KzFyMzQlRxdIGDkZO00zZSoRViscTh4hYlJkOChMH/xAAaAQEAAgMBAAAAAAAAAAAAAAAAAgMBBAYF/8QAPBEAAgECAgUJBwMEAQUAAAAAAAECAxEEIQUSEzGBMjRBUXGhscHwFSIzYZHR4RRSYzVCsvHCIyRicoL/2gAMAwEAAhEDEQA/AN4oAgCAIAgCAIAgCAIAgCAIAgCAIAgCAIAgCAIAgCAIAgCAIAgCAIAgCAIAgCAIAgCAIAgCAIAgCAIAgCAIAgCAIAgCAIAgCAIAgCAIAgCAIAgCAIAgCAIAgCAIAgCAIAgCAIAgCAIAgCAIAgCAIAgCAIAgCAIAgCAIAgCAIAgCAIAgMPm3GvAqKWoEe83ejoatN9crWeNY28a/LsUZy1Vc2MLQ29VU72v9rmuvhod9AH65/jVW1fV3/g9j2F/J3fkyuVtqBrKyKnNGI94XDVvdVtLHO8XQL+L3qUajbtYoxWidhSdTXvb5fPtNkK08Y1LNtlc1zm+ANNiR8uew+rVG1fUe+tB3V9fu/J8HbQ76AP1z/GjrNdHf+DPsL+Tu/Jtill1xsda2prXW52uLq88CSs2iDZ22inD6rcClEvxbX6t7o8YnhbQe5VSqNOyR6mC0Z+pp6+tbPqv5mA+Gh30Afrn+NR2r6u/8G37C/k7vyTzJGZDiFKZjEIrSOj0h+vxWtN76R/d/hWwlrK55WNwv6apqXvl2HlnvNRw6COUQibXJu7a9Fug43vpP9qxOWqSwOD/Uzcb2sr7rkI+Gh30Afrn+NV7V9Xf+D0/YX8nd+SRZG2hHEap0JpRDpidJq3mvk9gtbQP7ufmUoVG3Zo1Mbo39NTU9a+dt1vMmGLVm5p5pQ3Vu43yab2vpYTa9jblzVjdkedShrzUetmrfhod9AH65/jVO1fV3/g9z2F/J3fkfDQ76AP1z/Gm1fV3/AIHsL+Tu/I+Gh30Afrn+NNq+rv8AwPYX8nd+R8NDvoA/XP8AGm1fV3/gewv5O78j4aHfQB+uf402r6u/8D2F/J3fk2Zl3E/CqSGfRo3rA/TfVa/ZewurYu6TPEr0tlUlC97MyKkVBAEBq3MW1SSmq5oBSxvETywOL3Am3eLKmVRp2SPdw+iI1aUZ61rrqJri2ZGxYYa0AOG6ZIxpPMyaQwEjzuAVjlaNzzKWFc8Rsfnb6byK5L2kSV1YyB1NHGHNedQe5x6LSeRChGo27NG/jNFxw9J1FK/A2NdWnjFUBS6AqgKXQFUAugCAtcTqt1BLIACY43vA7DpYTb/Cw3ZE6cdaaj1swOQM0uxGnklfE2IslMdmuLgeg117kf7lCnPWRt4/CLDVFBO91clCsNEIAgKXQFUBS6Ai+dc6Mw0wiSF8m9D7aSBbRpve/pKE56pvYPAyxV9V2t5n1mvOTKGeCJ8L5DNyLSAB0w3jf60lPVaRjC4KVeEpJ21STqZpFLoCqAIAgCAICI7V+pqn8D91Gq6vJ9dZ6Gi+dQ4+DOeVSdgSnZf1xS+lJ7h6zDlI0NJ81nw8UdFrZOOOUaz5V/pu9orUO+hyUeJWJbmSOq8M+Qi9Wz2AttbjgqnLfaaQ20dafgRe09UT5Z0+hub8X5EDUT1jeuxTqx32iT2GK6luOV0zzjgvMtdufkMH2ge6esVegs0J8aXZ5o0oqjpjYOxHrKT7NJ72JSp8o8jTXN1/7LwZt/NPkFV9nm905Xy3M53DfGh2rxOX1qnchZAQBAEB0ns+6qpPUt//AFX0+QjisdzmfaSFTNQIAgNCYph3hGNYhFa7i2qLB3uZHrZ/loWs1eTOrpVdlhKUuzvdjzrMfdLgVLSNJMhqXx27XNZZzB9V5mAegsOXuJIzDDKGMnWe61/rv8H9TLZNo2wZkMTOLYmvjH/wpwD/AJClBWnY18ZN1MApvpz7y5zzDSmvkOIYnI9gvppoGuLmC3QBdxY09pvYm6Tspe8yGBlWVFbCnn+59PmNkOKS+FVUDHyvhET5ImTHpAtka1lxezSQ7iBwuPMs0m7szpajDZwqNK97Nrs9WIfT1MM00pxaXEBPq4OYGHQeOrWx/Ftjya21lWrPlbz0ZQnCCWGUdXx7LeZPK6rfFl5xoa6ar+MDZZukHxs+cA09KMDo8zycTyVl7QyZ5MIRljrVoKOWS6H9yF4F4Ad0411fR1F27yWwMZuelodGdbfrd96rWrvvY9Ov+pV1qRlHoXT8r3y+hsfaZG10EAfigpobcQA6R8/BtjaM3cAPNa7rnsV1TozPF0a2py1aWs/ol9f9kAwrEIqfFaUYZNV7l8kLH74gB+qTS/oiwLbEcxcH7lXFq6cT16tOdXDTeIS1knu6MsiSZ1rJq/GmYayZ8UIs12kkavid7IXD53R4AHhw86lNuUtU0sHCGHwjxLV3+bIykOR5aAVLoa2Q0vgs2qF41FzjE+/KzW2NiHAX5jznOo43zNeWPhiNVTh791mu31kQnKGVH1uHVL/Cnxsic5zYhxY6QRNcS/j3Bov2f8YQjdM9TF4yNCvFat2+nptfoJFknEpX5fxAPke7dNlEZJOpo3ANgedgb2+tZjJ6kvXQaeNpQjjqdlvtf6ntkKqe7L+IOdI9zgamzi5xcLUrCLG9wpQ5LI46EVjqaSyy/wAmWeUcQqhl+ufA+V8wmsHXc57W6ItZbfjcNLj5uajG6g7FmLpUf1tOMklG3DpsRLCHUT2B01ZXU1XckzBoli8bhbQRJfT296gtXrPQrKunaMIyh1bn35E12n5hdFBSU1PVSGOSMPkn1XfIy4DSXNte9nE258FZUlkkmeZozDKc51JxzTyXQmRCtraWjMU2FVtUZg4bwSN0tcLXvwABbfhpN+fmVWtFclnoQhVrpwxMFbot67zJbVIw80dWJJT4XEZd2512R2jh4Rjsvfj5wpz3p9ZVopuOvSsvddr9Lze8rtDy2KWrpIxU1U28+dM/W5vxjR0DbhzScdVpGMBitrSnLVSt1Lfl0mU2nwTUdPSU7Z6p9MTIZJHOu97i++l7+2zSbA8D57cM1E42V8ijRjhXnOo4pSysuhdnmeORBh4roTTYhXQXNjBMGt3rvmt1s6Fj/aeJ4W4rENW6s7Esd+pdKW0pxfzXR9czdC2TmwgCAIAgIjtX6mqfwP3Uarq8n11noaL51Dj4M55VJ2BKdl/XFL6UnuHrMOUjQ0nzWfDxR0Wtk445RrPlX+m72itQ76HJR4lYluZI6rwz5CL1bPYC21uOCqct9ppDbR1p+BF7T1RPlnT6G5vxfkQNRPWN67FOrHfaJPYYrqW45XTPOOC8yRZuyvHiETI5nyMDH6wYy0G+kjjqB4cVKUdY08Ji54aTlFXuukivwO0n0ir/ADi/jUNkuvwN/wBt1v2rv+5msp5Agw+d00Us73GMx2kLCLFzT81o49ELMaeq73NbFaRqYiGpJLffIkuI0gmhkicSBIx8ZItcBzSCRft4qbV0aVObhNSXQyAfA7SfSKv84v41XsV1+B63tut+1d/3HwO0n0ir/OL+NNkuvwHtut+1d/3HwO0n0ir/ADi/jTZLr8B7brftXf8AcfA7SfSKv84v402S6/Ae2637V3/cfA7SfSKv84v402S6/Ae2637V3/cnWC4a2mp4oGFzmxtDQXW1EDvsAFZFWVjyq1V1Zub6S9WSsIAgNa4TleqZmGSqfDanc+Yh+uM8HRkN6Idq5+ZUqL17ntVcVRlgVSUveyyszEYJs7qI8Za98IFJHO+Vj9bOTSXQjSHauegcuwrCptS+RsVtJ05YTVT99q1rPiZbBMsVTMwS1T4NMDnzkP1xm4c0hvRDtXH6lJRevc16+KoywUaSl72WVmYxuXMRosTqJqakhqt66QxySFpDdb9V+LgWuHI96hqyjLJXL/1OFr4eMKk3G1rpdNuBd5CyriFNW1UszGNdJDKGylzHsdK6VjgS1rg6xIJ5DkpQjJMrx2Mw1WjCEHuay3O1i2r6TGXMfBPQUlaTqDZ3tic4X7Wu1Nta/C4FrKL17WauTpzwKanCbj8lf8+Je4Lk/EaLDntpZoWVMkrZHt4GzWt6LWucNOq/O4seV++ShJLIqrY3DV66dRNxSsYbGMvYniBYyXDaOncHXdO0MYTwI6bg9xLePIA8bKLU5dBs0cThMNeUakpfLN+SMjnXJFSH0MlKxtW2mhhhdG/TY7k3uWuIBa7kQFmUGrWzKcFj6Vqkaj1dZt3Xz80W1VlzFKnEKWqnpY2tZJD8XG+MCKOOUHiC7ieJPAn7uAS0m7tFkMVhKVCdKEt6ebTzbXYZXO+UqtuINxDDw18g0l7CQDqa3TcBxALSzgRcHn38Mzg76yNfBYyi6Dw9fJdff4npQw4xVOmfUhlPCaeWMQDT8Y4xuDbXcS06iLuJHIBFrveRqPBUko0/ed1n1Z+si42dZdqaXDaqGeLRJI6QsbqY64MDWji1xA4g81mnFpO5DSOJpVa8Zwd0kuvrLbI2UamPC62mqGCF8+sMu5jh0oQ0E6CeF1GEHqtPp+xZjsZSliYVYO6jbx+ZHsEwTGIKWoo46SIRy6y573Mv0ow1wjcH24hoAuD9ywlO1rG5WxGBqVI1pSd1bd23zyM5lTLeJU2FTxRaKepdPrbrLX3Zu2A6XNJDXXHM35dl7iajJRdjVxeKwtXExnL3opdHXf529fQw+M4Pita0RTYZRsfcaqkCJsnDveHnge0NH3KDU3vRsUa+DoPXhUbX7c7eBlcx7OpvAqMUrw+opWkG5067v19Au4AteTYGwsVKVN2Vugow+k4bWe0Xuy7ujw3lXT47WGOIxMoQ1zS+ZtgTbzajcf7QLHtNli9SWW4xq6Po3lfX6l6XeXe1PKVTWR0pp7TPhD2vBLGOdrDOkL2bzYbjhz4KVSLdmiGi8ZSoSlr5J8dxis1ZdxOsipJ3wR+ExGQPja6NthvAYyLvLSLDj0lCUZOze8vwuJwlCU6ak9V2zz6s+jyMrif+tuiglaymLgH76msyziXm2q7yHN02PBwI86k9pkzXp/oFKUW3boln9vIwVHk6trK+Keoo6agjjcxzhEGs1aH6uDWuJLzy1G3DvtYx1JSeasbc8bQo0JU4Tc2+vo/BuFbBzoQBAEAQER2r9TVP4H7qNV1eT66z0NF86hx8Gc8qk7AlOy/ril9KT3D1mHKRoaT5rPh4o6LWyccco1nyr/Td7RWod9Dko8SsS3MkdV4Z8hF6tnsBba3HBVOW+00hto60/Ai9p6onyzp9Dc34vyIGonrG9dinVjvtEnsMV1LccrpnnHBeZJ8zY0aSJrxGH6nhtr6fmk3vY9ysPJI38IR+jD9T/tQGWy1mo1UxjMIZZhffVq5OaLWsP7kBm8WrNzTyyhurdxvkte19LSbX7OSw3ZFlKGvNR62as+Gd30Bv6x/jVW1fUe77CX7+78lxh+190s0cfgTRrkYy++JtqcBe2jjzTavqIVNCqEHLX3Lq/JtZXHghAEAQBAEAQBAEAQBAEAQBAEAQBAEAQBAEAQBAEAQBAEAQBAEAQBAEAQBARHav1NU/gfuo1XV5PrrPQ0XzqHHwZzyqTsCU7L+uKX0pPcPWYcpGhpPms+HijotbJxxyjWfKv9N3tFah30OSjxKxLcyR1XhnyEXq2ewFtrccFU5b7TSG2jrT8CL2nqifLOn0Nzfi/Igaiesb12KdWO+0SewxXUtxyumeccF5mS2keSx+tHsOVh5JrpASnZz5Y71L/eMQE1zT5BVfZ5vdOWJbmX4b40O1eJy+tU7kv8A8spvXw+9ahTiPhS7H4HUq2zhQgCAIAgCAIDTdJVP/APFZZvH6N/J0dR0+Tu7L2WuvicfI6OUI+zb2zsvEmuL7RqOmqJIJd8Hx8HWZcX0ggA37bgKx1Ip2PMpaMr1YKcbWfzPTK2f6WvlMUQmjk0lwbK1o1Ac9Ja4i47isxqKRjFaOq4eOtKzXyLXHdplJTTuhDZp3sJD901pa0jmLucLkdtliVVJ2J0NF1qsFPJJ9Z9O2g0stBPPG6ZugBhBYQ5r5ARHxFwePcSm0TVzHs6tCtGnJLP577byP7Kc5mVxgqp5ZZ5JPitQLhpbEXO6XZ4pUKc+hm3pTAqC16cUopZ/U9cjYtS04r5hUVkrYxGZN80dG8jwN2GvN+P1cgkGld3I42jWqbODik3ut05LfkY7Z3nomrkjq6iaQTPjjpwQXAF8hAv8A282pCdnmX6Q0elSUqcUrJt/QnuCZygqquWljbKJIt5qLmgN+LkDHWIce09ysU03Y8qtgalKkqsrWdu9XPilztTyVVRThswfTtlfIS0abREB2kh1zz4cE11exmWBqRpxqZWla3E19ge0TTik8k9TO6kdvd0yxda72lnR7LNuqlP3rvcevW0ZfDxjCK18r+ZPs056pqF4jk3kkpAO7iAc4A8tVyAL93PzK2VRRPJw2j6uIWtHJdbPrKueKave6OPeRytBJjlAa4gcy2xINu7mkaikYxWAq4da0s11okymaRB8b2o0dPK6MCadzSQ4xBukEcxqc4X+64VUqqR6dHRNerHWyXaZPBs8UlTTzTRveBCx0krHNtI1rWkk6QSCOB5EqSqJq5RWwFalNQkt+SfQaiONx1WKyS1NVUsh3jjDoBJsJAIm6L9Eaefn+tUNpyuzof08qWGUacU5Wzv2ZnQS2jkggCAIAgCAIAgCAIAgIjtX6mqfwP3Uarq8n11noaL51Dj4M55VJ2BKdl/XFL6UnuHrMOUjQ0nzWfDxR0Wtk445RrPlX+m72itQ76HJR4lYluZI6rwz5CL1bPYC21uOCqct9ppDbR1p+BF7T1RPlnT6G5vxfkQNRPWN67FOrHfaJPYYrqW45XTPOOC8zJbSPJY/Wj2HKw8k10gJTs58sd6l/vGICa5p8gqvs83unLEtzL8N8aHavE5fWqdyX+AeWU3r4fetQpxHwpdj8DqVbZwoQBAEAQBAEBpaj/q0+vk/buWuvicfI6WX9M4LxPamjDs3kOAI3khsRcXFESP8AKyl/1H66CMm1ovLq/wCR60EYbm54aA0XebAWFzSXP5kk/ei+IRqNvRiv6948Tl2qiraqfCK6nk6cmtoezeNu7UWua8FpAPzr9nYsaru9VkliaM6UIYqDXVll25ZmVyHmmSqp62CaGFr44pJC+JoY1xcCHaw3ol1+0c/uUoSbuma+OwkaU6c4t2bW/wBbj52Fyt8HqGlzdRlaQLjVbd9g59h/JYo7mZ02ntIv5eZb7FfKcQ+uP25Upb2S0x8Olx8jz2NyNFZXBzmgks0gkAn41/Lv7EpcpktLp7Knb1kjy2dSBuYa7U4Nv4WBcgXPhTTYX7bA/kkOU/XST0gm8DTt/wCP+J65Dla/Mla5pDmkVNiOII37OR7QkOWQxyccBTT+Xgz5yhI1uZq3U5rQfCQNRAF983gL9tgfySPxDOLTej6dvl4GIhZUvzDUiGaCGo3s+7dUC4I1WYGdF3S3drcOQKx/fkbDdFYGGum42V7eea6TLUuD1DcdgfU19AakFjnMZra5zbFpHCIN1lt+BIJCzb3s3mUSrUng5Rpwlq9bt972NqYxr8Gm3Xym6k0eloOn/Nlc9x4NLV2kdbddXNY7DXQaKkO0b67T0rat3p+bfsve9vNfsVNG1j3NNqpeNuT5lvlTQczzeC23Px2rRbRbQNVrcNO9tb7liPxMiWK1vZ0dpvy9fQ9dn4/9SYh/9z92xZj8T6mMfzCn/wDP+Jt1XnPBAEAQBAEAQBAEAQBARHav1NU/gfuo1XV5PrrPQ0XzqHHwZzyqTsCU7L+uKX0pPcPWYcpGhpPms+HijotbJxxyrWQu3j+i7x3dh/uK1DvISWqszwMLv7XfkViW4lrLrOqMN+Qi9Wz2AttbjhKnLfaaQ20dafgRe09UT5Z0+hub8X5EDUT1jeuxTqx32iT2GK6luOV0zzjgvMyW0jyWP1o9hysPJNdICU7OfLHepf7xiAmuafIKr7PN7pyxLcy/DfGh2rxOX1qncl/gHllN6+H3rUKcR8KXY/A6lW2cKEAQBAEAQBARqPJNO3EPDQ6bfai+2pui5YWnhpvax71DUV7m68fVdDYZW7+s+4sm07cRNcDLviXG2oaOMWg9HTfke9Z1Fe5h46o6Gwy1e/fcq3J9OMQNdeUzG9wXDd8YtB6Om/LzpqK9zDxtTYbDK3fvuYXEtlFBLIXt38F7ktie3Rc9we11vqHBQdGLNmnpjEQjZ2favtYkOXMrU1DE5kEfj23jnnU99hYaj3cTwFhxPepxgo7jUxGLq15KU3u3fIxeDbO6Slq21MO+DmatLS8OYNTS08xqPBx5lRVOKd0X1tJ1qtJ052s/lmX+WcowUL5XwGUmbTr1uBHRLiLWaLeMVmMFHcVYnGVK6ip2y6iwj2dUbaxtUzfMe2TehoeN3q1X5FpNr9gKxs43uWvSdd0tk7Wtb5lvjWzGjqal07jPGXu1PbG5oY5x5ni0kEnnYpKkpMnR0rXpU1BWdusv8vZFpaKodPT70OLXM0udqaA4g8OF/mjmVlQSd0U4jSFavDUnYt8Z2c0dTUmofvmPc4OcGOAa4jtILTbl2WWHTTdydHSdelT2as18z1zVkGlr37yTeRy2AL4iAXADhrDgQbd/PgOPBZlTUjGF0jWw61Y5rqZXKuQ6WgfvIw+SWxAklIJaDz0AAAfXz86xCmo7jGK0hWxC1ZZLqRKVYaJCcc2YUVTKZPjYXOJLhE5oaSeZ0uabH6rKqVKLPToaWr0o6uT7TNZXypT0DHCnYdTrapHnU91uQJsAB5gAFOMFHca2JxlXEO83w6DywnJ8FNWy1cZl3s281hzgWfGSB7rDTccR3ooJO5mrjalWkqUrWVu5WJCpGoEAQBAEAQBAEAQBAEBEdq/U1T+B+6jVdXk+us9DRfOocfBnPKpOwJTsv64pfSk9w9ZhykaGk+az4eKOi1snHFNPmQDT5kBVAaH20dafgRe09a8+WdVobm/F+RA1E9Y3rsU6sd9ok9hiupbjldM844LzMltI8lj9aPYcrDyTXSAlOznyx3qX+8YgJrmnyCq+zze6csS3Mvw3xodq8Tl9ap3Jf4B5ZTevh961CnEfCl2PwOpVtnChAEAQBAEBhszZmgoGMfUa7PcWt0N1cQL8VGUlHebOGwtTENqHQR74V8P75/0/+qjtYm37HxPy+pJsu47FWw76DXo1FnSGk3Fr8PvUoyUldGliMPOhPUnvMopFAQFljOJspad88urRGAXaRc8XAcB9ZWG7K5ZRpSqzUI72eeAYzHWQNmh1aHFwGoaT0XWPD6wkZKSuiVehKjPUnvMislIQBAEBYY5i8dJA6eYuEbNNy0aj0nBo4DzkLEpKKuy2jRlWmoQ3srgmLR1dOyeEuMb9WkuGk9F5aeH1tKRkpK6FajKjNwnvRfLJUEAQBAEAQBAEAQBAEAQBAEAQBARHav1NU/gfuo1XV5PrrPQ0XzqHHwZzyqTsCU7L+uKX0pPcPWYcpGhpPms+HijotbJxwQBAEBofbR1p+BF7T1rz5Z1Whub8X5EDUT1jeuxTqx32iT2GK6luOV0zzjgvMyW0jyWP1o9hysPJNdICU7OfLHepf7xiAmuafIKr7PN7pyxLcy/DfGh2rxOX1qncl/gHllN6+H3rUKcR8KXY/A6lW2cKEAQBAEAQFniOFw1AAnhimDTcCRocAbcxdYaT3llOrOm7wbXYaZwbDIXZlkhdDEYRLUARloLLCNxA08uCoSWvY6OrWqLR6mpO9ln07yQZlzE+CtbhuFimpOIMkhaxrGuczWeY0gBtiTYkk2HLjKUrPVjkamGw0alF4nE3l1Lu8SmE5vq6XEYqWtqKerjmLQ2WLT0S92lvFgHzhYgjtvfvwpyTs8xVwVGtQdWjFxa6H8u09cczbW1WJOocMMce7Lg+Vwa7izxyS4EBoPDgCSVlyk5aqMUcHQpUFXxGd+jt3fct8ZqMTGHYhDiEbHMZGzTUN0t1O3sZsALahY87CxFj5sNys0ydGOF29OdB5t7uDI/gmI4pDhIlpXRxU0Ln3NmOkfqk6Rs8Hogutwt96inJLLcbdanhJ4rUqZyf0WXyJm7OU78vurW6WTtLWEhoLSRO1hIae9pVmu3C55qwNNY5UXnH8XI3JmbGXYeK4TQsga7SS1ket3xmi5aWkW1HTwseHLtUNadr9BurCYFV9hZuT7bbrkpOfnMwSKtexhmkJia0XDTIHubc9trMLrfcp7T3bmh7OUsW6KeSz4esjADEMdNJ4dvot1p3u60x6t3zvp0eLbj417KN6lta5t7PR+12FnfdfPf9fIu8ezN/qGW55S0Mka+GORovbUJ4zdt+wgg/mONklLWgQoYX9Nj4wW7Nr6MrgeZv9Py1TytaHSOdNHG0306jUSm7rdgAJ8/Lgsxlqw9dZithf1OPlB7sm/oizNfjopPDjNFutO93WmPVu+d9Oi+m3Hxr2UbztrXLNno91NhZ33Xz3/XyM1JtI/8AJ/C2xt3+88H0G+gS6dV+/To6Vvuv2qe092/Say0X/wB1sW/dte/Tb73y7zBzZgxqKg8NfJA6GQNIBazWwPIDHBoA4HhzJ8bl3R1p2ubSw2BnW2CTuvo/XA98SzfXtwalrGSt1Okljm+LYR47hGbW4W0W+9HKWqmRp4LDvFzotZJJrP5Z+Je5zztUMjw8UTmiSqjDyC1rvH0CMC/LpOd+SzOo8rdJVg8BTk6m13Rfhe5siFpDWhztTgACbWubcTYclceM7XyPtDAQBAEAQBAEAQBAEBEdq/U1T+B+6jVdXk+us9DRfO4cfBnPKpOwJTsv64pfSk9w9ZhykaGk+az4eKOi1snHBAEAQGh9tHWn4EXtPWvPlnVaG5vxfkQNRPWN67FOrHfaJPYYrqW45XTPOOC8zJ7R2k00dgT8aOXoOVh5Jrzdu/td+RQEo2dMIrHXBHxL+Y/3sQEzzT5BVfZ5vdOWJbmX4b40O1eJy+tU7kv8A8spvXw+9ahViPhS7H4HUq2zhAgCAIAgCAIDTGA/1XJ66p925UR5Z0db+mLsXieO0HCm02MeE1VO+ejmLXO0lzf/AGtJbqaRZwI1AXF+HnUZq0rvcTwFZ1cLs6crTX3v+D7wGOiq8Qhbh+EPMTSHSySzTtLCHAhwLZHNFrcjcuJtwtdFqt+6jGIdejQk61XN7kks+5P7FZ6h+DY3NPNDI+Ccy2e0Di2V2vok2GoEWLSR/wACst6krsRjHHYONODtKNu7L0zI43nGTEKCv0Uj2UrY2aJnmxJ3rBpLRcOJNz0TwA48wsubknlkUUcFHD16d53lfdwfr5lcF/pKb0Z/fovhviK39Tjw8CwpP6Rm9aP3UaL4frrLpf1Rdn/FlxF/R7/S/wCfasr4ZF/1Vev7TwjwOSryxBuWl74ppZdDeLnASyNcGjtNnXt22UVG8OJl4iNHSMtfJNJX4IM2lgYZ4IaeXwoReDcm6PF0XIvq1W+bp58LptctXpD0VfEbXWWre/n6dyn+hSUuWKnfNLHzSwyaDwc1u+iDdQ7CbE27LjtWNW0OKM/qIVtIx1M0k1fgz6dgUtVlel3LS98Uk0mhou5zd/M12kdpF727bFZ1bw+phYiFHSM9fJNJX4IpJtLBww0ng8vhRi8G5DR4ui9r6tVvm258LptctXpC0U1iNrrLVvf59fp3Kw5FnOAaS3TO6oFU2JxDXaRGWBpueDtJLrHjyHApqPVEtIU1jb/22tfje/l3lliuYK12D+CSYdNEyJkTHzvD2t0RuaGDS5oAcbNHM9vDuxrPV1bFlLDUI4raqom23ZZb3xJLlrCvCsr7oC7i2dzPTZO9zP8AIA+9TSvCxpYmtstI6/Z9GiKbMIH1mJUxk4so4SRwuLNe4xC/eHy3HoKFNXkj0NJSVDDy1d83/vuXeb3WycqEAQBAEAQBAEAQBAEAQBAEAQBAEAQBAEAQBAEAQBAEAQBAEAQBAEAQBAEBRzQRYgEedAUYwAWAAHcBYIZbb3hzQRYgEdx4hDCdioFuXBAVQBAEAQHzoF72F++3H80M3e4+kMBAfOgXvYX77cfzQzd7jDZvy4zEKUwSOLOkHseBfS8AgG3aLEi3n7FGcFJWZsYTEyw9TXWfyIYdnte6nFI/E2eCi1miO5sHXA7DYHkNVlXs5WtfI9L2lh1U2qpe92+vAkWJZTkGHw0tDVPpt04EyXcHOGl2q5YRzc6/3KTi7WTNOnjIuvKrWjrX6P8AZ9ZBya3DYpAZN7LKWl7gNIs2+lrRc95N+2/mWYQ1Rjsc8VJZWSJUpmgEAQBAEAQBAEAQBAEAQBAEAQB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56358" name="AutoShape 38" descr="data:image/jpeg;base64,/9j/4AAQSkZJRgABAQAAAQABAAD/2wCEAAkGBxQSDxMUERAQEhQVFBMUFRYUFhUUFRgZFhEYGxQdFRYYHCgiGhonHBYYJDEhJS4rLi8vFyAzODcsOiguLisBCgoKDg0OGxAQGzQkICQuNDU0LCwsLSwsLDIsLDcsLC8sNSwuLTQ0LDQsLCwsLCwsLywsLCwsLCwsLCwsLCwsLP/AABEIAHwBlQMBEQACEQEDEQH/xAAcAAEAAQUBAQAAAAAAAAAAAAAABgEEBQcIAwL/xABJEAABAwIDBAQIDQMCBAcAAAABAAIDBBEFBhIHEyExIjVBURQyNGFyc7KzFyMzQlRxdIGDkZO00zZSoRViscTh4hYlJkOChMH/xAAaAQEAAgMBAAAAAAAAAAAAAAAAAgMBBAYF/8QAPBEAAgECAgUJBwMEAQUAAAAAAAECAxEEIQUSEzGBMjRBUXGhscHwFSIzYZHR4RRSYzVCsvHCIyRicoL/2gAMAwEAAhEDEQA/AN4oAgCAIAgCAIAgCAIAgCAIAgCAIAgCAIAgCAIAgCAIAgCAIAgCAIAgCAIAgCAIAgCAIAgCAIAgCAIAgCAIAgCAIAgCAIAgCAIAgCAIAgCAIAgCAIAgCAIAgCAIAgCAIAgCAIAgCAIAgCAIAgCAIAgCAIAgCAIAgCAIAgCAIAgCAIAgMPm3GvAqKWoEe83ejoatN9crWeNY28a/LsUZy1Vc2MLQ29VU72v9rmuvhod9AH65/jVW1fV3/g9j2F/J3fkyuVtqBrKyKnNGI94XDVvdVtLHO8XQL+L3qUajbtYoxWidhSdTXvb5fPtNkK08Y1LNtlc1zm+ANNiR8uew+rVG1fUe+tB3V9fu/J8HbQ76AP1z/GjrNdHf+DPsL+Tu/Jtill1xsda2prXW52uLq88CSs2iDZ22inD6rcClEvxbX6t7o8YnhbQe5VSqNOyR6mC0Z+pp6+tbPqv5mA+Gh30Afrn+NR2r6u/8G37C/k7vyTzJGZDiFKZjEIrSOj0h+vxWtN76R/d/hWwlrK55WNwv6apqXvl2HlnvNRw6COUQibXJu7a9Fug43vpP9qxOWqSwOD/Uzcb2sr7rkI+Gh30Afrn+NV7V9Xf+D0/YX8nd+SRZG2hHEap0JpRDpidJq3mvk9gtbQP7ufmUoVG3Zo1Mbo39NTU9a+dt1vMmGLVm5p5pQ3Vu43yab2vpYTa9jblzVjdkedShrzUetmrfhod9AH65/jVO1fV3/g9z2F/J3fkfDQ76AP1z/Gm1fV3/AIHsL+Tu/I+Gh30Afrn+NNq+rv8AwPYX8nd+R8NDvoA/XP8AGm1fV3/gewv5O78j4aHfQB+uf402r6u/8D2F/J3fk2Zl3E/CqSGfRo3rA/TfVa/ZewurYu6TPEr0tlUlC97MyKkVBAEBq3MW1SSmq5oBSxvETywOL3Am3eLKmVRp2SPdw+iI1aUZ61rrqJri2ZGxYYa0AOG6ZIxpPMyaQwEjzuAVjlaNzzKWFc8Rsfnb6byK5L2kSV1YyB1NHGHNedQe5x6LSeRChGo27NG/jNFxw9J1FK/A2NdWnjFUBS6AqgKXQFUAugCAtcTqt1BLIACY43vA7DpYTb/Cw3ZE6cdaaj1swOQM0uxGnklfE2IslMdmuLgeg117kf7lCnPWRt4/CLDVFBO91clCsNEIAgKXQFUBS6Ai+dc6Mw0wiSF8m9D7aSBbRpve/pKE56pvYPAyxV9V2t5n1mvOTKGeCJ8L5DNyLSAB0w3jf60lPVaRjC4KVeEpJ21STqZpFLoCqAIAgCAICI7V+pqn8D91Gq6vJ9dZ6Gi+dQ4+DOeVSdgSnZf1xS+lJ7h6zDlI0NJ81nw8UdFrZOOOUaz5V/pu9orUO+hyUeJWJbmSOq8M+Qi9Wz2AttbjgqnLfaaQ20dafgRe09UT5Z0+hub8X5EDUT1jeuxTqx32iT2GK6luOV0zzjgvMtdufkMH2ge6esVegs0J8aXZ5o0oqjpjYOxHrKT7NJ72JSp8o8jTXN1/7LwZt/NPkFV9nm905Xy3M53DfGh2rxOX1qnchZAQBAEB0ns+6qpPUt//AFX0+QjisdzmfaSFTNQIAgNCYph3hGNYhFa7i2qLB3uZHrZ/loWs1eTOrpVdlhKUuzvdjzrMfdLgVLSNJMhqXx27XNZZzB9V5mAegsOXuJIzDDKGMnWe61/rv8H9TLZNo2wZkMTOLYmvjH/wpwD/AJClBWnY18ZN1MApvpz7y5zzDSmvkOIYnI9gvppoGuLmC3QBdxY09pvYm6Tspe8yGBlWVFbCnn+59PmNkOKS+FVUDHyvhET5ImTHpAtka1lxezSQ7iBwuPMs0m7szpajDZwqNK97Nrs9WIfT1MM00pxaXEBPq4OYGHQeOrWx/Ftjya21lWrPlbz0ZQnCCWGUdXx7LeZPK6rfFl5xoa6ar+MDZZukHxs+cA09KMDo8zycTyVl7QyZ5MIRljrVoKOWS6H9yF4F4Ad0411fR1F27yWwMZuelodGdbfrd96rWrvvY9Ov+pV1qRlHoXT8r3y+hsfaZG10EAfigpobcQA6R8/BtjaM3cAPNa7rnsV1TozPF0a2py1aWs/ol9f9kAwrEIqfFaUYZNV7l8kLH74gB+qTS/oiwLbEcxcH7lXFq6cT16tOdXDTeIS1knu6MsiSZ1rJq/GmYayZ8UIs12kkavid7IXD53R4AHhw86lNuUtU0sHCGHwjxLV3+bIykOR5aAVLoa2Q0vgs2qF41FzjE+/KzW2NiHAX5jznOo43zNeWPhiNVTh791mu31kQnKGVH1uHVL/Cnxsic5zYhxY6QRNcS/j3Bov2f8YQjdM9TF4yNCvFat2+nptfoJFknEpX5fxAPke7dNlEZJOpo3ANgedgb2+tZjJ6kvXQaeNpQjjqdlvtf6ntkKqe7L+IOdI9zgamzi5xcLUrCLG9wpQ5LI46EVjqaSyy/wAmWeUcQqhl+ufA+V8wmsHXc57W6ItZbfjcNLj5uajG6g7FmLpUf1tOMklG3DpsRLCHUT2B01ZXU1XckzBoli8bhbQRJfT296gtXrPQrKunaMIyh1bn35E12n5hdFBSU1PVSGOSMPkn1XfIy4DSXNte9nE258FZUlkkmeZozDKc51JxzTyXQmRCtraWjMU2FVtUZg4bwSN0tcLXvwABbfhpN+fmVWtFclnoQhVrpwxMFbot67zJbVIw80dWJJT4XEZd2512R2jh4Rjsvfj5wpz3p9ZVopuOvSsvddr9Lze8rtDy2KWrpIxU1U28+dM/W5vxjR0DbhzScdVpGMBitrSnLVSt1Lfl0mU2nwTUdPSU7Z6p9MTIZJHOu97i++l7+2zSbA8D57cM1E42V8ijRjhXnOo4pSysuhdnmeORBh4roTTYhXQXNjBMGt3rvmt1s6Fj/aeJ4W4rENW6s7Esd+pdKW0pxfzXR9czdC2TmwgCAIAgIjtX6mqfwP3Uarq8n11noaL51Dj4M55VJ2BKdl/XFL6UnuHrMOUjQ0nzWfDxR0Wtk445RrPlX+m72itQ76HJR4lYluZI6rwz5CL1bPYC21uOCqct9ppDbR1p+BF7T1RPlnT6G5vxfkQNRPWN67FOrHfaJPYYrqW45XTPOOC8yRZuyvHiETI5nyMDH6wYy0G+kjjqB4cVKUdY08Ji54aTlFXuukivwO0n0ir/ADi/jUNkuvwN/wBt1v2rv+5msp5Agw+d00Us73GMx2kLCLFzT81o49ELMaeq73NbFaRqYiGpJLffIkuI0gmhkicSBIx8ZItcBzSCRft4qbV0aVObhNSXQyAfA7SfSKv84v41XsV1+B63tut+1d/3HwO0n0ir/OL+NNkuvwHtut+1d/3HwO0n0ir/ADi/jTZLr8B7brftXf8AcfA7SfSKv84v402S6/Ae2637V3/cfA7SfSKv84v402S6/Ae2637V3/cnWC4a2mp4oGFzmxtDQXW1EDvsAFZFWVjyq1V1Zub6S9WSsIAgNa4TleqZmGSqfDanc+Yh+uM8HRkN6Idq5+ZUqL17ntVcVRlgVSUveyyszEYJs7qI8Za98IFJHO+Vj9bOTSXQjSHauegcuwrCptS+RsVtJ05YTVT99q1rPiZbBMsVTMwS1T4NMDnzkP1xm4c0hvRDtXH6lJRevc16+KoywUaSl72WVmYxuXMRosTqJqakhqt66QxySFpDdb9V+LgWuHI96hqyjLJXL/1OFr4eMKk3G1rpdNuBd5CyriFNW1UszGNdJDKGylzHsdK6VjgS1rg6xIJ5DkpQjJMrx2Mw1WjCEHuay3O1i2r6TGXMfBPQUlaTqDZ3tic4X7Wu1Nta/C4FrKL17WauTpzwKanCbj8lf8+Je4Lk/EaLDntpZoWVMkrZHt4GzWt6LWucNOq/O4seV++ShJLIqrY3DV66dRNxSsYbGMvYniBYyXDaOncHXdO0MYTwI6bg9xLePIA8bKLU5dBs0cThMNeUakpfLN+SMjnXJFSH0MlKxtW2mhhhdG/TY7k3uWuIBa7kQFmUGrWzKcFj6Vqkaj1dZt3Xz80W1VlzFKnEKWqnpY2tZJD8XG+MCKOOUHiC7ieJPAn7uAS0m7tFkMVhKVCdKEt6ebTzbXYZXO+UqtuINxDDw18g0l7CQDqa3TcBxALSzgRcHn38Mzg76yNfBYyi6Dw9fJdff4npQw4xVOmfUhlPCaeWMQDT8Y4xuDbXcS06iLuJHIBFrveRqPBUko0/ed1n1Z+si42dZdqaXDaqGeLRJI6QsbqY64MDWji1xA4g81mnFpO5DSOJpVa8Zwd0kuvrLbI2UamPC62mqGCF8+sMu5jh0oQ0E6CeF1GEHqtPp+xZjsZSliYVYO6jbx+ZHsEwTGIKWoo46SIRy6y573Mv0ow1wjcH24hoAuD9ywlO1rG5WxGBqVI1pSd1bd23zyM5lTLeJU2FTxRaKepdPrbrLX3Zu2A6XNJDXXHM35dl7iajJRdjVxeKwtXExnL3opdHXf529fQw+M4Pita0RTYZRsfcaqkCJsnDveHnge0NH3KDU3vRsUa+DoPXhUbX7c7eBlcx7OpvAqMUrw+opWkG5067v19Au4AteTYGwsVKVN2Vugow+k4bWe0Xuy7ujw3lXT47WGOIxMoQ1zS+ZtgTbzajcf7QLHtNli9SWW4xq6Po3lfX6l6XeXe1PKVTWR0pp7TPhD2vBLGOdrDOkL2bzYbjhz4KVSLdmiGi8ZSoSlr5J8dxis1ZdxOsipJ3wR+ExGQPja6NthvAYyLvLSLDj0lCUZOze8vwuJwlCU6ak9V2zz6s+jyMrif+tuiglaymLgH76msyziXm2q7yHN02PBwI86k9pkzXp/oFKUW3boln9vIwVHk6trK+Keoo6agjjcxzhEGs1aH6uDWuJLzy1G3DvtYx1JSeasbc8bQo0JU4Tc2+vo/BuFbBzoQBAEAQER2r9TVP4H7qNV1eT66z0NF86hx8Gc8qk7AlOy/ril9KT3D1mHKRoaT5rPh4o6LWyccco1nyr/Td7RWod9Dko8SsS3MkdV4Z8hF6tnsBba3HBVOW+00hto60/Ai9p6onyzp9Dc34vyIGonrG9dinVjvtEnsMV1LccrpnnHBeZJ8zY0aSJrxGH6nhtr6fmk3vY9ysPJI38IR+jD9T/tQGWy1mo1UxjMIZZhffVq5OaLWsP7kBm8WrNzTyyhurdxvkte19LSbX7OSw3ZFlKGvNR62as+Gd30Bv6x/jVW1fUe77CX7+78lxh+190s0cfgTRrkYy++JtqcBe2jjzTavqIVNCqEHLX3Lq/JtZXHghAEAQBAEAQBAEAQBAEAQBAEAQBAEAQBAEAQBAEAQBAEAQBAEAQBAEAQBARHav1NU/gfuo1XV5PrrPQ0XzqHHwZzyqTsCU7L+uKX0pPcPWYcpGhpPms+HijotbJxxyjWfKv9N3tFah30OSjxKxLcyR1XhnyEXq2ewFtrccFU5b7TSG2jrT8CL2nqifLOn0Nzfi/Igaiesb12KdWO+0SewxXUtxyumeccF5mS2keSx+tHsOVh5JrpASnZz5Y71L/eMQE1zT5BVfZ5vdOWJbmX4b40O1eJy+tU7kv8A8spvXw+9ahTiPhS7H4HUq2zhQgCAIAgCAIDTdJVP/APFZZvH6N/J0dR0+Tu7L2WuvicfI6OUI+zb2zsvEmuL7RqOmqJIJd8Hx8HWZcX0ggA37bgKx1Ip2PMpaMr1YKcbWfzPTK2f6WvlMUQmjk0lwbK1o1Ac9Ja4i47isxqKRjFaOq4eOtKzXyLXHdplJTTuhDZp3sJD901pa0jmLucLkdtliVVJ2J0NF1qsFPJJ9Z9O2g0stBPPG6ZugBhBYQ5r5ARHxFwePcSm0TVzHs6tCtGnJLP577byP7Kc5mVxgqp5ZZ5JPitQLhpbEXO6XZ4pUKc+hm3pTAqC16cUopZ/U9cjYtS04r5hUVkrYxGZN80dG8jwN2GvN+P1cgkGld3I42jWqbODik3ut05LfkY7Z3nomrkjq6iaQTPjjpwQXAF8hAv8A282pCdnmX6Q0elSUqcUrJt/QnuCZygqquWljbKJIt5qLmgN+LkDHWIce09ysU03Y8qtgalKkqsrWdu9XPilztTyVVRThswfTtlfIS0abREB2kh1zz4cE11exmWBqRpxqZWla3E19ge0TTik8k9TO6kdvd0yxda72lnR7LNuqlP3rvcevW0ZfDxjCK18r+ZPs056pqF4jk3kkpAO7iAc4A8tVyAL93PzK2VRRPJw2j6uIWtHJdbPrKueKave6OPeRytBJjlAa4gcy2xINu7mkaikYxWAq4da0s11okymaRB8b2o0dPK6MCadzSQ4xBukEcxqc4X+64VUqqR6dHRNerHWyXaZPBs8UlTTzTRveBCx0krHNtI1rWkk6QSCOB5EqSqJq5RWwFalNQkt+SfQaiONx1WKyS1NVUsh3jjDoBJsJAIm6L9Eaefn+tUNpyuzof08qWGUacU5Wzv2ZnQS2jkggCAIAgCAIAgCAIAgIjtX6mqfwP3Uarq8n11noaL51Dj4M55VJ2BKdl/XFL6UnuHrMOUjQ0nzWfDxR0Wtk445RrPlX+m72itQ76HJR4lYluZI6rwz5CL1bPYC21uOCqct9ppDbR1p+BF7T1RPlnT6G5vxfkQNRPWN67FOrHfaJPYYrqW45XTPOOC8zJbSPJY/Wj2HKw8k10gJTs58sd6l/vGICa5p8gqvs83unLEtzL8N8aHavE5fWqdyX+AeWU3r4fetQpxHwpdj8DqVbZwoQBAEAQBAEBpaj/q0+vk/buWuvicfI6WX9M4LxPamjDs3kOAI3khsRcXFESP8AKyl/1H66CMm1ovLq/wCR60EYbm54aA0XebAWFzSXP5kk/ei+IRqNvRiv6948Tl2qiraqfCK6nk6cmtoezeNu7UWua8FpAPzr9nYsaru9VkliaM6UIYqDXVll25ZmVyHmmSqp62CaGFr44pJC+JoY1xcCHaw3ol1+0c/uUoSbuma+OwkaU6c4t2bW/wBbj52Fyt8HqGlzdRlaQLjVbd9g59h/JYo7mZ02ntIv5eZb7FfKcQ+uP25Upb2S0x8Olx8jz2NyNFZXBzmgks0gkAn41/Lv7EpcpktLp7Knb1kjy2dSBuYa7U4Nv4WBcgXPhTTYX7bA/kkOU/XST0gm8DTt/wCP+J65Dla/Mla5pDmkVNiOII37OR7QkOWQxyccBTT+Xgz5yhI1uZq3U5rQfCQNRAF983gL9tgfySPxDOLTej6dvl4GIhZUvzDUiGaCGo3s+7dUC4I1WYGdF3S3drcOQKx/fkbDdFYGGum42V7eea6TLUuD1DcdgfU19AakFjnMZra5zbFpHCIN1lt+BIJCzb3s3mUSrUng5Rpwlq9bt972NqYxr8Gm3Xym6k0eloOn/Nlc9x4NLV2kdbddXNY7DXQaKkO0b67T0rat3p+bfsve9vNfsVNG1j3NNqpeNuT5lvlTQczzeC23Px2rRbRbQNVrcNO9tb7liPxMiWK1vZ0dpvy9fQ9dn4/9SYh/9z92xZj8T6mMfzCn/wDP+Jt1XnPBAEAQBAEAQBAEAQBARHav1NU/gfuo1XV5PrrPQ0XzqHHwZzyqTsCU7L+uKX0pPcPWYcpGhpPms+HijotbJxxyrWQu3j+i7x3dh/uK1DvISWqszwMLv7XfkViW4lrLrOqMN+Qi9Wz2AttbjhKnLfaaQ20dafgRe09UT5Z0+hub8X5EDUT1jeuxTqx32iT2GK6luOV0zzjgvMyW0jyWP1o9hysPJNdICU7OfLHepf7xiAmuafIKr7PN7pyxLcy/DfGh2rxOX1qncl/gHllN6+H3rUKcR8KXY/A6lW2cKEAQBAEAQBARqPJNO3EPDQ6bfai+2pui5YWnhpvax71DUV7m68fVdDYZW7+s+4sm07cRNcDLviXG2oaOMWg9HTfke9Z1Fe5h46o6Gwy1e/fcq3J9OMQNdeUzG9wXDd8YtB6Om/LzpqK9zDxtTYbDK3fvuYXEtlFBLIXt38F7ktie3Rc9we11vqHBQdGLNmnpjEQjZ2favtYkOXMrU1DE5kEfj23jnnU99hYaj3cTwFhxPepxgo7jUxGLq15KU3u3fIxeDbO6Slq21MO+DmatLS8OYNTS08xqPBx5lRVOKd0X1tJ1qtJ052s/lmX+WcowUL5XwGUmbTr1uBHRLiLWaLeMVmMFHcVYnGVK6ip2y6iwj2dUbaxtUzfMe2TehoeN3q1X5FpNr9gKxs43uWvSdd0tk7Wtb5lvjWzGjqal07jPGXu1PbG5oY5x5ni0kEnnYpKkpMnR0rXpU1BWdusv8vZFpaKodPT70OLXM0udqaA4g8OF/mjmVlQSd0U4jSFavDUnYt8Z2c0dTUmofvmPc4OcGOAa4jtILTbl2WWHTTdydHSdelT2as18z1zVkGlr37yTeRy2AL4iAXADhrDgQbd/PgOPBZlTUjGF0jWw61Y5rqZXKuQ6WgfvIw+SWxAklIJaDz0AAAfXz86xCmo7jGK0hWxC1ZZLqRKVYaJCcc2YUVTKZPjYXOJLhE5oaSeZ0uabH6rKqVKLPToaWr0o6uT7TNZXypT0DHCnYdTrapHnU91uQJsAB5gAFOMFHca2JxlXEO83w6DywnJ8FNWy1cZl3s281hzgWfGSB7rDTccR3ooJO5mrjalWkqUrWVu5WJCpGoEAQBAEAQBAEAQBAEBEdq/U1T+B+6jVdXk+us9DRfOocfBnPKpOwJTsv64pfSk9w9ZhykaGk+az4eKOi1snHFNPmQDT5kBVAaH20dafgRe09a8+WdVobm/F+RA1E9Y3rsU6sd9ok9hiupbjldM844LzMltI8lj9aPYcrDyTXSAlOznyx3qX+8YgJrmnyCq+zze6csS3Mvw3xodq8Tl9ap3Jf4B5ZTevh961CnEfCl2PwOpVtnChAEAQBAEBhszZmgoGMfUa7PcWt0N1cQL8VGUlHebOGwtTENqHQR74V8P75/0/+qjtYm37HxPy+pJsu47FWw76DXo1FnSGk3Fr8PvUoyUldGliMPOhPUnvMopFAQFljOJspad88urRGAXaRc8XAcB9ZWG7K5ZRpSqzUI72eeAYzHWQNmh1aHFwGoaT0XWPD6wkZKSuiVehKjPUnvMislIQBAEBYY5i8dJA6eYuEbNNy0aj0nBo4DzkLEpKKuy2jRlWmoQ3srgmLR1dOyeEuMb9WkuGk9F5aeH1tKRkpK6FajKjNwnvRfLJUEAQBAEAQBAEAQBAEAQBAEAQBARHav1NU/gfuo1XV5PrrPQ0XzqHHwZzyqTsCU7L+uKX0pPcPWYcpGhpPms+HijotbJxwQBAEBofbR1p+BF7T1rz5Z1Whub8X5EDUT1jeuxTqx32iT2GK6luOV0zzjgvMyW0jyWP1o9hysPJNdICU7OfLHepf7xiAmuafIKr7PN7pyxLcy/DfGh2rxOX1qncl/gHllN6+H3rUKcR8KXY/A6lW2cKEAQBAEAQFniOFw1AAnhimDTcCRocAbcxdYaT3llOrOm7wbXYaZwbDIXZlkhdDEYRLUARloLLCNxA08uCoSWvY6OrWqLR6mpO9ln07yQZlzE+CtbhuFimpOIMkhaxrGuczWeY0gBtiTYkk2HLjKUrPVjkamGw0alF4nE3l1Lu8SmE5vq6XEYqWtqKerjmLQ2WLT0S92lvFgHzhYgjtvfvwpyTs8xVwVGtQdWjFxa6H8u09cczbW1WJOocMMce7Lg+Vwa7izxyS4EBoPDgCSVlyk5aqMUcHQpUFXxGd+jt3fct8ZqMTGHYhDiEbHMZGzTUN0t1O3sZsALahY87CxFj5sNys0ydGOF29OdB5t7uDI/gmI4pDhIlpXRxU0Ln3NmOkfqk6Rs8Hogutwt96inJLLcbdanhJ4rUqZyf0WXyJm7OU78vurW6WTtLWEhoLSRO1hIae9pVmu3C55qwNNY5UXnH8XI3JmbGXYeK4TQsga7SS1ket3xmi5aWkW1HTwseHLtUNadr9BurCYFV9hZuT7bbrkpOfnMwSKtexhmkJia0XDTIHubc9trMLrfcp7T3bmh7OUsW6KeSz4esjADEMdNJ4dvot1p3u60x6t3zvp0eLbj417KN6lta5t7PR+12FnfdfPf9fIu8ezN/qGW55S0Mka+GORovbUJ4zdt+wgg/mONklLWgQoYX9Nj4wW7Nr6MrgeZv9Py1TytaHSOdNHG0306jUSm7rdgAJ8/Lgsxlqw9dZithf1OPlB7sm/oizNfjopPDjNFutO93WmPVu+d9Oi+m3Hxr2UbztrXLNno91NhZ33Xz3/XyM1JtI/8AJ/C2xt3+88H0G+gS6dV+/To6Vvuv2qe092/Say0X/wB1sW/dte/Tb73y7zBzZgxqKg8NfJA6GQNIBazWwPIDHBoA4HhzJ8bl3R1p2ubSw2BnW2CTuvo/XA98SzfXtwalrGSt1Okljm+LYR47hGbW4W0W+9HKWqmRp4LDvFzotZJJrP5Z+Je5zztUMjw8UTmiSqjDyC1rvH0CMC/LpOd+SzOo8rdJVg8BTk6m13Rfhe5siFpDWhztTgACbWubcTYclceM7XyPtDAQBAEAQBAEAQBAEBEdq/U1T+B+6jVdXk+us9DRfO4cfBnPKpOwJTsv64pfSk9w9ZhykaGk+az4eKOi1snHBAEAQGh9tHWn4EXtPWvPlnVaG5vxfkQNRPWN67FOrHfaJPYYrqW45XTPOOC8zJ7R2k00dgT8aOXoOVh5Jrzdu/td+RQEo2dMIrHXBHxL+Y/3sQEzzT5BVfZ5vdOWJbmX4b40O1eJy+tU7kv8A8spvXw+9ahViPhS7H4HUq2zhAgCAIAgCAIDTGA/1XJ66p925UR5Z0db+mLsXieO0HCm02MeE1VO+ejmLXO0lzf/AGtJbqaRZwI1AXF+HnUZq0rvcTwFZ1cLs6crTX3v+D7wGOiq8Qhbh+EPMTSHSySzTtLCHAhwLZHNFrcjcuJtwtdFqt+6jGIdejQk61XN7kks+5P7FZ6h+DY3NPNDI+Ccy2e0Di2V2vok2GoEWLSR/wACst6krsRjHHYONODtKNu7L0zI43nGTEKCv0Uj2UrY2aJnmxJ3rBpLRcOJNz0TwA48wsubknlkUUcFHD16d53lfdwfr5lcF/pKb0Z/fovhviK39Tjw8CwpP6Rm9aP3UaL4frrLpf1Rdn/FlxF/R7/S/wCfasr4ZF/1Vev7TwjwOSryxBuWl74ppZdDeLnASyNcGjtNnXt22UVG8OJl4iNHSMtfJNJX4IM2lgYZ4IaeXwoReDcm6PF0XIvq1W+bp58LptctXpD0VfEbXWWre/n6dyn+hSUuWKnfNLHzSwyaDwc1u+iDdQ7CbE27LjtWNW0OKM/qIVtIx1M0k1fgz6dgUtVlel3LS98Uk0mhou5zd/M12kdpF727bFZ1bw+phYiFHSM9fJNJX4IpJtLBww0ng8vhRi8G5DR4ui9r6tVvm258LptctXpC0U1iNrrLVvf59fp3Kw5FnOAaS3TO6oFU2JxDXaRGWBpueDtJLrHjyHApqPVEtIU1jb/22tfje/l3lliuYK12D+CSYdNEyJkTHzvD2t0RuaGDS5oAcbNHM9vDuxrPV1bFlLDUI4raqom23ZZb3xJLlrCvCsr7oC7i2dzPTZO9zP8AIA+9TSvCxpYmtstI6/Z9GiKbMIH1mJUxk4so4SRwuLNe4xC/eHy3HoKFNXkj0NJSVDDy1d83/vuXeb3WycqEAQBAEAQBAEAQBAEAQBAEAQBAEAQBAEAQBAEAQBAEAQBAEAQBAEAQBAEBRzQRYgEedAUYwAWAAHcBYIZbb3hzQRYgEdx4hDCdioFuXBAVQBAEAQHzoF72F++3H80M3e4+kMBAfOgXvYX77cfzQzd7jDZvy4zEKUwSOLOkHseBfS8AgG3aLEi3n7FGcFJWZsYTEyw9TXWfyIYdnte6nFI/E2eCi1miO5sHXA7DYHkNVlXs5WtfI9L2lh1U2qpe92+vAkWJZTkGHw0tDVPpt04EyXcHOGl2q5YRzc6/3KTi7WTNOnjIuvKrWjrX6P8AZ9ZBya3DYpAZN7LKWl7gNIs2+lrRc95N+2/mWYQ1Rjsc8VJZWSJUpmgEAQBAEAQBAEAQBAEAQBAEAQB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56362" name="AutoShape 42" descr="data:image/jpeg;base64,/9j/4AAQSkZJRgABAQAAAQABAAD/2wCEAAkGBxQSBhQUExQWFRUXGCAaFxYXFR4cIRofHiEbHyEdIRkeICgiIBwlHR0ZITEhJSkrLi4yHCAzODMsNygtLisBCgoKDg0OGxAQGzQmICQuLCwwLC83NCwsLCwsLzQsLDQsLCwvLCwsLCwsLCwsLCwsLCwsLCwsLCwsLCwsLCwsLP/AABEIAHEBvQMBEQACEQEDEQH/xAAcAAEAAgMBAQEAAAAAAAAAAAAABgcEBQgDAgH/xABUEAABAwIEAgMKCAkICAcAAAABAAIDBBEFBhIhBzETQVEUFyI2VGFxc4GxMnKRkpOy0dIVMzdCUlNiwtMWIzR0goOhwyY1Q4Sis8HwJCdjZJSj4//EABoBAQADAQEBAAAAAAAAAAAAAAADBAUCAQb/xAA2EQACAgEBBAcGBwEBAQEBAAAAAQIDEQQSITFRExQyM0FxgQUVIlJhwTRCkaGx0fAj4VOCQ//aAAwDAQACEQMRAD8AvFAEAQBAEAQHyHi/MfKgPpAEAQBAEAQBAarMuPw0OFOmmJsNmtHwnu6mtHb/AIDclSVVSslsxOZzUVllP4nxgrH1H8yyKJvUC0vd7SSB8gWnHQVpfE8lJ6qT4I2+VuMBdVNZWsYGuNumjuNPncwk7dpB27FHdoMLMH6Eleqy8SLda4FoINwdwR1rMLZ+oAgCAIAgCAIAgCAIAgCAIAgCAIAgCAIAgMCbG6Zkxa+oha4Gxa6VoIPYQSu1XN70jzaXMz1wehAEAQBAEAQBAEAQBAEAQBAEAQBAEAQFUVXEaqGfe5A2Hou6BFfQ7Vp1AHfVa/PqWjHSQdO3vzjJUd8uk2S11nFsIAgOe8kOPfXZufx83ulW1f8AhvRfYz6++OhFimgEAQBAEAQBAUfx3rnHMEMVzoZFrA/acXAn5GgfKtb2fFbDl9SjqpZkolm5Jy3BSYFEGMbrcxrpJCAXOJAJ37OwcgqF90pzeS1XBRjuIBxvy7DFDFVRtDHvk6OQNFg67XODrdo0kE9dxdXdBbJtwZX1VaxtImXCWsdLkWDWblhcwE9jXEN+QWHsVTWRSueCah5giYKsTBAEAQBAEBGs5Zyhw0RdKyR/SardGG7abc9Th2qejTyuzh8COy1Q4kZ789J+oqfkj++rHu+zmv8AehF1qA789J+oqfkj++nu+zmv96DrUCWZPzVFiNE+SJkjAx+giQC5NgdtJO26rXUOppMmrsU1lFQcY6p7c7PDXvaOjZsHEdR7CtPQxTq3rxKmok1PcW7xAcRkmrIJBELrEG3+KzNP3sfMt2dhkC4DTudU1upznWbFbU4m28varvtBJKOPr9ivpW2nkt5ZhbCAIAgCA0Wb80R4dh7ZZWPe1z9ADAL3IJ6yNtlNTS7ZYRHZYoLLIj356T9RU/JH99Wfd9nNf70IutQKkzPibanMc1QwENkfqAda4G3OxIvt2rSpg4QUX4FK2alJtFt9+ej/AFFT8kf31m+77Oa/3oXetQJLk3OkOJGXoo5GdHpv0gbvqva2lx7FBfp5U4y+JJXap8CF8eZ3NNHpc5t+lvpcRf8AFditez0ntZ+hDqm1jBIeDUhdklpcS49I/cm/X2lQa1JW7voS6d5gTlVCYIAgCAIAgItxGzJJh+ANmiaxzjK1lpASLEOPURvsFY01Stnssitm4RyitO/NWfqqb5r/AOIr/u+vmyr1qfId+as/VU3zX/xE93182OtT5DvzVn6qm+a/+Inu+vmx1qfId+as/VU3zX/xE93182OtT5G2ynxSqqrMcED4oAyR+klrX3AsTtd5HV2KO7RQhByTe47r1EpSSLeWYXAgCA5elxIfy0NRfwe6ukv5ukv7l9Aof8tn6fYy3JdJn6nUK+fNQIAgOeskflYZ6+b3Srav/Dei+xn198dCrFNAIAgCAIAgCArDjTld89KyriaXOiaWyNG50cw4Dr0m9/Mb9S0NDcotwfiVdTW5LaRosocWTT4U2GpidLoGlkjHC5A5BwPYNr39nWZrtDtS2ovBxXqcLEjQ5tzRUYxi0UUcRDQbRQtOokn85x23t7Gi/nKmppjp4tt+bIrLHa8IvHKGCdxZchp73LG+ER1ucS53suTbzWWRdZ0k3Iv1x2YpG5UR2EAQBAEAQFR8ffxdH6ZP3FpezvzehT1fBGZwwylR1OTopZqdkkhc8Fxvc2cQOvsXOqvsha1FnVFcXBNolf8AIDDvJI/8ftVbrVvzE3RQ5G1wfBYKSBzKeJsTXHUQ3rNgL7+YBRzslN5k8ncYqPAozjR48P8AVM9xWvoe69Shqe2XDxC8R6z1LlmafvY+Zds7DK/4Af0mt+LF75Vd9o8I+v2K2k4MuJZZcCAIAgCAw8UwqGpgDJ4mStBuGvaCAdxex67ErqE5QeYvB44p8SE50hwnDqEOkooHyP8AxcTY2gutzJNtmjrPvVuh32vCk8cyGzYgstFWzZwZ0p04dhzR1AwEn5dYv8i0Vp3jfOX6lXpuUUTnIeJYXXz9DLQU8M/5oDAWyW56SRcO/ZPsJ3tT1ELqltKTaJ6pwnuxvLLwrBKemLu54Y4tVtWhobe17Xt2XKoTsnPtPJYUUuBWPH/nRf3v+UtD2d+b0+5U1fgRjKfEeagwcQMhje0OLtTi4Hwt+pT3aRWy2myOvUbEcYLY4c5rfiWGSySRsjLJNADSTcaWm+/pWdqaFVJJMuVWbayS1ViUIAgCAIDxqqVkkemRjXtvezmhwv22PWvU2uB41kxfwHTeTw/RN+xddJPmebK5D8B03k8P0TfsTpJ8xsrkPwHTeTw/RN+xOknzGyuQ/AdN5PD9E37E6SfMbK5FIYWwN4ygNAa0VTwABYAeFyC1p/hfQpR78v8AWMXwgI7n/HBR5VmlvZ5boj+O7YfJu70NKn09fSWJEds9mLZzNp8HzLfMo6ZyBjYrMqQy3u8N0SfHbsfl2d6CFgaivo7GjVqntRTI9xVxPEIZ6fuHprOD+k6KHpNwW2v4Drdan0kKpJ9Jj13Ed7msbBA/5SY9/wC7/wDh/wD5K50Ol+n6/wDpBt3mDw2c48R6cvvrMkhdcWOoskvcdRvfZdarHQPH0OKM9LvOjVhmkEAQBAEBpM4ZibQYMZ3MMgDmt0ggHwvOVLTU7ZbKOLJ7CyQXv1ReSyfSN+xXPd8vmIOtx5Dv1ReSyfSN+xPd8vmPOtx5EZxTNWE1FQXyYW4OO5LJjHfzkMIBPnIU8Kb4rCn9yN21P8psMD4i0FG09z4cYydi4SAuI7C913Ee1cWaS2ztTOo31x4I23fqi8lk+kb9ij93y+Y763HkZWFcXYp8TihFNI0yPawEvbtqIF+XnXM9DKMXLPA9jqU3jBZaoFkIAgCAICo+Pv4uj9Mn7i0vZ35vQp6vgiTcHfEKH40n13KDW98/Qm0/domyqEwQHPvGfx5f6tnuK2tD3XqZ+q7Z941xWqKrCZYHRQBsjS0luq4B7Lu5ryGhjCSkm9x7LUSaxg3vAD+k1vxYvfKovaPCPr9jvScGXEssuBAEAQBAEBz5xBLqvic6FzrDpY4Gn9FrtIv8rifatrTYhp9pfVmfd8VuGXfh2XaaDDRBHDH0drEFoOrtLiR4RPWSsmVs5S2m95eUIpYSKJ4j4S3Dc5DuY6BpbMwA/AN3bDzXbceY2Wxppu2r4vIoXR2LPhOhaWXXTNdy1NBt6RdYjWGaKKm4/wDOi/vf8paXs783p9ylq/A2fCPA6abJzXy08Mj+keNT4mONge0i6j1lk424TZJp4RcN6LBoMOhgjLYYo4gTciNjWgnlchoG9rKlKcpdp5LCSXAylyehAEAQBAEB5vnaHWLgD5yF7hjJ9g7LwHwydpdYOaT2Ahe4Yyei8BQOFb8Z/wDe5P31sz/C+iKEe/L+WMXz8J2QHPvFPNXd2OCOE6oITpZbfpHnYuA6/wBEfL1ra0lHRwzLizOvs25YRNDw4/8ALUQWHdQPT3/9S3wL9mmzPTuqnW/++14cPQsdB/z2fEhnCvNYocaMUx0wTGz77dG8bBx7B+afYepW9XR0kcx4ogos2HhnQINwsU0D9QHPWSPysM9fN7pVtX/hvRfYz6++OhVimgEAQBAEBiYnhsVRS9HPG2RlwdLhcXHI2XUZyi8xeDxpPian+Q2H+RwfMCk6zb8zOejhyH8hsP8AI4PmBOs2/Mx0cORVXGbBoKXEKZtPEyIOY4uDBa9i21/8Vo6GyU1LaeSnqopYwTPh7lOimydTyS00T3uaS5zm3J8Jw3Kq6i+yNrSkWKq4uC3Ei/kNh/kcHzAoOs2/MyTo4cj0p8m0Ec7XspIWuaQ5rgwXBG4I890eotaw5MdHHkb1QnYQBAEAQFR8ffxdH6ZP3FpezvzehT1fBEm4O+IUPxpPruUGt75+hNp+7RNlUJggOfONHjw/1TPcVtaHuvUz9T2y3OIFMwZJqyGNB6F24aFm6dvpY+ZcsS2GQTgB/Sa34sXvlVz2jwj6/Yr6Tgy4lllwIAgCAIAgKW4x5Xkjxbu+IEsdp6Qt5xvbYB3xSAN+ojzhauiuTj0bKWorae2j8w/jPMzDw2WmbJIBbpBIWA+cs0nftsd/MkvZ8W8p4R4tW8b0aDAcMqcbzaZJd26gZngWaxo5Mb5yNgOfWetTWThp68L0OIRlbPLOiGizbDkFiGiVFx/50X97/lLT9nfm9PuUtX4Ej4LeI7fWv96g13e/oTafsE7VMnCAIAgCAIAgOfuNY/03d6ln7y2tD3XqZ+p7ZeGXPF6m9TH9VqyLO2/Nl6PZRRnB8f6fR/Fk+qVr63uf0KOm7Z0IsU0Dn/AjfjL/AL3L/mLas/C+iM+vvvVnQCxTQKg4y5rqGVPcbGuiic0F0l95QeoEcmA7Ecz6OenoaINbb3v+CnqbJL4UfXCrh85szKyrZptvDE4b36pHDqt+aOfX2Jq9Vn4IerFFGPikW6swuFR8VOHznSurKRlyd5omjcnre0dZ/SHXz7VpaTVY+CfoypfRn4onnwazXUPqRRPa6WJrSWyX3iA6iTzZfYDmOQ25e66iCW2tz/k801kn8LLgWYXDnrJH5WGevm90q2r/AMN6L7GfX3x0KsU0AgCAIAgCAp3EqnMP4Rl6MS9H0jtFmQ/B1HTzF+Vua04LSbKzx9SpLpsvHAxTUZk7JvmQ/YusaP8A2Tn/ALmnxvL+NVkrXVEEshaLNJEYsDv+aQpa7dPX2Xj9Tidds+JsMNizBT0LYYY5WRsFmt0RG29+ZueZXEnpZPLe/wBTpK9LCP2vxnMMFK6SXpWMaLucYoiAO02akYaSTwvuG70sslfB7MtTW91d0y9J0fR6PBa22rpL/BA56Rz7FX1tMK9nZXMk01kp52mWQqBaCAIAgCAqPj7+Lo/TJ+4tL2d+b0Ker4I1+ReJVPQ5bZTyRTPc0uJLAy3hOJ63A9fYpNRo5WTck0eVXxjHDJB36KTyeo+SP76g93z5r/ehJ1qBKMmZxixKOUxRyM6MgHpNO+q/LS49ir36eVOMviS12KfAqDjR48P9Uz3Faeh7r1Kep7ZcPELxHrPUuWZp+9j5l2zsMr/gB/Sa34sXvlV32jwj6/YraTgy4lllwIAgCAIDHxCsbDQSSvvpjYXutzs0Em3n2XUYuTSXieN4WWV+7jHQltjDUkHmNEf8RXfd9nNf70K3W4cmaCTN2BOkJOHOueyCMf4CSym6vqfn/d/0cdPV8puqPizh0NOGRU88bByayKNoHsD7KKWhtk8tr9/6OlqoLgme3flov1VT8xn8Rc+77Oa/3oe9bhyZBeJ+coMSNP0LJG9Fr1dIGi+rRa1nH9Eq5pdPKrO14le+1WYwTLgjjsbsKNGA/pGapSbDTYuAsDe99+xVdfU1Lb8OBY0001slnrPLQQBAEAQBAEBz/wAavHd3qWfvLa0Pdepn6rtl35c8Xqb1Mf1WrIs7b82Xo9lFGcIPH6P4sn1StfW9z+hR03eHQixTQOfcmfznFwOG4NRM/wBn86f+oW1fu02PovsUK99x0EsUvmHW4XDNPG+WNj3RHVGXC+knrH/fUOxdRnKKaT4njinxMxcnoQBAYlFhkMM8j4o2MdKdUha22ojrP/fWe1dSnKSSb4HiilwMtcnpz1kj8rDPXze6VbV/4b0X2M+vvjoVYpoBAEAQBAEBX+IcWaSGvkidHOXRvcwkNba7SQbeFy2V2Ohskk8orvUwTweHfkov1VR81n3177vs5o861Ad+Si/VVHzWffT3fZzQ61Ad+Si/VVHzWffT3fZzQ61A1WauKNLU5cngZHMHSMLWlzW2ue2zlJVopwmpNrccz1MXFo+eAHOu/uf85e+0fy+v2PNJ4+hbyzC4EAQBAEBqsdy5TVgZ3TEJNF9N3OFr2v8ABI7ApK7Z19l4OZQjLijU97jDPJW/Pk+8pOt3fMcdDDkO9xhnkrfnyfeTrd3zDoYcjbYFl2mo2vFNEIw+xdZzje17fCJ7So7LZ2dp5O4wjHgUjxo8eH+qZ7itbQ916lHU9suHiF4j1nqXLM0/ex8y7Z2GV/wA/pNb8WL3yq77R4R9fsVtJwZcSyy4EAQBAEB41lKyWkfHINTHtLXN7QRYjbfkvYtxeUeNZWGRrvcYZ5K358n3lP1u75iPoYch3t8M8lb9JJ95Ot3fMOhhyPzvb4Z5KPpJPvJ1u75h0MOR+d7bDPJR9JJ95e9bu+YdBDka3MvD7D4suVMkdOA9kMjmnpHmxDSQbF1uYUlWqtlOKb8UcWUwUW0vAhvAjxmn9QfrsVr2h3a8yDSdpl4rIL4QBAEAQBAEBz/xq8d3epZ+8trQ916mfqu2XflzxepvUx/VasiztvzZej2UUZwg8fo/iyfVK19b3P6FHTd4Xrj1cKfBJ5j/ALONzvaASB8qyK47UlHmXpPCbKX4IUZkza+U79HEST+08gD/AA1rV18sVpc2UtKszbL3WOXwgCAIAgCAIDnrJH5WGevm90q2r/w3ovsZ9ffHQqxTQCAIAgCAIDnbDMOjqeKzoZm6o31Mwc25F7dIeYIPMBbkpuGn2o8cIzYRUrWn9S2O9hhnkx+ml++s3rl3P+C51evkO9hhnkx+ml++nXLuf8Dq9fId7DDPJj9NL99OuXc/4HV6+Q72GGeTH6aX76dcu5/wOr18jcZeyvS0OvuaPo+ktr8Nzr6b2+ETb4R5dqisunZjafA7hXGHZNyojsIAgCAIAgCAIAgOfONHjw/1TPcVtaHuvUz9T2y4eIXiPWepcszT97HzLtnYZX/AD+k1vxYvfKrvtHhH1+xW0nBlxLLLgQBAEAQBAEAQBAEBqc3C+VKv+ryfUcpae8j5o4s7D8ipOA/jNP6g/XYtL2h3a8ynpO0y8VkF8IAgCAIAgKt4icQ6mhzH0ELYSzo2uu9ribm/Y4bbLQ02lhbDalkq3XShLCKrzNj8ldihnmDA8tDbMBAsL9pO+60aqlXHZiU5zc3lkoouLVbFRsjayn0saGi7HXs0AC/h89lXloa287yVamaWCK5dx2SixYVEQYXgEAPBI8IWOwI96s21KyOyyKE3B5Rvsw8Sauswl9PIImsfbUWNcDsQ61y47XAUNekrrltLJJLUTksMwcpZzmw5kggZETIRqL2knwb2GzhtuflXd2njbja8Dmu2UFuLn4Y5omxDCZZJgwOZLoGgEC2lp6yd7krK1VMapJR5F6mbnHLJiqpMEAQBAEAQFYZe4bT0+dG1bpYiwSPfpGq9nh4A5Wv4QV+zVxlVsY8EVo0NT2slnqgWQgCAIAgCApbF+FVbJjc00ckDQ+V72+G8EBziRyZzsVqw1tagotPgUZaee02jw71WJeURfTSfdXvXafl/ZDoLeY71WJeURfTSfdTrtPy/sh0FvMd6rEvKIvppPup12n5f2Q6C3mO9ViXlEX00n3U67T8v7IdBbzJbw4yZV0OKySVErHtdHpAbI51jqB5OA6gq2pvrsilFE1Nc4v4mWGqRYCAIAgCAIAgCAICsc+8N56/MLp45YmNLGts7VfYeYK/p9XGqGy0VraHOWck6zPhjqnL08DCGukYWgu5C/bZVKpqE1J+BPJZjgjPDTJMuGy1Blkjf0oYBovtp13vcftBT6rUK7GFwyR01OtMnSqEwQBAEAQBAEAQBAEBh4zSGbCJogQDJG5gJ5AuaRv8AKuoS2ZJ8jySymiEcOMgzYdi0ksksbw6PQAzVe+ppvuOWyt6nVRtikkQU0uDyWGqRYCAIAgCAIDDqsKgll1SQxPdy1Pja429JC6U5LcmeYTPH8AUvk0H0LPsXvST5sbK5D8AUvk0H0LPsTpJ82Nlch+AKXyaD6Fn2J0k+bGyuQ/AFL5NB9Cz7E6SfNjZXIfgCl8mg+hZ9idJPmxsrkZdJRRxMIijZGCbkMaGgntsBzXLk3xYSSPdeHoQBAEAQBAEAQBAEAQBAEAQBAEAQBAEAQBAEAQBAEAQBAEAQBAEAQBAEAQBAEAQBAEAQBAEAQBAEAQBAEAQBAEAQBAEAQBAEAQBAEAQBAEAQBAEAQBAEAQBAEAQBAEAQBAEAQBAEAQBAEAQBAEAQBAEAQBAEAQBAEAQBAEAQBAEAQBAEAQBAEAQBAEBoM94y+jypPPGLvaAG3FwC5wbc+i9/YptPWrLFFkds9mLZCsu5GdW4JFVS4hVGWVuvUyTZpPV7DsbEbg8lat1Krm4KCwiKFW0lJyZLc564OH84bI/XHCAJLkOJFhqve9z6VXoxK5ZXiS2boMiGWcl1FVgMNQcTqmGRgdpDnG3mvrVm3URhNx2FuIYUtxT2mT3BqLuDL5E075hGHPdLJz07uN7k7AefqVOcuknuWM+BPFbEd7IFhEVZjs7531ElJRtcWxRxOs51usnrt1k33uABzVybr0y2Usy+pDHat35wj7xvLdZhVIaujrJpmR7ywznUC3rPZYdewNrkHay8rtruexOKWeDQlCUFtRZN8LxttZlLuiO7dcTja+7XAEEX8zgd1UnW67Nlk0ZbUco0fBysklyaHSvfI7pXjU9xcbbdZU2tio24SOKG3DeeXGitkhyiHRSPjd0rRqY4tNrO2uF7oYqVmGvAXtqO4zeJlS+PIMr2Pcx46OzmuIPwm33G650qTuSf1F7areDc5Olc/KNG5xLnOpoi5xNySWNJJJ5knrUV6Ssklzf8kseCNuoj0ivFCpfHkeofG9zHDRZzXEEeG3rG/JWNIk7UmRXvEHgjnCfMEwmNHVvc572Nnp3vcXF7HgEtudzbn84dSn1lUe3DyZHRN9mXmZfEKukZnLCmMkexr5SHta4gOGqLYgHcbnn2rnTRTqm2j21vbiWEqRYKdzTjtZLjFVWUsjxTUMkcZY1xDZSHeHcDYgE2P7JC06q61GMJrfLPpyKk5SbclwRbOHVrJ6COWM3ZI0OafMRdZ0ouLaZaTyskBx3h9oo6icV9ZdrXyBvS7XALrcuXUrleqy1HZXgiGde5vLNLkXJzq/LbKiSurGOc5wLWTG3guI67nqUuovVdjior9DiqG1HLbNxnyWSmxnBYY5pQ3pAx51kdIGugHh2+FcX59pUenSnGyTX/AJxFuYuCT/24kPEPNP4PwTWxodNI7RE08r/pEDcgDq6zYdag01PSzw+C4k1tmwiPUPD2pqKYS1tfUiZ3hFkb7NZf83suPMAPeppaqEXiuCx9SONUmsyZj0uI1eD5lhpqqZ1TSTnTHK++phuBuTfkSLi9rG4tYhdOEL4OUViS8DxOVcsSeUzO42V8kOXIXRSPjPTAEscWkjQ82uDy2XOgipTaazuPdS2orHMzuGmNyPppaOqJ7qpXaXajcvb+a6559l/inrXGqrSanDgzqmTa2ZcUYOIV0g40U8QkeIzASY9R0k6Zdy29r7D5F1GK6q3jfn+jmTfTJFgyPDWEk2AFyT1AKkWCmYszVYxWPFHSP7hkqjEIrnSI7aQ/Ty6ifjN861XTDZdKXxJZz9Sptyzt+GS5wbi4WUWyvcCrpXcYq2IyPMbYAWxlxLQbU+4bewO5+Uq9ZFdVi8b8/wBleLfTNfQsNUSwEBXuC1sp4yVkRkeYxT6mxl5LQb0+4byB3PylXZxXVYvG/P8AZBBvpZE6rzagkI2Oh3uKpx4kzIdwcq5Jcmh8r3yO6V3hPcXG3g7XKta2KVuEiKhtx3kCynmeppswGeaWSSkM7qeTW9zgwuuWusTta179gcFcuphOGzFfFjJXhOUZZfDgWhxIqXR5IqXxuLXBos5riCPCbyIWfpknaky1c8QZiUlU88KBJrd0ncWrXqOq/R3vq53v1rtxXWMeGfueZ/5Z+hpcDZUVXBoFs0vdFpHtkEjtZLJXnTqvc3aNPtCls2Yaret27+DhJyq+pJuHeN92ZShkcbvaNEh69TdrnzkWd7VX1NfR2NElU9qKZqeK2JytpKakp3uZPVTBoLSQQ0EXNxuPCLPZqUukhHLnLgkcXt4UV4mBxVMkOH4fDFPLHqlEZe17g4iwFyQbk9e660mJOcmvDJ5cnhJM9jw3nt/rWr+V33151uP/AM0OgfzM+uM874clxlj3tcJmDU1xaT4L+sG+6aFKVryvA9vbUVjmYeK5Fngwh89PiVUHxsMlpJCWnSL2vcW9JBXUNTGUtmUFv5HkqmllSZuMrZskl4dPrJBqliZJq2trMYNjYdote3XdR20KN+wuDx+51CxuvaZGco5ZfiuFd2VNdUdI97gGRP0iPSSLW3A7QBbYhT3XKmWxGK9SOEHYtpssKChdTZUdEZXyujif/OvJ1HZxBJudxy9ipOSnZnGCwliOCIZCon4hw3DJaidrnSu/nWyHX4LgbajfbqVnUSVV+Ulw4eBFUtqG9kezzld9C6l0VtW/pphG7VMdgbbi1t91NRcrNrMVuWeBHZBxxhsm+DcPxT4i2Xu2rl0hw0Pl8E6mlu9t9r3B7QFVnqtqONlImVWHnLNZlTFJqDNb8Oq5HyNkOulmkcSXA/mlx69rfGBH5wUl0I2Vq2C4cUcQk4S2Jehl8SMdl1xYfRk91VHNzTbo2dZJG4vY79QDvMudLXHfZPgv3Z7dJ9iPFkuwbD+58Lji1vkLRYve4lzj1kkk8z1dXJVpy2pNksVhYPXEKKOeifFK0PjeNLmnrB/75ryMnF5R60msMq/EsArMED6ihlMtKDqkp5N9I6z6P2m2PbcAq/G2vUfDYsPmVnCVW+PDkSLMuMMrOFc1QwECSEnSebSDYj2EEKGqt16hRfgySclKttEdyll7E5MtQPhxIRROYCyPogdI7L9amutpU2nDLOIQnsr4iUZkpJ4+GVRHNL00zYH65ALahuTt5m7exV6pRd6cVhZRJJNVvJ9cKJGnIdNp6g4O+NrddNWn0zyKMbCwb7MEjW4DUF/wBE8uv2aTdQ1puaxzO5dl5IRwdid3vZNXJ0kmj0aWj6wcreta6ZY+hDp89Ge3A918keiV/uaV5r+99DqjsHjx2P8Aogwdbp2gfNevfZ/e+hzqXiK8zacWx/oBP6WfXao9H3y9f4PdR3bNzknxMof6rD/y2qK/vZeb/kmjwRulEekQ4teINT/Y+uxWdH3yIb+7ZG8Xwd5yBh9bT7VNHDHILfnMDQXNPaLb27NQ61YhYumnXLhJsjcX0cZLijHzTi7KvMWBzx/Be+9v0TriBafOCCPYvaq3CFsWJyUpQaJ3nzHe4srTTA2fbRH8d2w+Td3oaVT09fSWKJNbPZi2RHJ2L4ZDkhtNLVREyscZwSbl0g8IHbmAQ2/7Ks3QulbtqPDh6EdcoKGGz14MYyHUE1GXh5p3kxuHJ0bidx12Drn+0F5rq8NTxx/k808spx5E3zL4uVPqJPqOVSrtrzRPPssjXBrxCi+PJ9dysa3vn6fwR0dhGs4p+NeD/wBYP14FJpO7s8vsyO/tw8/6PHi4dOZMKc78UJ/C7PhxE/8ACCvdH2Jrxx/Z7d2oloLPLJWXHY3wWla38YajwO34Lht/aLFf9n9uTfDBX1PZR88eAf5IQX59MP8AlyL32f3r8vuNRwXmZvEGndRY3BisLSdBEVU0fnRu2B9nL06OxcaZqyDpl5rzPbfhamvUwJqlsvGukkYQ5j6XU1w6wWTEH5F2k1pZJ8/6OW83Rf0NxxfxzufKxia4CSpPRjfk388+ixDf7Si0Ve1ZnwW86vnsxxzNdiOJ4U/IhoW1cVhEGsNz8NtiHcut4ufSV3GFyu6TZfE8bhsbOTb8J8d7qyiwON5If5p/oHwT82wv2gqPWV7Fjxwe86ontQNPl78t1f6ge6nUtn4SPn/ZxHv35f0WWqBZCArjC/B441P7VL/AP/RXpfhF5/2QR71+RO8YeG4RMTyEbyfY0qnBZkiaXAiHBZlshx+eR5/4rf8ARWdd3z9CKjsEe4c4Mysy/icEnJ85AP6JG7XDzg2Kn1NjrnCS5EdUVKMkzymxl7uGVbR1G1TSaY3X/OZraGu8+21+wNPWvVWlfGceEt545Po3F8USqj/I6P6j/lqvL8T/APr7kv8A/L0PXhB+T2m9Mv8AzZF5re+fp/B7T2EarJA7hz7W0B2jl/n4B5jzA9ht/dqS/wD6Uxs8Vuf+/wBxOK/hm4n1g47u4pz1HOKib0UfZ0huCR/9n/Ck/wDnp1Hxlv8AQR+OxvkePGtjjFQBp0uNRZruwm1j7DuvdDj488hqM7sczLZlfF+kF8VBF9x0I3XHTUfJ+51sWfMefHTxMb69v1ZF17P730OdT2V5kdzjQ4nBhDX1tU6ejLmtmbBpY4NPn0C4PLe4vYHmpqJUyliEcS8MkdisS+J7i08DoadmAxx07W9zlngjmHNcL3N+eq9yTzus+yU3NuXEtRSxhcCA4tkqpw2Z9VhMrg0eE+mcdQIHMAH4W3UfC7HXVyGohb8Fy9SCVUob4foSbAcytxDJMk4bpcGPZI3mA4NubHsIII9Kr20uq3ZJYT245NdwU8RWesf71Jru+foc6fsGJxi+Hh39aH7q60XCfkeXcY+ZY6ok5EeJuANqctvkB0TU4M0Ug5jSNRFxvuB7CGnqVnS2uE8eD3MiuhtRz4o1PCXDzNTyYlO7pKiclocR8FrTpsOy5b1dQb51LrJbLVUdyRxQsrbfFliKiWDAx2admEyOpo2yzADQxxsHbi+9x1X613WouSUnhHMm0txX+MV+M12HvpRQNpxINMkr5QRpPO3p5XAdsrsI6et7e1nBDJ2SWMYN5XZYdDwykooQZZBEQLWGtxOo2udhcnmVDG5SvVktyydOvFeyjQ4BimL0uDRQNwvUI26Q4zNBPsuprIUTk5bfH6HMXYklsk7wGomqMGvVwCF7tTXRag4WuRz67j3qnYoxl8Dz9SaOWt5BaXA8RwitkFDG2rpHu1CJzrOYfaedrC4ve3IFXHZVel0jxLmQKE638O9DFWYvisIp3U7aGncR0rnP1OcBvawsSPNYX6zZIOil7Se0xJWWbsYRYeDYZHS4XHBELMjbYeftJ85NyfSqM5ucnJliMVFYRXtNhGIYPiUoooG1dJK7WI9Qa6M9m/msLgG4A5K87Kr4rbeJL9yuozrb2d6Pt2D1+K4zC+uhbS0sLtYh1Bznkdtu3lc2sL2G9150lVMWq3lvxPdmc2trciS8SsOlqMnTRQsMkjiyzQQL2e0nmQOQKg0s4wtTlwO7ouUGkRnB8ZxinwmGAYXqEUbIw4zNBIY0Nva/XZTzronJy2+O/gcqViXZJ9gVTNLhMb6iLoZSDrjvfTuQN+vax9qp2KKk1F5RNFtreajiPh8tRk6eKFhfI7TpaCBez2k8yByBUmmko2py4HF0XKDSNhlakdHlimikbZzYWNe02NiGgEdnNcXSTsk1zPYLEUmVjNkOqgz3CYY3Po2VDZWEObaMOLS4aSb7aRyHIDrutBamEqXtP4sY8yv0MlNNcCV5wwWeuzdRxOiPcUJ6WV5Is929m2vc8gOXJ7lWpsjXXJ5+J7iWyDlJLwJC7KtEedJT/Qs+xQ9NZ8zO+jhyIriWWpKTPdLVUNOOhc0x1DIw1oaLjwrXHaDt+r86sRuU6ZQse/iv9/uJG69macUTTHIHSYLOxgu50T2tHaS0gD5VVraUk3zJZLKaNHwzwmWlyjHDOzRIHPJbcHm4kbgkclLqpxna5R4HFMXGCTNdxCwWeozFhkkMZeyGYulcCPBGqE3NyOpruXYpNNZGMJqT4r+zm2DlKLXgbzO2WGYjgboXHS4HVG+19Lh5usEEgjzqGi51T2kSWQU1gilFi+NUlOIZaFtXp2bMyUC4HK/WT5yGqzKvTze0pY+hEpWR3NZPvCMsVlbmWOtxMMjbDvDTNINje4JsSNjY8ySQOQFl5O6uut11ePFiMJSltT/Qy+MGCT1eX4mU8ZlcJg4gECw0vF9yOshc6KyNc25PG49vg5JYJrXUjJqN8Ug1Me0tcD1g7FVIycXlEzWVgqbJ2Ta2l4gROkY59PD0jGTFzSNBbJp2vqG7uVtiexaV2ornS0uLxu+pVhVONib4EkqMAlrOIxlqYf8AwlPHphD9LmyOPN2m57Tz/RaoFbGujEX8Te/6Erg5Ty+CJI7KlEedJT/Qs+xQdPZ8zO+jhyIxg2ATUPEWV0EP/gqhg1adIbE4A2Gm9+YdyH+08ynnbGylbT+Jfv8A77EcYOM3hbmauvpMQpuI9VV09GZ2SMDGkva0EaYrnnfYstyUsZVTojCUsY/9OXGasckiR5ex3EpcWaypw8QREHVJ0odawJGwPWbBV7KqoxzGeWSRlNveiYKsSkEzpluqGYIsQoNJnY3RJE42Ejd+skC9jYgkdRBuN7lFsNh12cOfIhsg87UeJrsVrsYr6F1MKFtK2QaJJXyg+CdnADnuNtg7b5V3COnqe3tZx4HMnZNYxgnGWsFZRYHFTsNwwbuP5xO5NvOSTZVLbHZNyZNCKisIjXCzBp6anqxPGYy+cuZcg3bbnsSp9XZGbjsvwI6YuOcmr4qZNnnqhUUbC6R7einYC0amixa7wiAbEAHr2b2KTSaiMVsz4cUcX1OW+JIaXDJRwxFOWHpu5Oj6O4vq0W03va99uahc49PtZ3ZJHF9Hj6Hpw0w2WmyXBFMwxyNMmppINryPcORI5EFeaqcZ2uUeG7+D2pNRSZrOIuDVJxOlraGPXUQktLdt2EHncjYHULftqTTWQ2ZV2Pczi2MsqUeJsuG+Auo8sMZKCJpCZJbkE6ndRIJuQABe/O6j1NqssyuHBHdUNmOGavithNRPFSGmhMzoptZaCByAte5HMiyk0k4R2lJ4yjm6MnjB5HNGM2/1SPp2/aveho/+n7Dbs+UyeLGEVFXlFkcERkk6RriwECw0vvuSBsSAudHZGuzMnuF0XKKxzJXiOHNqMGfBIPBkjLHea4tf0g7+xV4zcZKS8CVrKwRPh5BXU2WpqeaE9JBq7nJcC2QG5AuDcAO7bbOHYrGpdc7FKL3Pj9CKpSjHDMGrx7GpaZ0LcObFI4aTKZQWtvsSBe3o3PoK7VWni9pzyuRy5WNYSNzlLKrqHJclPcPleHufp5anN0hov1ABouee52UV93S27Xgd117EcH5wqwqalyi2KeMxyB7yWkg7E7ciQmrnGdmYvcKYuMcM8eJeBz1TqLoI9fRTh7/CaLN233Iv7F7pbIw2tp8UeWxbxgmyqkxrsxwOky9UsYNT3wyNa0dZLXADftK7raU03zRzNZizTcMsNlpsnRRTsMcgc+7SQbXc4jkSOSl1U4ztbjwOKYuMMMlSrkoQBAEAQBAEAQBAEAQBAEAQBAEAQBAEAQBAEAQBAEAQBAEAQBAEAQBAEAQBAEAQBAEAQBAEAQBAEAQBAEAQBAEAQBAEAQB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56364" name="AutoShape 44" descr="data:image/jpeg;base64,/9j/4AAQSkZJRgABAQAAAQABAAD/2wCEAAkGBxQSBhQUExQWFRUXGCAaFxYXFR4cIRofHiEbHyEdIRkeICgiIBwlHR0ZITEhJSkrLi4yHCAzODMsNygtLisBCgoKDg0OGxAQGzQmICQuLCwwLC83NCwsLCwsLzQsLDQsLCwvLCwsLCwsLCwsLCwsLCwsLCwsLCwsLCwsLCwsLP/AABEIAHEBvQMBEQACEQEDEQH/xAAcAAEAAgMBAQEAAAAAAAAAAAAABgcEBQgDAgH/xABUEAABAwIEAgMKCAkICAcAAAABAAIDBBEFBhIhBzETQVEUFyI2VGFxc4GxMnKRkpOy0dIVMzdCUlNiwtMWIzR0goOhwyY1Q4Sis8HwJCdjZJSj4//EABoBAQADAQEBAAAAAAAAAAAAAAADBAUCAQb/xAA2EQACAgEBBAcGBwEBAQEBAAAAAQIDEQQSITFRExQyM0FxgQUVIlJhwTRCkaGx0fAj4VOCQ//aAAwDAQACEQMRAD8AvFAEAQBAEAQHyHi/MfKgPpAEAQBAEAQBAarMuPw0OFOmmJsNmtHwnu6mtHb/AIDclSVVSslsxOZzUVllP4nxgrH1H8yyKJvUC0vd7SSB8gWnHQVpfE8lJ6qT4I2+VuMBdVNZWsYGuNumjuNPncwk7dpB27FHdoMLMH6Eleqy8SLda4FoINwdwR1rMLZ+oAgCAIAgCAIAgCAIAgCAIAgCAIAgCAIAgMCbG6Zkxa+oha4Gxa6VoIPYQSu1XN70jzaXMz1wehAEAQBAEAQBAEAQBAEAQBAEAQBAEAQFUVXEaqGfe5A2Hou6BFfQ7Vp1AHfVa/PqWjHSQdO3vzjJUd8uk2S11nFsIAgOe8kOPfXZufx83ulW1f8AhvRfYz6++OhFimgEAQBAEAQBAUfx3rnHMEMVzoZFrA/acXAn5GgfKtb2fFbDl9SjqpZkolm5Jy3BSYFEGMbrcxrpJCAXOJAJ37OwcgqF90pzeS1XBRjuIBxvy7DFDFVRtDHvk6OQNFg67XODrdo0kE9dxdXdBbJtwZX1VaxtImXCWsdLkWDWblhcwE9jXEN+QWHsVTWRSueCah5giYKsTBAEAQBAEBGs5Zyhw0RdKyR/SardGG7abc9Th2qejTyuzh8COy1Q4kZ789J+oqfkj++rHu+zmv8AehF1qA789J+oqfkj++nu+zmv96DrUCWZPzVFiNE+SJkjAx+giQC5NgdtJO26rXUOppMmrsU1lFQcY6p7c7PDXvaOjZsHEdR7CtPQxTq3rxKmok1PcW7xAcRkmrIJBELrEG3+KzNP3sfMt2dhkC4DTudU1upznWbFbU4m28varvtBJKOPr9ivpW2nkt5ZhbCAIAgCA0Wb80R4dh7ZZWPe1z9ADAL3IJ6yNtlNTS7ZYRHZYoLLIj356T9RU/JH99Wfd9nNf70IutQKkzPibanMc1QwENkfqAda4G3OxIvt2rSpg4QUX4FK2alJtFt9+ej/AFFT8kf31m+77Oa/3oXetQJLk3OkOJGXoo5GdHpv0gbvqva2lx7FBfp5U4y+JJXap8CF8eZ3NNHpc5t+lvpcRf8AFditez0ntZ+hDqm1jBIeDUhdklpcS49I/cm/X2lQa1JW7voS6d5gTlVCYIAgCAIAgItxGzJJh+ANmiaxzjK1lpASLEOPURvsFY01Stnssitm4RyitO/NWfqqb5r/AOIr/u+vmyr1qfId+as/VU3zX/xE93182OtT5DvzVn6qm+a/+Inu+vmx1qfId+as/VU3zX/xE93182OtT5G2ynxSqqrMcED4oAyR+klrX3AsTtd5HV2KO7RQhByTe47r1EpSSLeWYXAgCA5elxIfy0NRfwe6ukv5ukv7l9Aof8tn6fYy3JdJn6nUK+fNQIAgOeskflYZ6+b3Srav/Dei+xn198dCrFNAIAgCAIAgCArDjTld89KyriaXOiaWyNG50cw4Dr0m9/Mb9S0NDcotwfiVdTW5LaRosocWTT4U2GpidLoGlkjHC5A5BwPYNr39nWZrtDtS2ovBxXqcLEjQ5tzRUYxi0UUcRDQbRQtOokn85x23t7Gi/nKmppjp4tt+bIrLHa8IvHKGCdxZchp73LG+ER1ucS53suTbzWWRdZ0k3Iv1x2YpG5UR2EAQBAEAQFR8ffxdH6ZP3FpezvzehT1fBGZwwylR1OTopZqdkkhc8Fxvc2cQOvsXOqvsha1FnVFcXBNolf8AIDDvJI/8ftVbrVvzE3RQ5G1wfBYKSBzKeJsTXHUQ3rNgL7+YBRzslN5k8ncYqPAozjR48P8AVM9xWvoe69Shqe2XDxC8R6z1LlmafvY+Zds7DK/4Af0mt+LF75Vd9o8I+v2K2k4MuJZZcCAIAgCAw8UwqGpgDJ4mStBuGvaCAdxex67ErqE5QeYvB44p8SE50hwnDqEOkooHyP8AxcTY2gutzJNtmjrPvVuh32vCk8cyGzYgstFWzZwZ0p04dhzR1AwEn5dYv8i0Vp3jfOX6lXpuUUTnIeJYXXz9DLQU8M/5oDAWyW56SRcO/ZPsJ3tT1ELqltKTaJ6pwnuxvLLwrBKemLu54Y4tVtWhobe17Xt2XKoTsnPtPJYUUuBWPH/nRf3v+UtD2d+b0+5U1fgRjKfEeagwcQMhje0OLtTi4Hwt+pT3aRWy2myOvUbEcYLY4c5rfiWGSySRsjLJNADSTcaWm+/pWdqaFVJJMuVWbayS1ViUIAgCAIDxqqVkkemRjXtvezmhwv22PWvU2uB41kxfwHTeTw/RN+xddJPmebK5D8B03k8P0TfsTpJ8xsrkPwHTeTw/RN+xOknzGyuQ/AdN5PD9E37E6SfMbK5FIYWwN4ygNAa0VTwABYAeFyC1p/hfQpR78v8AWMXwgI7n/HBR5VmlvZ5boj+O7YfJu70NKn09fSWJEds9mLZzNp8HzLfMo6ZyBjYrMqQy3u8N0SfHbsfl2d6CFgaivo7GjVqntRTI9xVxPEIZ6fuHprOD+k6KHpNwW2v4Drdan0kKpJ9Jj13Ed7msbBA/5SY9/wC7/wDh/wD5K50Ol+n6/wDpBt3mDw2c48R6cvvrMkhdcWOoskvcdRvfZdarHQPH0OKM9LvOjVhmkEAQBAEBpM4ZibQYMZ3MMgDmt0ggHwvOVLTU7ZbKOLJ7CyQXv1ReSyfSN+xXPd8vmIOtx5Dv1ReSyfSN+xPd8vmPOtx5EZxTNWE1FQXyYW4OO5LJjHfzkMIBPnIU8Kb4rCn9yN21P8psMD4i0FG09z4cYydi4SAuI7C913Ee1cWaS2ztTOo31x4I23fqi8lk+kb9ij93y+Y763HkZWFcXYp8TihFNI0yPawEvbtqIF+XnXM9DKMXLPA9jqU3jBZaoFkIAgCAICo+Pv4uj9Mn7i0vZ35vQp6vgiTcHfEKH40n13KDW98/Qm0/domyqEwQHPvGfx5f6tnuK2tD3XqZ+q7Z941xWqKrCZYHRQBsjS0luq4B7Lu5ryGhjCSkm9x7LUSaxg3vAD+k1vxYvfKovaPCPr9jvScGXEssuBAEAQBAEBz5xBLqvic6FzrDpY4Gn9FrtIv8rifatrTYhp9pfVmfd8VuGXfh2XaaDDRBHDH0drEFoOrtLiR4RPWSsmVs5S2m95eUIpYSKJ4j4S3Dc5DuY6BpbMwA/AN3bDzXbceY2Wxppu2r4vIoXR2LPhOhaWXXTNdy1NBt6RdYjWGaKKm4/wDOi/vf8paXs783p9ylq/A2fCPA6abJzXy08Mj+keNT4mONge0i6j1lk424TZJp4RcN6LBoMOhgjLYYo4gTciNjWgnlchoG9rKlKcpdp5LCSXAylyehAEAQBAEB5vnaHWLgD5yF7hjJ9g7LwHwydpdYOaT2Ahe4Yyei8BQOFb8Z/wDe5P31sz/C+iKEe/L+WMXz8J2QHPvFPNXd2OCOE6oITpZbfpHnYuA6/wBEfL1ra0lHRwzLizOvs25YRNDw4/8ALUQWHdQPT3/9S3wL9mmzPTuqnW/++14cPQsdB/z2fEhnCvNYocaMUx0wTGz77dG8bBx7B+afYepW9XR0kcx4ogos2HhnQINwsU0D9QHPWSPysM9fN7pVtX/hvRfYz6++OhVimgEAQBAEBiYnhsVRS9HPG2RlwdLhcXHI2XUZyi8xeDxpPian+Q2H+RwfMCk6zb8zOejhyH8hsP8AI4PmBOs2/Mx0cORVXGbBoKXEKZtPEyIOY4uDBa9i21/8Vo6GyU1LaeSnqopYwTPh7lOimydTyS00T3uaS5zm3J8Jw3Kq6i+yNrSkWKq4uC3Ei/kNh/kcHzAoOs2/MyTo4cj0p8m0Ec7XspIWuaQ5rgwXBG4I890eotaw5MdHHkb1QnYQBAEAQFR8ffxdH6ZP3FpezvzehT1fBEm4O+IUPxpPruUGt75+hNp+7RNlUJggOfONHjw/1TPcVtaHuvUz9T2y3OIFMwZJqyGNB6F24aFm6dvpY+ZcsS2GQTgB/Sa34sXvlVz2jwj6/Yr6Tgy4lllwIAgCAIAgKW4x5Xkjxbu+IEsdp6Qt5xvbYB3xSAN+ojzhauiuTj0bKWorae2j8w/jPMzDw2WmbJIBbpBIWA+cs0nftsd/MkvZ8W8p4R4tW8b0aDAcMqcbzaZJd26gZngWaxo5Mb5yNgOfWetTWThp68L0OIRlbPLOiGizbDkFiGiVFx/50X97/lLT9nfm9PuUtX4Ej4LeI7fWv96g13e/oTafsE7VMnCAIAgCAIAgOfuNY/03d6ln7y2tD3XqZ+p7ZeGXPF6m9TH9VqyLO2/Nl6PZRRnB8f6fR/Fk+qVr63uf0KOm7Z0IsU0Dn/AjfjL/AL3L/mLas/C+iM+vvvVnQCxTQKg4y5rqGVPcbGuiic0F0l95QeoEcmA7Ecz6OenoaINbb3v+CnqbJL4UfXCrh85szKyrZptvDE4b36pHDqt+aOfX2Jq9Vn4IerFFGPikW6swuFR8VOHznSurKRlyd5omjcnre0dZ/SHXz7VpaTVY+CfoypfRn4onnwazXUPqRRPa6WJrSWyX3iA6iTzZfYDmOQ25e66iCW2tz/k801kn8LLgWYXDnrJH5WGevm90q2r/AMN6L7GfX3x0KsU0AgCAIAgCAp3EqnMP4Rl6MS9H0jtFmQ/B1HTzF+Vua04LSbKzx9SpLpsvHAxTUZk7JvmQ/YusaP8A2Tn/ALmnxvL+NVkrXVEEshaLNJEYsDv+aQpa7dPX2Xj9Tidds+JsMNizBT0LYYY5WRsFmt0RG29+ZueZXEnpZPLe/wBTpK9LCP2vxnMMFK6SXpWMaLucYoiAO02akYaSTwvuG70sslfB7MtTW91d0y9J0fR6PBa22rpL/BA56Rz7FX1tMK9nZXMk01kp52mWQqBaCAIAgCAqPj7+Lo/TJ+4tL2d+b0Ker4I1+ReJVPQ5bZTyRTPc0uJLAy3hOJ63A9fYpNRo5WTck0eVXxjHDJB36KTyeo+SP76g93z5r/ehJ1qBKMmZxixKOUxRyM6MgHpNO+q/LS49ir36eVOMviS12KfAqDjR48P9Uz3Faeh7r1Kep7ZcPELxHrPUuWZp+9j5l2zsMr/gB/Sa34sXvlV32jwj6/YraTgy4lllwIAgCAIDHxCsbDQSSvvpjYXutzs0Em3n2XUYuTSXieN4WWV+7jHQltjDUkHmNEf8RXfd9nNf70K3W4cmaCTN2BOkJOHOueyCMf4CSym6vqfn/d/0cdPV8puqPizh0NOGRU88bByayKNoHsD7KKWhtk8tr9/6OlqoLgme3flov1VT8xn8Rc+77Oa/3oe9bhyZBeJ+coMSNP0LJG9Fr1dIGi+rRa1nH9Eq5pdPKrO14le+1WYwTLgjjsbsKNGA/pGapSbDTYuAsDe99+xVdfU1Lb8OBY0001slnrPLQQBAEAQBAEBz/wAavHd3qWfvLa0Pdepn6rtl35c8Xqb1Mf1WrIs7b82Xo9lFGcIPH6P4sn1StfW9z+hR03eHQixTQOfcmfznFwOG4NRM/wBn86f+oW1fu02PovsUK99x0EsUvmHW4XDNPG+WNj3RHVGXC+knrH/fUOxdRnKKaT4njinxMxcnoQBAYlFhkMM8j4o2MdKdUha22ojrP/fWe1dSnKSSb4HiilwMtcnpz1kj8rDPXze6VbV/4b0X2M+vvjoVYpoBAEAQBAEBX+IcWaSGvkidHOXRvcwkNba7SQbeFy2V2Ohskk8orvUwTweHfkov1VR81n3177vs5o861Ad+Si/VVHzWffT3fZzQ61Ad+Si/VVHzWffT3fZzQ61A1WauKNLU5cngZHMHSMLWlzW2ue2zlJVopwmpNrccz1MXFo+eAHOu/uf85e+0fy+v2PNJ4+hbyzC4EAQBAEBqsdy5TVgZ3TEJNF9N3OFr2v8ABI7ApK7Z19l4OZQjLijU97jDPJW/Pk+8pOt3fMcdDDkO9xhnkrfnyfeTrd3zDoYcjbYFl2mo2vFNEIw+xdZzje17fCJ7So7LZ2dp5O4wjHgUjxo8eH+qZ7itbQ916lHU9suHiF4j1nqXLM0/ex8y7Z2GV/wA/pNb8WL3yq77R4R9fsVtJwZcSyy4EAQBAEB41lKyWkfHINTHtLXN7QRYjbfkvYtxeUeNZWGRrvcYZ5K358n3lP1u75iPoYch3t8M8lb9JJ95Ot3fMOhhyPzvb4Z5KPpJPvJ1u75h0MOR+d7bDPJR9JJ95e9bu+YdBDka3MvD7D4suVMkdOA9kMjmnpHmxDSQbF1uYUlWqtlOKb8UcWUwUW0vAhvAjxmn9QfrsVr2h3a8yDSdpl4rIL4QBAEAQBAEBz/xq8d3epZ+8trQ916mfqu2XflzxepvUx/VasiztvzZej2UUZwg8fo/iyfVK19b3P6FHTd4Xrj1cKfBJ5j/ALONzvaASB8qyK47UlHmXpPCbKX4IUZkza+U79HEST+08gD/AA1rV18sVpc2UtKszbL3WOXwgCAIAgCAIDnrJH5WGevm90q2r/w3ovsZ9ffHQqxTQCAIAgCAIDnbDMOjqeKzoZm6o31Mwc25F7dIeYIPMBbkpuGn2o8cIzYRUrWn9S2O9hhnkx+ml++s3rl3P+C51evkO9hhnkx+ml++nXLuf8Dq9fId7DDPJj9NL99OuXc/4HV6+Q72GGeTH6aX76dcu5/wOr18jcZeyvS0OvuaPo+ktr8Nzr6b2+ETb4R5dqisunZjafA7hXGHZNyojsIAgCAIAgCAIAgOfONHjw/1TPcVtaHuvUz9T2y4eIXiPWepcszT97HzLtnYZX/AD+k1vxYvfKrvtHhH1+xW0nBlxLLLgQBAEAQBAEAQBAEBqc3C+VKv+ryfUcpae8j5o4s7D8ipOA/jNP6g/XYtL2h3a8ynpO0y8VkF8IAgCAIAgKt4icQ6mhzH0ELYSzo2uu9ribm/Y4bbLQ02lhbDalkq3XShLCKrzNj8ldihnmDA8tDbMBAsL9pO+60aqlXHZiU5zc3lkoouLVbFRsjayn0saGi7HXs0AC/h89lXloa287yVamaWCK5dx2SixYVEQYXgEAPBI8IWOwI96s21KyOyyKE3B5Rvsw8Sauswl9PIImsfbUWNcDsQ61y47XAUNekrrltLJJLUTksMwcpZzmw5kggZETIRqL2knwb2GzhtuflXd2njbja8Dmu2UFuLn4Y5omxDCZZJgwOZLoGgEC2lp6yd7krK1VMapJR5F6mbnHLJiqpMEAQBAEAQFYZe4bT0+dG1bpYiwSPfpGq9nh4A5Wv4QV+zVxlVsY8EVo0NT2slnqgWQgCAIAgCApbF+FVbJjc00ckDQ+V72+G8EBziRyZzsVqw1tagotPgUZaee02jw71WJeURfTSfdXvXafl/ZDoLeY71WJeURfTSfdTrtPy/sh0FvMd6rEvKIvppPup12n5f2Q6C3mO9ViXlEX00n3U67T8v7IdBbzJbw4yZV0OKySVErHtdHpAbI51jqB5OA6gq2pvrsilFE1Nc4v4mWGqRYCAIAgCAIAgCAICsc+8N56/MLp45YmNLGts7VfYeYK/p9XGqGy0VraHOWck6zPhjqnL08DCGukYWgu5C/bZVKpqE1J+BPJZjgjPDTJMuGy1Blkjf0oYBovtp13vcftBT6rUK7GFwyR01OtMnSqEwQBAEAQBAEAQBAEBh4zSGbCJogQDJG5gJ5AuaRv8AKuoS2ZJ8jySymiEcOMgzYdi0ksksbw6PQAzVe+ppvuOWyt6nVRtikkQU0uDyWGqRYCAIAgCAIDDqsKgll1SQxPdy1Pja429JC6U5LcmeYTPH8AUvk0H0LPsXvST5sbK5D8AUvk0H0LPsTpJ82Nlch+AKXyaD6Fn2J0k+bGyuQ/AFL5NB9Cz7E6SfNjZXIfgCl8mg+hZ9idJPmxsrkZdJRRxMIijZGCbkMaGgntsBzXLk3xYSSPdeHoQBAEAQBAEAQBAEAQBAEAQBAEAQBAEAQBAEAQBAEAQBAEAQBAEAQBAEAQBAEAQBAEAQBAEAQBAEAQBAEAQBAEAQBAEAQBAEAQBAEAQBAEAQBAEAQBAEAQBAEAQBAEAQBAEAQBAEAQBAEAQBAEAQBAEAQBAEAQBAEAQBAEAQBAEAQBAEAQBAEAQBAEBoM94y+jypPPGLvaAG3FwC5wbc+i9/YptPWrLFFkds9mLZCsu5GdW4JFVS4hVGWVuvUyTZpPV7DsbEbg8lat1Krm4KCwiKFW0lJyZLc564OH84bI/XHCAJLkOJFhqve9z6VXoxK5ZXiS2boMiGWcl1FVgMNQcTqmGRgdpDnG3mvrVm3URhNx2FuIYUtxT2mT3BqLuDL5E075hGHPdLJz07uN7k7AefqVOcuknuWM+BPFbEd7IFhEVZjs7531ElJRtcWxRxOs51usnrt1k33uABzVybr0y2Usy+pDHat35wj7xvLdZhVIaujrJpmR7ywznUC3rPZYdewNrkHay8rtruexOKWeDQlCUFtRZN8LxttZlLuiO7dcTja+7XAEEX8zgd1UnW67Nlk0ZbUco0fBysklyaHSvfI7pXjU9xcbbdZU2tio24SOKG3DeeXGitkhyiHRSPjd0rRqY4tNrO2uF7oYqVmGvAXtqO4zeJlS+PIMr2Pcx46OzmuIPwm33G650qTuSf1F7areDc5Olc/KNG5xLnOpoi5xNySWNJJJ5knrUV6Ssklzf8kseCNuoj0ivFCpfHkeofG9zHDRZzXEEeG3rG/JWNIk7UmRXvEHgjnCfMEwmNHVvc572Nnp3vcXF7HgEtudzbn84dSn1lUe3DyZHRN9mXmZfEKukZnLCmMkexr5SHta4gOGqLYgHcbnn2rnTRTqm2j21vbiWEqRYKdzTjtZLjFVWUsjxTUMkcZY1xDZSHeHcDYgE2P7JC06q61GMJrfLPpyKk5SbclwRbOHVrJ6COWM3ZI0OafMRdZ0ouLaZaTyskBx3h9oo6icV9ZdrXyBvS7XALrcuXUrleqy1HZXgiGde5vLNLkXJzq/LbKiSurGOc5wLWTG3guI67nqUuovVdjior9DiqG1HLbNxnyWSmxnBYY5pQ3pAx51kdIGugHh2+FcX59pUenSnGyTX/AJxFuYuCT/24kPEPNP4PwTWxodNI7RE08r/pEDcgDq6zYdag01PSzw+C4k1tmwiPUPD2pqKYS1tfUiZ3hFkb7NZf83suPMAPeppaqEXiuCx9SONUmsyZj0uI1eD5lhpqqZ1TSTnTHK++phuBuTfkSLi9rG4tYhdOEL4OUViS8DxOVcsSeUzO42V8kOXIXRSPjPTAEscWkjQ82uDy2XOgipTaazuPdS2orHMzuGmNyPppaOqJ7qpXaXajcvb+a6559l/inrXGqrSanDgzqmTa2ZcUYOIV0g40U8QkeIzASY9R0k6Zdy29r7D5F1GK6q3jfn+jmTfTJFgyPDWEk2AFyT1AKkWCmYszVYxWPFHSP7hkqjEIrnSI7aQ/Ty6ifjN861XTDZdKXxJZz9Sptyzt+GS5wbi4WUWyvcCrpXcYq2IyPMbYAWxlxLQbU+4bewO5+Uq9ZFdVi8b8/wBleLfTNfQsNUSwEBXuC1sp4yVkRkeYxT6mxl5LQb0+4byB3PylXZxXVYvG/P8AZBBvpZE6rzagkI2Oh3uKpx4kzIdwcq5Jcmh8r3yO6V3hPcXG3g7XKta2KVuEiKhtx3kCynmeppswGeaWSSkM7qeTW9zgwuuWusTta179gcFcuphOGzFfFjJXhOUZZfDgWhxIqXR5IqXxuLXBos5riCPCbyIWfpknaky1c8QZiUlU88KBJrd0ncWrXqOq/R3vq53v1rtxXWMeGfueZ/5Z+hpcDZUVXBoFs0vdFpHtkEjtZLJXnTqvc3aNPtCls2Yaret27+DhJyq+pJuHeN92ZShkcbvaNEh69TdrnzkWd7VX1NfR2NElU9qKZqeK2JytpKakp3uZPVTBoLSQQ0EXNxuPCLPZqUukhHLnLgkcXt4UV4mBxVMkOH4fDFPLHqlEZe17g4iwFyQbk9e660mJOcmvDJ5cnhJM9jw3nt/rWr+V33151uP/AM0OgfzM+uM874clxlj3tcJmDU1xaT4L+sG+6aFKVryvA9vbUVjmYeK5Fngwh89PiVUHxsMlpJCWnSL2vcW9JBXUNTGUtmUFv5HkqmllSZuMrZskl4dPrJBqliZJq2trMYNjYdote3XdR20KN+wuDx+51CxuvaZGco5ZfiuFd2VNdUdI97gGRP0iPSSLW3A7QBbYhT3XKmWxGK9SOEHYtpssKChdTZUdEZXyujif/OvJ1HZxBJudxy9ipOSnZnGCwliOCIZCon4hw3DJaidrnSu/nWyHX4LgbajfbqVnUSVV+Ulw4eBFUtqG9kezzld9C6l0VtW/pphG7VMdgbbi1t91NRcrNrMVuWeBHZBxxhsm+DcPxT4i2Xu2rl0hw0Pl8E6mlu9t9r3B7QFVnqtqONlImVWHnLNZlTFJqDNb8Oq5HyNkOulmkcSXA/mlx69rfGBH5wUl0I2Vq2C4cUcQk4S2Jehl8SMdl1xYfRk91VHNzTbo2dZJG4vY79QDvMudLXHfZPgv3Z7dJ9iPFkuwbD+58Lji1vkLRYve4lzj1kkk8z1dXJVpy2pNksVhYPXEKKOeifFK0PjeNLmnrB/75ryMnF5R60msMq/EsArMED6ihlMtKDqkp5N9I6z6P2m2PbcAq/G2vUfDYsPmVnCVW+PDkSLMuMMrOFc1QwECSEnSebSDYj2EEKGqt16hRfgySclKttEdyll7E5MtQPhxIRROYCyPogdI7L9amutpU2nDLOIQnsr4iUZkpJ4+GVRHNL00zYH65ALahuTt5m7exV6pRd6cVhZRJJNVvJ9cKJGnIdNp6g4O+NrddNWn0zyKMbCwb7MEjW4DUF/wBE8uv2aTdQ1puaxzO5dl5IRwdid3vZNXJ0kmj0aWj6wcreta6ZY+hDp89Ge3A918keiV/uaV5r+99DqjsHjx2P8Aogwdbp2gfNevfZ/e+hzqXiK8zacWx/oBP6WfXao9H3y9f4PdR3bNzknxMof6rD/y2qK/vZeb/kmjwRulEekQ4teINT/Y+uxWdH3yIb+7ZG8Xwd5yBh9bT7VNHDHILfnMDQXNPaLb27NQ61YhYumnXLhJsjcX0cZLijHzTi7KvMWBzx/Be+9v0TriBafOCCPYvaq3CFsWJyUpQaJ3nzHe4srTTA2fbRH8d2w+Td3oaVT09fSWKJNbPZi2RHJ2L4ZDkhtNLVREyscZwSbl0g8IHbmAQ2/7Ks3QulbtqPDh6EdcoKGGz14MYyHUE1GXh5p3kxuHJ0bidx12Drn+0F5rq8NTxx/k808spx5E3zL4uVPqJPqOVSrtrzRPPssjXBrxCi+PJ9dysa3vn6fwR0dhGs4p+NeD/wBYP14FJpO7s8vsyO/tw8/6PHi4dOZMKc78UJ/C7PhxE/8ACCvdH2Jrxx/Z7d2oloLPLJWXHY3wWla38YajwO34Lht/aLFf9n9uTfDBX1PZR88eAf5IQX59MP8AlyL32f3r8vuNRwXmZvEGndRY3BisLSdBEVU0fnRu2B9nL06OxcaZqyDpl5rzPbfhamvUwJqlsvGukkYQ5j6XU1w6wWTEH5F2k1pZJ8/6OW83Rf0NxxfxzufKxia4CSpPRjfk388+ixDf7Si0Ve1ZnwW86vnsxxzNdiOJ4U/IhoW1cVhEGsNz8NtiHcut4ufSV3GFyu6TZfE8bhsbOTb8J8d7qyiwON5If5p/oHwT82wv2gqPWV7Fjxwe86ontQNPl78t1f6ge6nUtn4SPn/ZxHv35f0WWqBZCArjC/B441P7VL/AP/RXpfhF5/2QR71+RO8YeG4RMTyEbyfY0qnBZkiaXAiHBZlshx+eR5/4rf8ARWdd3z9CKjsEe4c4Mysy/icEnJ85AP6JG7XDzg2Kn1NjrnCS5EdUVKMkzymxl7uGVbR1G1TSaY3X/OZraGu8+21+wNPWvVWlfGceEt545Po3F8USqj/I6P6j/lqvL8T/APr7kv8A/L0PXhB+T2m9Mv8AzZF5re+fp/B7T2EarJA7hz7W0B2jl/n4B5jzA9ht/dqS/wD6Uxs8Vuf+/wBxOK/hm4n1g47u4pz1HOKib0UfZ0huCR/9n/Ck/wDnp1Hxlv8AQR+OxvkePGtjjFQBp0uNRZruwm1j7DuvdDj488hqM7sczLZlfF+kF8VBF9x0I3XHTUfJ+51sWfMefHTxMb69v1ZF17P730OdT2V5kdzjQ4nBhDX1tU6ejLmtmbBpY4NPn0C4PLe4vYHmpqJUyliEcS8MkdisS+J7i08DoadmAxx07W9zlngjmHNcL3N+eq9yTzus+yU3NuXEtRSxhcCA4tkqpw2Z9VhMrg0eE+mcdQIHMAH4W3UfC7HXVyGohb8Fy9SCVUob4foSbAcytxDJMk4bpcGPZI3mA4NubHsIII9Kr20uq3ZJYT245NdwU8RWesf71Jru+foc6fsGJxi+Hh39aH7q60XCfkeXcY+ZY6ok5EeJuANqctvkB0TU4M0Ug5jSNRFxvuB7CGnqVnS2uE8eD3MiuhtRz4o1PCXDzNTyYlO7pKiclocR8FrTpsOy5b1dQb51LrJbLVUdyRxQsrbfFliKiWDAx2admEyOpo2yzADQxxsHbi+9x1X613WouSUnhHMm0txX+MV+M12HvpRQNpxINMkr5QRpPO3p5XAdsrsI6et7e1nBDJ2SWMYN5XZYdDwykooQZZBEQLWGtxOo2udhcnmVDG5SvVktyydOvFeyjQ4BimL0uDRQNwvUI26Q4zNBPsuprIUTk5bfH6HMXYklsk7wGomqMGvVwCF7tTXRag4WuRz67j3qnYoxl8Dz9SaOWt5BaXA8RwitkFDG2rpHu1CJzrOYfaedrC4ve3IFXHZVel0jxLmQKE638O9DFWYvisIp3U7aGncR0rnP1OcBvawsSPNYX6zZIOil7Se0xJWWbsYRYeDYZHS4XHBELMjbYeftJ85NyfSqM5ucnJliMVFYRXtNhGIYPiUoooG1dJK7WI9Qa6M9m/msLgG4A5K87Kr4rbeJL9yuozrb2d6Pt2D1+K4zC+uhbS0sLtYh1Bznkdtu3lc2sL2G9150lVMWq3lvxPdmc2trciS8SsOlqMnTRQsMkjiyzQQL2e0nmQOQKg0s4wtTlwO7ouUGkRnB8ZxinwmGAYXqEUbIw4zNBIY0Nva/XZTzronJy2+O/gcqViXZJ9gVTNLhMb6iLoZSDrjvfTuQN+vax9qp2KKk1F5RNFtreajiPh8tRk6eKFhfI7TpaCBez2k8yByBUmmko2py4HF0XKDSNhlakdHlimikbZzYWNe02NiGgEdnNcXSTsk1zPYLEUmVjNkOqgz3CYY3Po2VDZWEObaMOLS4aSb7aRyHIDrutBamEqXtP4sY8yv0MlNNcCV5wwWeuzdRxOiPcUJ6WV5Is929m2vc8gOXJ7lWpsjXXJ5+J7iWyDlJLwJC7KtEedJT/Qs+xQ9NZ8zO+jhyIriWWpKTPdLVUNOOhc0x1DIw1oaLjwrXHaDt+r86sRuU6ZQse/iv9/uJG69macUTTHIHSYLOxgu50T2tHaS0gD5VVraUk3zJZLKaNHwzwmWlyjHDOzRIHPJbcHm4kbgkclLqpxna5R4HFMXGCTNdxCwWeozFhkkMZeyGYulcCPBGqE3NyOpruXYpNNZGMJqT4r+zm2DlKLXgbzO2WGYjgboXHS4HVG+19Lh5usEEgjzqGi51T2kSWQU1gilFi+NUlOIZaFtXp2bMyUC4HK/WT5yGqzKvTze0pY+hEpWR3NZPvCMsVlbmWOtxMMjbDvDTNINje4JsSNjY8ySQOQFl5O6uut11ePFiMJSltT/Qy+MGCT1eX4mU8ZlcJg4gECw0vF9yOshc6KyNc25PG49vg5JYJrXUjJqN8Ug1Me0tcD1g7FVIycXlEzWVgqbJ2Ta2l4gROkY59PD0jGTFzSNBbJp2vqG7uVtiexaV2ornS0uLxu+pVhVONib4EkqMAlrOIxlqYf8AwlPHphD9LmyOPN2m57Tz/RaoFbGujEX8Te/6Erg5Ty+CJI7KlEedJT/Qs+xQdPZ8zO+jhyIxg2ATUPEWV0EP/gqhg1adIbE4A2Gm9+YdyH+08ynnbGylbT+Jfv8A77EcYOM3hbmauvpMQpuI9VV09GZ2SMDGkva0EaYrnnfYstyUsZVTojCUsY/9OXGasckiR5ex3EpcWaypw8QREHVJ0odawJGwPWbBV7KqoxzGeWSRlNveiYKsSkEzpluqGYIsQoNJnY3RJE42Ejd+skC9jYgkdRBuN7lFsNh12cOfIhsg87UeJrsVrsYr6F1MKFtK2QaJJXyg+CdnADnuNtg7b5V3COnqe3tZx4HMnZNYxgnGWsFZRYHFTsNwwbuP5xO5NvOSTZVLbHZNyZNCKisIjXCzBp6anqxPGYy+cuZcg3bbnsSp9XZGbjsvwI6YuOcmr4qZNnnqhUUbC6R7einYC0amixa7wiAbEAHr2b2KTSaiMVsz4cUcX1OW+JIaXDJRwxFOWHpu5Oj6O4vq0W03va99uahc49PtZ3ZJHF9Hj6Hpw0w2WmyXBFMwxyNMmppINryPcORI5EFeaqcZ2uUeG7+D2pNRSZrOIuDVJxOlraGPXUQktLdt2EHncjYHULftqTTWQ2ZV2Pczi2MsqUeJsuG+Auo8sMZKCJpCZJbkE6ndRIJuQABe/O6j1NqssyuHBHdUNmOGavithNRPFSGmhMzoptZaCByAte5HMiyk0k4R2lJ4yjm6MnjB5HNGM2/1SPp2/aveho/+n7Dbs+UyeLGEVFXlFkcERkk6RriwECw0vvuSBsSAudHZGuzMnuF0XKKxzJXiOHNqMGfBIPBkjLHea4tf0g7+xV4zcZKS8CVrKwRPh5BXU2WpqeaE9JBq7nJcC2QG5AuDcAO7bbOHYrGpdc7FKL3Pj9CKpSjHDMGrx7GpaZ0LcObFI4aTKZQWtvsSBe3o3PoK7VWni9pzyuRy5WNYSNzlLKrqHJclPcPleHufp5anN0hov1ABouee52UV93S27Xgd117EcH5wqwqalyi2KeMxyB7yWkg7E7ciQmrnGdmYvcKYuMcM8eJeBz1TqLoI9fRTh7/CaLN233Iv7F7pbIw2tp8UeWxbxgmyqkxrsxwOky9UsYNT3wyNa0dZLXADftK7raU03zRzNZizTcMsNlpsnRRTsMcgc+7SQbXc4jkSOSl1U4ztbjwOKYuMMMlSrkoQBAEAQBAEAQBAEAQBAEAQBAEAQBAEAQBAEAQBAEAQBAEAQBAEAQBAEAQBAEAQBAEAQBAEAQBAEAQBAEAQBAEAQBAEAQB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56366" name="AutoShape 46" descr="data:image/jpeg;base64,/9j/4AAQSkZJRgABAQAAAQABAAD/2wCEAAkGBxQSBhQUExQWFRUXGCAaFxYXFR4cIRofHiEbHyEdIRkeICgiIBwlHR0ZITEhJSkrLi4yHCAzODMsNygtLisBCgoKDg0OGxAQGzQmICQuLCwwLC83NCwsLCwsLzQsLDQsLCwvLCwsLCwsLCwsLCwsLCwsLCwsLCwsLCwsLCwsLP/AABEIAHEBvQMBEQACEQEDEQH/xAAcAAEAAgMBAQEAAAAAAAAAAAAABgcEBQgDAgH/xABUEAABAwIEAgMKCAkICAcAAAABAAIDBBEFBhIhBzETQVEUFyI2VGFxc4GxMnKRkpOy0dIVMzdCUlNiwtMWIzR0goOhwyY1Q4Sis8HwJCdjZJSj4//EABoBAQADAQEBAAAAAAAAAAAAAAADBAUCAQb/xAA2EQACAgEBBAcGBwEBAQEBAAAAAQIDEQQSITFRExQyM0FxgQUVIlJhwTRCkaGx0fAj4VOCQ//aAAwDAQACEQMRAD8AvFAEAQBAEAQHyHi/MfKgPpAEAQBAEAQBAarMuPw0OFOmmJsNmtHwnu6mtHb/AIDclSVVSslsxOZzUVllP4nxgrH1H8yyKJvUC0vd7SSB8gWnHQVpfE8lJ6qT4I2+VuMBdVNZWsYGuNumjuNPncwk7dpB27FHdoMLMH6Eleqy8SLda4FoINwdwR1rMLZ+oAgCAIAgCAIAgCAIAgCAIAgCAIAgCAIAgMCbG6Zkxa+oha4Gxa6VoIPYQSu1XN70jzaXMz1wehAEAQBAEAQBAEAQBAEAQBAEAQBAEAQFUVXEaqGfe5A2Hou6BFfQ7Vp1AHfVa/PqWjHSQdO3vzjJUd8uk2S11nFsIAgOe8kOPfXZufx83ulW1f8AhvRfYz6++OhFimgEAQBAEAQBAUfx3rnHMEMVzoZFrA/acXAn5GgfKtb2fFbDl9SjqpZkolm5Jy3BSYFEGMbrcxrpJCAXOJAJ37OwcgqF90pzeS1XBRjuIBxvy7DFDFVRtDHvk6OQNFg67XODrdo0kE9dxdXdBbJtwZX1VaxtImXCWsdLkWDWblhcwE9jXEN+QWHsVTWRSueCah5giYKsTBAEAQBAEBGs5Zyhw0RdKyR/SardGG7abc9Th2qejTyuzh8COy1Q4kZ789J+oqfkj++rHu+zmv8AehF1qA789J+oqfkj++nu+zmv96DrUCWZPzVFiNE+SJkjAx+giQC5NgdtJO26rXUOppMmrsU1lFQcY6p7c7PDXvaOjZsHEdR7CtPQxTq3rxKmok1PcW7xAcRkmrIJBELrEG3+KzNP3sfMt2dhkC4DTudU1upznWbFbU4m28varvtBJKOPr9ivpW2nkt5ZhbCAIAgCA0Wb80R4dh7ZZWPe1z9ADAL3IJ6yNtlNTS7ZYRHZYoLLIj356T9RU/JH99Wfd9nNf70IutQKkzPibanMc1QwENkfqAda4G3OxIvt2rSpg4QUX4FK2alJtFt9+ej/AFFT8kf31m+77Oa/3oXetQJLk3OkOJGXoo5GdHpv0gbvqva2lx7FBfp5U4y+JJXap8CF8eZ3NNHpc5t+lvpcRf8AFditez0ntZ+hDqm1jBIeDUhdklpcS49I/cm/X2lQa1JW7voS6d5gTlVCYIAgCAIAgItxGzJJh+ANmiaxzjK1lpASLEOPURvsFY01Stnssitm4RyitO/NWfqqb5r/AOIr/u+vmyr1qfId+as/VU3zX/xE93182OtT5DvzVn6qm+a/+Inu+vmx1qfId+as/VU3zX/xE93182OtT5G2ynxSqqrMcED4oAyR+klrX3AsTtd5HV2KO7RQhByTe47r1EpSSLeWYXAgCA5elxIfy0NRfwe6ukv5ukv7l9Aof8tn6fYy3JdJn6nUK+fNQIAgOeskflYZ6+b3Srav/Dei+xn198dCrFNAIAgCAIAgCArDjTld89KyriaXOiaWyNG50cw4Dr0m9/Mb9S0NDcotwfiVdTW5LaRosocWTT4U2GpidLoGlkjHC5A5BwPYNr39nWZrtDtS2ovBxXqcLEjQ5tzRUYxi0UUcRDQbRQtOokn85x23t7Gi/nKmppjp4tt+bIrLHa8IvHKGCdxZchp73LG+ER1ucS53suTbzWWRdZ0k3Iv1x2YpG5UR2EAQBAEAQFR8ffxdH6ZP3FpezvzehT1fBGZwwylR1OTopZqdkkhc8Fxvc2cQOvsXOqvsha1FnVFcXBNolf8AIDDvJI/8ftVbrVvzE3RQ5G1wfBYKSBzKeJsTXHUQ3rNgL7+YBRzslN5k8ncYqPAozjR48P8AVM9xWvoe69Shqe2XDxC8R6z1LlmafvY+Zds7DK/4Af0mt+LF75Vd9o8I+v2K2k4MuJZZcCAIAgCAw8UwqGpgDJ4mStBuGvaCAdxex67ErqE5QeYvB44p8SE50hwnDqEOkooHyP8AxcTY2gutzJNtmjrPvVuh32vCk8cyGzYgstFWzZwZ0p04dhzR1AwEn5dYv8i0Vp3jfOX6lXpuUUTnIeJYXXz9DLQU8M/5oDAWyW56SRcO/ZPsJ3tT1ELqltKTaJ6pwnuxvLLwrBKemLu54Y4tVtWhobe17Xt2XKoTsnPtPJYUUuBWPH/nRf3v+UtD2d+b0+5U1fgRjKfEeagwcQMhje0OLtTi4Hwt+pT3aRWy2myOvUbEcYLY4c5rfiWGSySRsjLJNADSTcaWm+/pWdqaFVJJMuVWbayS1ViUIAgCAIDxqqVkkemRjXtvezmhwv22PWvU2uB41kxfwHTeTw/RN+xddJPmebK5D8B03k8P0TfsTpJ8xsrkPwHTeTw/RN+xOknzGyuQ/AdN5PD9E37E6SfMbK5FIYWwN4ygNAa0VTwABYAeFyC1p/hfQpR78v8AWMXwgI7n/HBR5VmlvZ5boj+O7YfJu70NKn09fSWJEds9mLZzNp8HzLfMo6ZyBjYrMqQy3u8N0SfHbsfl2d6CFgaivo7GjVqntRTI9xVxPEIZ6fuHprOD+k6KHpNwW2v4Drdan0kKpJ9Jj13Ed7msbBA/5SY9/wC7/wDh/wD5K50Ol+n6/wDpBt3mDw2c48R6cvvrMkhdcWOoskvcdRvfZdarHQPH0OKM9LvOjVhmkEAQBAEBpM4ZibQYMZ3MMgDmt0ggHwvOVLTU7ZbKOLJ7CyQXv1ReSyfSN+xXPd8vmIOtx5Dv1ReSyfSN+xPd8vmPOtx5EZxTNWE1FQXyYW4OO5LJjHfzkMIBPnIU8Kb4rCn9yN21P8psMD4i0FG09z4cYydi4SAuI7C913Ee1cWaS2ztTOo31x4I23fqi8lk+kb9ij93y+Y763HkZWFcXYp8TihFNI0yPawEvbtqIF+XnXM9DKMXLPA9jqU3jBZaoFkIAgCAICo+Pv4uj9Mn7i0vZ35vQp6vgiTcHfEKH40n13KDW98/Qm0/domyqEwQHPvGfx5f6tnuK2tD3XqZ+q7Z941xWqKrCZYHRQBsjS0luq4B7Lu5ryGhjCSkm9x7LUSaxg3vAD+k1vxYvfKovaPCPr9jvScGXEssuBAEAQBAEBz5xBLqvic6FzrDpY4Gn9FrtIv8rifatrTYhp9pfVmfd8VuGXfh2XaaDDRBHDH0drEFoOrtLiR4RPWSsmVs5S2m95eUIpYSKJ4j4S3Dc5DuY6BpbMwA/AN3bDzXbceY2Wxppu2r4vIoXR2LPhOhaWXXTNdy1NBt6RdYjWGaKKm4/wDOi/vf8paXs783p9ylq/A2fCPA6abJzXy08Mj+keNT4mONge0i6j1lk424TZJp4RcN6LBoMOhgjLYYo4gTciNjWgnlchoG9rKlKcpdp5LCSXAylyehAEAQBAEB5vnaHWLgD5yF7hjJ9g7LwHwydpdYOaT2Ahe4Yyei8BQOFb8Z/wDe5P31sz/C+iKEe/L+WMXz8J2QHPvFPNXd2OCOE6oITpZbfpHnYuA6/wBEfL1ra0lHRwzLizOvs25YRNDw4/8ALUQWHdQPT3/9S3wL9mmzPTuqnW/++14cPQsdB/z2fEhnCvNYocaMUx0wTGz77dG8bBx7B+afYepW9XR0kcx4ogos2HhnQINwsU0D9QHPWSPysM9fN7pVtX/hvRfYz6++OhVimgEAQBAEBiYnhsVRS9HPG2RlwdLhcXHI2XUZyi8xeDxpPian+Q2H+RwfMCk6zb8zOejhyH8hsP8AI4PmBOs2/Mx0cORVXGbBoKXEKZtPEyIOY4uDBa9i21/8Vo6GyU1LaeSnqopYwTPh7lOimydTyS00T3uaS5zm3J8Jw3Kq6i+yNrSkWKq4uC3Ei/kNh/kcHzAoOs2/MyTo4cj0p8m0Ec7XspIWuaQ5rgwXBG4I890eotaw5MdHHkb1QnYQBAEAQFR8ffxdH6ZP3FpezvzehT1fBEm4O+IUPxpPruUGt75+hNp+7RNlUJggOfONHjw/1TPcVtaHuvUz9T2y3OIFMwZJqyGNB6F24aFm6dvpY+ZcsS2GQTgB/Sa34sXvlVz2jwj6/Yr6Tgy4lllwIAgCAIAgKW4x5Xkjxbu+IEsdp6Qt5xvbYB3xSAN+ojzhauiuTj0bKWorae2j8w/jPMzDw2WmbJIBbpBIWA+cs0nftsd/MkvZ8W8p4R4tW8b0aDAcMqcbzaZJd26gZngWaxo5Mb5yNgOfWetTWThp68L0OIRlbPLOiGizbDkFiGiVFx/50X97/lLT9nfm9PuUtX4Ej4LeI7fWv96g13e/oTafsE7VMnCAIAgCAIAgOfuNY/03d6ln7y2tD3XqZ+p7ZeGXPF6m9TH9VqyLO2/Nl6PZRRnB8f6fR/Fk+qVr63uf0KOm7Z0IsU0Dn/AjfjL/AL3L/mLas/C+iM+vvvVnQCxTQKg4y5rqGVPcbGuiic0F0l95QeoEcmA7Ecz6OenoaINbb3v+CnqbJL4UfXCrh85szKyrZptvDE4b36pHDqt+aOfX2Jq9Vn4IerFFGPikW6swuFR8VOHznSurKRlyd5omjcnre0dZ/SHXz7VpaTVY+CfoypfRn4onnwazXUPqRRPa6WJrSWyX3iA6iTzZfYDmOQ25e66iCW2tz/k801kn8LLgWYXDnrJH5WGevm90q2r/AMN6L7GfX3x0KsU0AgCAIAgCAp3EqnMP4Rl6MS9H0jtFmQ/B1HTzF+Vua04LSbKzx9SpLpsvHAxTUZk7JvmQ/YusaP8A2Tn/ALmnxvL+NVkrXVEEshaLNJEYsDv+aQpa7dPX2Xj9Tidds+JsMNizBT0LYYY5WRsFmt0RG29+ZueZXEnpZPLe/wBTpK9LCP2vxnMMFK6SXpWMaLucYoiAO02akYaSTwvuG70sslfB7MtTW91d0y9J0fR6PBa22rpL/BA56Rz7FX1tMK9nZXMk01kp52mWQqBaCAIAgCAqPj7+Lo/TJ+4tL2d+b0Ker4I1+ReJVPQ5bZTyRTPc0uJLAy3hOJ63A9fYpNRo5WTck0eVXxjHDJB36KTyeo+SP76g93z5r/ehJ1qBKMmZxixKOUxRyM6MgHpNO+q/LS49ir36eVOMviS12KfAqDjR48P9Uz3Faeh7r1Kep7ZcPELxHrPUuWZp+9j5l2zsMr/gB/Sa34sXvlV32jwj6/YraTgy4lllwIAgCAIDHxCsbDQSSvvpjYXutzs0Em3n2XUYuTSXieN4WWV+7jHQltjDUkHmNEf8RXfd9nNf70K3W4cmaCTN2BOkJOHOueyCMf4CSym6vqfn/d/0cdPV8puqPizh0NOGRU88bByayKNoHsD7KKWhtk8tr9/6OlqoLgme3flov1VT8xn8Rc+77Oa/3oe9bhyZBeJ+coMSNP0LJG9Fr1dIGi+rRa1nH9Eq5pdPKrO14le+1WYwTLgjjsbsKNGA/pGapSbDTYuAsDe99+xVdfU1Lb8OBY0001slnrPLQQBAEAQBAEBz/wAavHd3qWfvLa0Pdepn6rtl35c8Xqb1Mf1WrIs7b82Xo9lFGcIPH6P4sn1StfW9z+hR03eHQixTQOfcmfznFwOG4NRM/wBn86f+oW1fu02PovsUK99x0EsUvmHW4XDNPG+WNj3RHVGXC+knrH/fUOxdRnKKaT4njinxMxcnoQBAYlFhkMM8j4o2MdKdUha22ojrP/fWe1dSnKSSb4HiilwMtcnpz1kj8rDPXze6VbV/4b0X2M+vvjoVYpoBAEAQBAEBX+IcWaSGvkidHOXRvcwkNba7SQbeFy2V2Ohskk8orvUwTweHfkov1VR81n3177vs5o861Ad+Si/VVHzWffT3fZzQ61Ad+Si/VVHzWffT3fZzQ61A1WauKNLU5cngZHMHSMLWlzW2ue2zlJVopwmpNrccz1MXFo+eAHOu/uf85e+0fy+v2PNJ4+hbyzC4EAQBAEBqsdy5TVgZ3TEJNF9N3OFr2v8ABI7ApK7Z19l4OZQjLijU97jDPJW/Pk+8pOt3fMcdDDkO9xhnkrfnyfeTrd3zDoYcjbYFl2mo2vFNEIw+xdZzje17fCJ7So7LZ2dp5O4wjHgUjxo8eH+qZ7itbQ916lHU9suHiF4j1nqXLM0/ex8y7Z2GV/wA/pNb8WL3yq77R4R9fsVtJwZcSyy4EAQBAEB41lKyWkfHINTHtLXN7QRYjbfkvYtxeUeNZWGRrvcYZ5K358n3lP1u75iPoYch3t8M8lb9JJ95Ot3fMOhhyPzvb4Z5KPpJPvJ1u75h0MOR+d7bDPJR9JJ95e9bu+YdBDka3MvD7D4suVMkdOA9kMjmnpHmxDSQbF1uYUlWqtlOKb8UcWUwUW0vAhvAjxmn9QfrsVr2h3a8yDSdpl4rIL4QBAEAQBAEBz/xq8d3epZ+8trQ916mfqu2XflzxepvUx/VasiztvzZej2UUZwg8fo/iyfVK19b3P6FHTd4Xrj1cKfBJ5j/ALONzvaASB8qyK47UlHmXpPCbKX4IUZkza+U79HEST+08gD/AA1rV18sVpc2UtKszbL3WOXwgCAIAgCAIDnrJH5WGevm90q2r/w3ovsZ9ffHQqxTQCAIAgCAIDnbDMOjqeKzoZm6o31Mwc25F7dIeYIPMBbkpuGn2o8cIzYRUrWn9S2O9hhnkx+ml++s3rl3P+C51evkO9hhnkx+ml++nXLuf8Dq9fId7DDPJj9NL99OuXc/4HV6+Q72GGeTH6aX76dcu5/wOr18jcZeyvS0OvuaPo+ktr8Nzr6b2+ETb4R5dqisunZjafA7hXGHZNyojsIAgCAIAgCAIAgOfONHjw/1TPcVtaHuvUz9T2y4eIXiPWepcszT97HzLtnYZX/AD+k1vxYvfKrvtHhH1+xW0nBlxLLLgQBAEAQBAEAQBAEBqc3C+VKv+ryfUcpae8j5o4s7D8ipOA/jNP6g/XYtL2h3a8ynpO0y8VkF8IAgCAIAgKt4icQ6mhzH0ELYSzo2uu9ribm/Y4bbLQ02lhbDalkq3XShLCKrzNj8ldihnmDA8tDbMBAsL9pO+60aqlXHZiU5zc3lkoouLVbFRsjayn0saGi7HXs0AC/h89lXloa287yVamaWCK5dx2SixYVEQYXgEAPBI8IWOwI96s21KyOyyKE3B5Rvsw8Sauswl9PIImsfbUWNcDsQ61y47XAUNekrrltLJJLUTksMwcpZzmw5kggZETIRqL2knwb2GzhtuflXd2njbja8Dmu2UFuLn4Y5omxDCZZJgwOZLoGgEC2lp6yd7krK1VMapJR5F6mbnHLJiqpMEAQBAEAQFYZe4bT0+dG1bpYiwSPfpGq9nh4A5Wv4QV+zVxlVsY8EVo0NT2slnqgWQgCAIAgCApbF+FVbJjc00ckDQ+V72+G8EBziRyZzsVqw1tagotPgUZaee02jw71WJeURfTSfdXvXafl/ZDoLeY71WJeURfTSfdTrtPy/sh0FvMd6rEvKIvppPup12n5f2Q6C3mO9ViXlEX00n3U67T8v7IdBbzJbw4yZV0OKySVErHtdHpAbI51jqB5OA6gq2pvrsilFE1Nc4v4mWGqRYCAIAgCAIAgCAICsc+8N56/MLp45YmNLGts7VfYeYK/p9XGqGy0VraHOWck6zPhjqnL08DCGukYWgu5C/bZVKpqE1J+BPJZjgjPDTJMuGy1Blkjf0oYBovtp13vcftBT6rUK7GFwyR01OtMnSqEwQBAEAQBAEAQBAEBh4zSGbCJogQDJG5gJ5AuaRv8AKuoS2ZJ8jySymiEcOMgzYdi0ksksbw6PQAzVe+ppvuOWyt6nVRtikkQU0uDyWGqRYCAIAgCAIDDqsKgll1SQxPdy1Pja429JC6U5LcmeYTPH8AUvk0H0LPsXvST5sbK5D8AUvk0H0LPsTpJ82Nlch+AKXyaD6Fn2J0k+bGyuQ/AFL5NB9Cz7E6SfNjZXIfgCl8mg+hZ9idJPmxsrkZdJRRxMIijZGCbkMaGgntsBzXLk3xYSSPdeHoQBAEAQBAEAQBAEAQBAEAQBAEAQBAEAQBAEAQBAEAQBAEAQBAEAQBAEAQBAEAQBAEAQBAEAQBAEAQBAEAQBAEAQBAEAQBAEAQBAEAQBAEAQBAEAQBAEAQBAEAQBAEAQBAEAQBAEAQBAEAQBAEAQBAEAQBAEAQBAEAQBAEAQBAEAQBAEAQBAEAQBAEBoM94y+jypPPGLvaAG3FwC5wbc+i9/YptPWrLFFkds9mLZCsu5GdW4JFVS4hVGWVuvUyTZpPV7DsbEbg8lat1Krm4KCwiKFW0lJyZLc564OH84bI/XHCAJLkOJFhqve9z6VXoxK5ZXiS2boMiGWcl1FVgMNQcTqmGRgdpDnG3mvrVm3URhNx2FuIYUtxT2mT3BqLuDL5E075hGHPdLJz07uN7k7AefqVOcuknuWM+BPFbEd7IFhEVZjs7531ElJRtcWxRxOs51usnrt1k33uABzVybr0y2Usy+pDHat35wj7xvLdZhVIaujrJpmR7ywznUC3rPZYdewNrkHay8rtruexOKWeDQlCUFtRZN8LxttZlLuiO7dcTja+7XAEEX8zgd1UnW67Nlk0ZbUco0fBysklyaHSvfI7pXjU9xcbbdZU2tio24SOKG3DeeXGitkhyiHRSPjd0rRqY4tNrO2uF7oYqVmGvAXtqO4zeJlS+PIMr2Pcx46OzmuIPwm33G650qTuSf1F7areDc5Olc/KNG5xLnOpoi5xNySWNJJJ5knrUV6Ssklzf8kseCNuoj0ivFCpfHkeofG9zHDRZzXEEeG3rG/JWNIk7UmRXvEHgjnCfMEwmNHVvc572Nnp3vcXF7HgEtudzbn84dSn1lUe3DyZHRN9mXmZfEKukZnLCmMkexr5SHta4gOGqLYgHcbnn2rnTRTqm2j21vbiWEqRYKdzTjtZLjFVWUsjxTUMkcZY1xDZSHeHcDYgE2P7JC06q61GMJrfLPpyKk5SbclwRbOHVrJ6COWM3ZI0OafMRdZ0ouLaZaTyskBx3h9oo6icV9ZdrXyBvS7XALrcuXUrleqy1HZXgiGde5vLNLkXJzq/LbKiSurGOc5wLWTG3guI67nqUuovVdjior9DiqG1HLbNxnyWSmxnBYY5pQ3pAx51kdIGugHh2+FcX59pUenSnGyTX/AJxFuYuCT/24kPEPNP4PwTWxodNI7RE08r/pEDcgDq6zYdag01PSzw+C4k1tmwiPUPD2pqKYS1tfUiZ3hFkb7NZf83suPMAPeppaqEXiuCx9SONUmsyZj0uI1eD5lhpqqZ1TSTnTHK++phuBuTfkSLi9rG4tYhdOEL4OUViS8DxOVcsSeUzO42V8kOXIXRSPjPTAEscWkjQ82uDy2XOgipTaazuPdS2orHMzuGmNyPppaOqJ7qpXaXajcvb+a6559l/inrXGqrSanDgzqmTa2ZcUYOIV0g40U8QkeIzASY9R0k6Zdy29r7D5F1GK6q3jfn+jmTfTJFgyPDWEk2AFyT1AKkWCmYszVYxWPFHSP7hkqjEIrnSI7aQ/Ty6ifjN861XTDZdKXxJZz9Sptyzt+GS5wbi4WUWyvcCrpXcYq2IyPMbYAWxlxLQbU+4bewO5+Uq9ZFdVi8b8/wBleLfTNfQsNUSwEBXuC1sp4yVkRkeYxT6mxl5LQb0+4byB3PylXZxXVYvG/P8AZBBvpZE6rzagkI2Oh3uKpx4kzIdwcq5Jcmh8r3yO6V3hPcXG3g7XKta2KVuEiKhtx3kCynmeppswGeaWSSkM7qeTW9zgwuuWusTta179gcFcuphOGzFfFjJXhOUZZfDgWhxIqXR5IqXxuLXBos5riCPCbyIWfpknaky1c8QZiUlU88KBJrd0ncWrXqOq/R3vq53v1rtxXWMeGfueZ/5Z+hpcDZUVXBoFs0vdFpHtkEjtZLJXnTqvc3aNPtCls2Yaret27+DhJyq+pJuHeN92ZShkcbvaNEh69TdrnzkWd7VX1NfR2NElU9qKZqeK2JytpKakp3uZPVTBoLSQQ0EXNxuPCLPZqUukhHLnLgkcXt4UV4mBxVMkOH4fDFPLHqlEZe17g4iwFyQbk9e660mJOcmvDJ5cnhJM9jw3nt/rWr+V33151uP/AM0OgfzM+uM874clxlj3tcJmDU1xaT4L+sG+6aFKVryvA9vbUVjmYeK5Fngwh89PiVUHxsMlpJCWnSL2vcW9JBXUNTGUtmUFv5HkqmllSZuMrZskl4dPrJBqliZJq2trMYNjYdote3XdR20KN+wuDx+51CxuvaZGco5ZfiuFd2VNdUdI97gGRP0iPSSLW3A7QBbYhT3XKmWxGK9SOEHYtpssKChdTZUdEZXyujif/OvJ1HZxBJudxy9ipOSnZnGCwliOCIZCon4hw3DJaidrnSu/nWyHX4LgbajfbqVnUSVV+Ulw4eBFUtqG9kezzld9C6l0VtW/pphG7VMdgbbi1t91NRcrNrMVuWeBHZBxxhsm+DcPxT4i2Xu2rl0hw0Pl8E6mlu9t9r3B7QFVnqtqONlImVWHnLNZlTFJqDNb8Oq5HyNkOulmkcSXA/mlx69rfGBH5wUl0I2Vq2C4cUcQk4S2Jehl8SMdl1xYfRk91VHNzTbo2dZJG4vY79QDvMudLXHfZPgv3Z7dJ9iPFkuwbD+58Lji1vkLRYve4lzj1kkk8z1dXJVpy2pNksVhYPXEKKOeifFK0PjeNLmnrB/75ryMnF5R60msMq/EsArMED6ihlMtKDqkp5N9I6z6P2m2PbcAq/G2vUfDYsPmVnCVW+PDkSLMuMMrOFc1QwECSEnSebSDYj2EEKGqt16hRfgySclKttEdyll7E5MtQPhxIRROYCyPogdI7L9amutpU2nDLOIQnsr4iUZkpJ4+GVRHNL00zYH65ALahuTt5m7exV6pRd6cVhZRJJNVvJ9cKJGnIdNp6g4O+NrddNWn0zyKMbCwb7MEjW4DUF/wBE8uv2aTdQ1puaxzO5dl5IRwdid3vZNXJ0kmj0aWj6wcreta6ZY+hDp89Ge3A918keiV/uaV5r+99DqjsHjx2P8Aogwdbp2gfNevfZ/e+hzqXiK8zacWx/oBP6WfXao9H3y9f4PdR3bNzknxMof6rD/y2qK/vZeb/kmjwRulEekQ4teINT/Y+uxWdH3yIb+7ZG8Xwd5yBh9bT7VNHDHILfnMDQXNPaLb27NQ61YhYumnXLhJsjcX0cZLijHzTi7KvMWBzx/Be+9v0TriBafOCCPYvaq3CFsWJyUpQaJ3nzHe4srTTA2fbRH8d2w+Td3oaVT09fSWKJNbPZi2RHJ2L4ZDkhtNLVREyscZwSbl0g8IHbmAQ2/7Ks3QulbtqPDh6EdcoKGGz14MYyHUE1GXh5p3kxuHJ0bidx12Drn+0F5rq8NTxx/k808spx5E3zL4uVPqJPqOVSrtrzRPPssjXBrxCi+PJ9dysa3vn6fwR0dhGs4p+NeD/wBYP14FJpO7s8vsyO/tw8/6PHi4dOZMKc78UJ/C7PhxE/8ACCvdH2Jrxx/Z7d2oloLPLJWXHY3wWla38YajwO34Lht/aLFf9n9uTfDBX1PZR88eAf5IQX59MP8AlyL32f3r8vuNRwXmZvEGndRY3BisLSdBEVU0fnRu2B9nL06OxcaZqyDpl5rzPbfhamvUwJqlsvGukkYQ5j6XU1w6wWTEH5F2k1pZJ8/6OW83Rf0NxxfxzufKxia4CSpPRjfk388+ixDf7Si0Ve1ZnwW86vnsxxzNdiOJ4U/IhoW1cVhEGsNz8NtiHcut4ufSV3GFyu6TZfE8bhsbOTb8J8d7qyiwON5If5p/oHwT82wv2gqPWV7Fjxwe86ontQNPl78t1f6ge6nUtn4SPn/ZxHv35f0WWqBZCArjC/B441P7VL/AP/RXpfhF5/2QR71+RO8YeG4RMTyEbyfY0qnBZkiaXAiHBZlshx+eR5/4rf8ARWdd3z9CKjsEe4c4Mysy/icEnJ85AP6JG7XDzg2Kn1NjrnCS5EdUVKMkzymxl7uGVbR1G1TSaY3X/OZraGu8+21+wNPWvVWlfGceEt545Po3F8USqj/I6P6j/lqvL8T/APr7kv8A/L0PXhB+T2m9Mv8AzZF5re+fp/B7T2EarJA7hz7W0B2jl/n4B5jzA9ht/dqS/wD6Uxs8Vuf+/wBxOK/hm4n1g47u4pz1HOKib0UfZ0huCR/9n/Ck/wDnp1Hxlv8AQR+OxvkePGtjjFQBp0uNRZruwm1j7DuvdDj488hqM7sczLZlfF+kF8VBF9x0I3XHTUfJ+51sWfMefHTxMb69v1ZF17P730OdT2V5kdzjQ4nBhDX1tU6ejLmtmbBpY4NPn0C4PLe4vYHmpqJUyliEcS8MkdisS+J7i08DoadmAxx07W9zlngjmHNcL3N+eq9yTzus+yU3NuXEtRSxhcCA4tkqpw2Z9VhMrg0eE+mcdQIHMAH4W3UfC7HXVyGohb8Fy9SCVUob4foSbAcytxDJMk4bpcGPZI3mA4NubHsIII9Kr20uq3ZJYT245NdwU8RWesf71Jru+foc6fsGJxi+Hh39aH7q60XCfkeXcY+ZY6ok5EeJuANqctvkB0TU4M0Ug5jSNRFxvuB7CGnqVnS2uE8eD3MiuhtRz4o1PCXDzNTyYlO7pKiclocR8FrTpsOy5b1dQb51LrJbLVUdyRxQsrbfFliKiWDAx2admEyOpo2yzADQxxsHbi+9x1X613WouSUnhHMm0txX+MV+M12HvpRQNpxINMkr5QRpPO3p5XAdsrsI6et7e1nBDJ2SWMYN5XZYdDwykooQZZBEQLWGtxOo2udhcnmVDG5SvVktyydOvFeyjQ4BimL0uDRQNwvUI26Q4zNBPsuprIUTk5bfH6HMXYklsk7wGomqMGvVwCF7tTXRag4WuRz67j3qnYoxl8Dz9SaOWt5BaXA8RwitkFDG2rpHu1CJzrOYfaedrC4ve3IFXHZVel0jxLmQKE638O9DFWYvisIp3U7aGncR0rnP1OcBvawsSPNYX6zZIOil7Se0xJWWbsYRYeDYZHS4XHBELMjbYeftJ85NyfSqM5ucnJliMVFYRXtNhGIYPiUoooG1dJK7WI9Qa6M9m/msLgG4A5K87Kr4rbeJL9yuozrb2d6Pt2D1+K4zC+uhbS0sLtYh1Bznkdtu3lc2sL2G9150lVMWq3lvxPdmc2trciS8SsOlqMnTRQsMkjiyzQQL2e0nmQOQKg0s4wtTlwO7ouUGkRnB8ZxinwmGAYXqEUbIw4zNBIY0Nva/XZTzronJy2+O/gcqViXZJ9gVTNLhMb6iLoZSDrjvfTuQN+vax9qp2KKk1F5RNFtreajiPh8tRk6eKFhfI7TpaCBez2k8yByBUmmko2py4HF0XKDSNhlakdHlimikbZzYWNe02NiGgEdnNcXSTsk1zPYLEUmVjNkOqgz3CYY3Po2VDZWEObaMOLS4aSb7aRyHIDrutBamEqXtP4sY8yv0MlNNcCV5wwWeuzdRxOiPcUJ6WV5Is929m2vc8gOXJ7lWpsjXXJ5+J7iWyDlJLwJC7KtEedJT/Qs+xQ9NZ8zO+jhyIriWWpKTPdLVUNOOhc0x1DIw1oaLjwrXHaDt+r86sRuU6ZQse/iv9/uJG69macUTTHIHSYLOxgu50T2tHaS0gD5VVraUk3zJZLKaNHwzwmWlyjHDOzRIHPJbcHm4kbgkclLqpxna5R4HFMXGCTNdxCwWeozFhkkMZeyGYulcCPBGqE3NyOpruXYpNNZGMJqT4r+zm2DlKLXgbzO2WGYjgboXHS4HVG+19Lh5usEEgjzqGi51T2kSWQU1gilFi+NUlOIZaFtXp2bMyUC4HK/WT5yGqzKvTze0pY+hEpWR3NZPvCMsVlbmWOtxMMjbDvDTNINje4JsSNjY8ySQOQFl5O6uut11ePFiMJSltT/Qy+MGCT1eX4mU8ZlcJg4gECw0vF9yOshc6KyNc25PG49vg5JYJrXUjJqN8Ug1Me0tcD1g7FVIycXlEzWVgqbJ2Ta2l4gROkY59PD0jGTFzSNBbJp2vqG7uVtiexaV2ornS0uLxu+pVhVONib4EkqMAlrOIxlqYf8AwlPHphD9LmyOPN2m57Tz/RaoFbGujEX8Te/6Erg5Ty+CJI7KlEedJT/Qs+xQdPZ8zO+jhyIxg2ATUPEWV0EP/gqhg1adIbE4A2Gm9+YdyH+08ynnbGylbT+Jfv8A77EcYOM3hbmauvpMQpuI9VV09GZ2SMDGkva0EaYrnnfYstyUsZVTojCUsY/9OXGasckiR5ex3EpcWaypw8QREHVJ0odawJGwPWbBV7KqoxzGeWSRlNveiYKsSkEzpluqGYIsQoNJnY3RJE42Ejd+skC9jYgkdRBuN7lFsNh12cOfIhsg87UeJrsVrsYr6F1MKFtK2QaJJXyg+CdnADnuNtg7b5V3COnqe3tZx4HMnZNYxgnGWsFZRYHFTsNwwbuP5xO5NvOSTZVLbHZNyZNCKisIjXCzBp6anqxPGYy+cuZcg3bbnsSp9XZGbjsvwI6YuOcmr4qZNnnqhUUbC6R7einYC0amixa7wiAbEAHr2b2KTSaiMVsz4cUcX1OW+JIaXDJRwxFOWHpu5Oj6O4vq0W03va99uahc49PtZ3ZJHF9Hj6Hpw0w2WmyXBFMwxyNMmppINryPcORI5EFeaqcZ2uUeG7+D2pNRSZrOIuDVJxOlraGPXUQktLdt2EHncjYHULftqTTWQ2ZV2Pczi2MsqUeJsuG+Auo8sMZKCJpCZJbkE6ndRIJuQABe/O6j1NqssyuHBHdUNmOGavithNRPFSGmhMzoptZaCByAte5HMiyk0k4R2lJ4yjm6MnjB5HNGM2/1SPp2/aveho/+n7Dbs+UyeLGEVFXlFkcERkk6RriwECw0vvuSBsSAudHZGuzMnuF0XKKxzJXiOHNqMGfBIPBkjLHea4tf0g7+xV4zcZKS8CVrKwRPh5BXU2WpqeaE9JBq7nJcC2QG5AuDcAO7bbOHYrGpdc7FKL3Pj9CKpSjHDMGrx7GpaZ0LcObFI4aTKZQWtvsSBe3o3PoK7VWni9pzyuRy5WNYSNzlLKrqHJclPcPleHufp5anN0hov1ABouee52UV93S27Xgd117EcH5wqwqalyi2KeMxyB7yWkg7E7ciQmrnGdmYvcKYuMcM8eJeBz1TqLoI9fRTh7/CaLN233Iv7F7pbIw2tp8UeWxbxgmyqkxrsxwOky9UsYNT3wyNa0dZLXADftK7raU03zRzNZizTcMsNlpsnRRTsMcgc+7SQbXc4jkSOSl1U4ztbjwOKYuMMMlSrkoQBAEAQBAEAQBAEAQBAEAQBAEAQBAEAQBAEAQBAEAQBAEAQBAEAQBAEAQBAEAQBAEAQBAEAQBAEAQBAEAQBAEAQBAEAQB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56368" name="AutoShape 48" descr="http://upload.wikimedia.org/wikipedia/commons/9/9e/Seoul_national_university_logotyp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56370" name="AutoShape 50" descr="http://upload.wikimedia.org/wikipedia/commons/9/9e/Seoul_national_university_logotyp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56372" name="AutoShape 52" descr="http://upload.wikimedia.org/wikipedia/commons/9/9e/Seoul_national_university_logotyp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85926"/>
            <a:ext cx="879392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3E6C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Provalis</a:t>
            </a:r>
            <a:r>
              <a:rPr kumimoji="0" lang="en-CA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Research</a:t>
            </a:r>
            <a:endParaRPr kumimoji="0" lang="fr-CA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375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0" y="0"/>
            <a:ext cx="9144000" cy="533400"/>
            <a:chOff x="0" y="0"/>
            <a:chExt cx="9144000" cy="533400"/>
          </a:xfrm>
        </p:grpSpPr>
        <p:sp>
          <p:nvSpPr>
            <p:cNvPr id="92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9144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9233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000" y="46800"/>
              <a:ext cx="2581275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58" name="Title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3E6C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Our</a:t>
            </a:r>
            <a:r>
              <a:rPr kumimoji="0" lang="en-CA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Products</a:t>
            </a:r>
            <a:endParaRPr kumimoji="0" lang="fr-CA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Produ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000108"/>
            <a:ext cx="1722257" cy="2071702"/>
          </a:xfrm>
          <a:prstGeom prst="rect">
            <a:avLst/>
          </a:prstGeom>
          <a:noFill/>
        </p:spPr>
      </p:pic>
      <p:sp>
        <p:nvSpPr>
          <p:cNvPr id="59" name="TextBox 58"/>
          <p:cNvSpPr txBox="1"/>
          <p:nvPr/>
        </p:nvSpPr>
        <p:spPr>
          <a:xfrm>
            <a:off x="214282" y="1714488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/>
              <a:t>1989</a:t>
            </a:r>
            <a:endParaRPr lang="en-CA" sz="36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071802" y="1643050"/>
            <a:ext cx="6429420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3200" b="1" dirty="0" smtClean="0">
                <a:solidFill>
                  <a:srgbClr val="C00000"/>
                </a:solidFill>
              </a:rPr>
              <a:t>Statistical Analysis </a:t>
            </a:r>
            <a:br>
              <a:rPr lang="en-CA" sz="3200" b="1" dirty="0" smtClean="0">
                <a:solidFill>
                  <a:srgbClr val="C00000"/>
                </a:solidFill>
              </a:rPr>
            </a:br>
            <a:r>
              <a:rPr lang="en-CA" sz="3200" b="1" dirty="0" smtClean="0">
                <a:solidFill>
                  <a:srgbClr val="C00000"/>
                </a:solidFill>
              </a:rPr>
              <a:t>&amp; Bootstrapping</a:t>
            </a:r>
            <a:endParaRPr lang="en-CA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7046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3" y="1274763"/>
            <a:ext cx="745807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38200" y="1600200"/>
            <a:ext cx="76200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>
            <a:spAutoFit/>
          </a:bodyPr>
          <a:lstStyle/>
          <a:p>
            <a:pPr algn="l">
              <a:spcBef>
                <a:spcPct val="50000"/>
              </a:spcBef>
            </a:pPr>
            <a:endParaRPr lang="fr-CA" b="0"/>
          </a:p>
        </p:txBody>
      </p:sp>
      <p:sp>
        <p:nvSpPr>
          <p:cNvPr id="577540" name="Oval 4"/>
          <p:cNvSpPr>
            <a:spLocks noChangeArrowheads="1"/>
          </p:cNvSpPr>
          <p:nvPr/>
        </p:nvSpPr>
        <p:spPr bwMode="auto">
          <a:xfrm>
            <a:off x="6324600" y="2311400"/>
            <a:ext cx="685800" cy="254000"/>
          </a:xfrm>
          <a:prstGeom prst="ellips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76325" y="1438275"/>
            <a:ext cx="5464175" cy="4814888"/>
            <a:chOff x="678" y="794"/>
            <a:chExt cx="3442" cy="3033"/>
          </a:xfrm>
        </p:grpSpPr>
        <p:sp>
          <p:nvSpPr>
            <p:cNvPr id="7181" name="Line 6"/>
            <p:cNvSpPr>
              <a:spLocks noChangeShapeType="1"/>
            </p:cNvSpPr>
            <p:nvPr/>
          </p:nvSpPr>
          <p:spPr bwMode="auto">
            <a:xfrm>
              <a:off x="2392" y="1348"/>
              <a:ext cx="1584" cy="88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7182" name="Line 7"/>
            <p:cNvSpPr>
              <a:spLocks noChangeShapeType="1"/>
            </p:cNvSpPr>
            <p:nvPr/>
          </p:nvSpPr>
          <p:spPr bwMode="auto">
            <a:xfrm flipV="1">
              <a:off x="2352" y="1488"/>
              <a:ext cx="1704" cy="560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7183" name="Rectangle 8"/>
            <p:cNvSpPr>
              <a:spLocks noChangeArrowheads="1"/>
            </p:cNvSpPr>
            <p:nvPr/>
          </p:nvSpPr>
          <p:spPr bwMode="auto">
            <a:xfrm>
              <a:off x="736" y="848"/>
              <a:ext cx="1728" cy="1376"/>
            </a:xfrm>
            <a:prstGeom prst="rect">
              <a:avLst/>
            </a:prstGeom>
            <a:solidFill>
              <a:schemeClr val="bg2">
                <a:alpha val="76077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7184" name="Picture 9" descr="Le%20mond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" y="794"/>
              <a:ext cx="1746" cy="1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185" name="Line 10"/>
            <p:cNvSpPr>
              <a:spLocks noChangeShapeType="1"/>
            </p:cNvSpPr>
            <p:nvPr/>
          </p:nvSpPr>
          <p:spPr bwMode="auto">
            <a:xfrm flipV="1">
              <a:off x="2984" y="1520"/>
              <a:ext cx="1136" cy="1624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CA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168" y="1497"/>
              <a:ext cx="1391" cy="1726"/>
              <a:chOff x="1168" y="1497"/>
              <a:chExt cx="1391" cy="1726"/>
            </a:xfrm>
          </p:grpSpPr>
          <p:sp>
            <p:nvSpPr>
              <p:cNvPr id="7190" name="Rectangle 12"/>
              <p:cNvSpPr>
                <a:spLocks noChangeArrowheads="1"/>
              </p:cNvSpPr>
              <p:nvPr/>
            </p:nvSpPr>
            <p:spPr bwMode="auto">
              <a:xfrm>
                <a:off x="1212" y="1532"/>
                <a:ext cx="1347" cy="1691"/>
              </a:xfrm>
              <a:prstGeom prst="rect">
                <a:avLst/>
              </a:prstGeom>
              <a:solidFill>
                <a:schemeClr val="bg2">
                  <a:alpha val="76077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pic>
            <p:nvPicPr>
              <p:cNvPr id="7191" name="Picture 13" descr="4811343f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68" y="1497"/>
                <a:ext cx="1355" cy="167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1821" y="2191"/>
              <a:ext cx="1288" cy="1636"/>
              <a:chOff x="1821" y="2191"/>
              <a:chExt cx="1288" cy="1636"/>
            </a:xfrm>
          </p:grpSpPr>
          <p:sp>
            <p:nvSpPr>
              <p:cNvPr id="7188" name="Rectangle 15"/>
              <p:cNvSpPr>
                <a:spLocks noChangeArrowheads="1"/>
              </p:cNvSpPr>
              <p:nvPr/>
            </p:nvSpPr>
            <p:spPr bwMode="auto">
              <a:xfrm>
                <a:off x="1853" y="2232"/>
                <a:ext cx="1256" cy="1595"/>
              </a:xfrm>
              <a:prstGeom prst="rect">
                <a:avLst/>
              </a:prstGeom>
              <a:solidFill>
                <a:schemeClr val="bg2">
                  <a:alpha val="76077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pic>
            <p:nvPicPr>
              <p:cNvPr id="7189" name="Picture 16" descr="Alca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821" y="2191"/>
                <a:ext cx="1255" cy="16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210175" y="2578100"/>
            <a:ext cx="1971675" cy="4052888"/>
            <a:chOff x="3610" y="1852"/>
            <a:chExt cx="1366" cy="2894"/>
          </a:xfrm>
        </p:grpSpPr>
        <p:sp>
          <p:nvSpPr>
            <p:cNvPr id="7178" name="Rectangle 18"/>
            <p:cNvSpPr>
              <a:spLocks noChangeArrowheads="1"/>
            </p:cNvSpPr>
            <p:nvPr/>
          </p:nvSpPr>
          <p:spPr bwMode="auto">
            <a:xfrm>
              <a:off x="3705" y="3381"/>
              <a:ext cx="1257" cy="1272"/>
            </a:xfrm>
            <a:prstGeom prst="rect">
              <a:avLst/>
            </a:prstGeom>
            <a:solidFill>
              <a:schemeClr val="bg2">
                <a:alpha val="7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179" name="Line 19"/>
            <p:cNvSpPr>
              <a:spLocks noChangeShapeType="1"/>
            </p:cNvSpPr>
            <p:nvPr/>
          </p:nvSpPr>
          <p:spPr bwMode="auto">
            <a:xfrm flipH="1">
              <a:off x="4329" y="1852"/>
              <a:ext cx="226" cy="146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CA"/>
            </a:p>
          </p:txBody>
        </p:sp>
        <p:pic>
          <p:nvPicPr>
            <p:cNvPr id="7180" name="Picture 20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808000"/>
                </a:clrFrom>
                <a:clrTo>
                  <a:srgbClr val="808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10" y="3263"/>
              <a:ext cx="1366" cy="1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Title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3E6C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Our</a:t>
            </a:r>
            <a:r>
              <a:rPr kumimoji="0" lang="en-CA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Products</a:t>
            </a:r>
            <a:endParaRPr kumimoji="0" lang="fr-CA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40" grpId="0" animBg="1"/>
      <p:bldP spid="5775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0" y="0"/>
            <a:ext cx="9144000" cy="533400"/>
            <a:chOff x="0" y="0"/>
            <a:chExt cx="9144000" cy="533400"/>
          </a:xfrm>
        </p:grpSpPr>
        <p:sp>
          <p:nvSpPr>
            <p:cNvPr id="92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9144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9233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000" y="46800"/>
              <a:ext cx="2581275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58" name="Title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3E6C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Our</a:t>
            </a:r>
            <a:r>
              <a:rPr kumimoji="0" lang="en-CA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Products</a:t>
            </a:r>
            <a:endParaRPr kumimoji="0" lang="fr-CA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Produ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000108"/>
            <a:ext cx="1722257" cy="2071702"/>
          </a:xfrm>
          <a:prstGeom prst="rect">
            <a:avLst/>
          </a:prstGeom>
          <a:noFill/>
        </p:spPr>
      </p:pic>
      <p:sp>
        <p:nvSpPr>
          <p:cNvPr id="59" name="TextBox 58"/>
          <p:cNvSpPr txBox="1"/>
          <p:nvPr/>
        </p:nvSpPr>
        <p:spPr>
          <a:xfrm>
            <a:off x="214282" y="1714488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/>
              <a:t>1989</a:t>
            </a:r>
            <a:endParaRPr lang="en-CA" sz="36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071802" y="1643050"/>
            <a:ext cx="6429420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3200" b="1" dirty="0" smtClean="0">
                <a:solidFill>
                  <a:srgbClr val="C00000"/>
                </a:solidFill>
              </a:rPr>
              <a:t>Statistical Analysis </a:t>
            </a:r>
            <a:br>
              <a:rPr lang="en-CA" sz="3200" b="1" dirty="0" smtClean="0">
                <a:solidFill>
                  <a:srgbClr val="C00000"/>
                </a:solidFill>
              </a:rPr>
            </a:br>
            <a:r>
              <a:rPr lang="en-CA" sz="3200" b="1" dirty="0" smtClean="0">
                <a:solidFill>
                  <a:srgbClr val="C00000"/>
                </a:solidFill>
              </a:rPr>
              <a:t>&amp; Bootstrapping</a:t>
            </a:r>
            <a:endParaRPr lang="en-CA" sz="3200" b="1" dirty="0">
              <a:solidFill>
                <a:srgbClr val="C00000"/>
              </a:solidFill>
            </a:endParaRPr>
          </a:p>
        </p:txBody>
      </p:sp>
      <p:grpSp>
        <p:nvGrpSpPr>
          <p:cNvPr id="3" name="Group 65"/>
          <p:cNvGrpSpPr/>
          <p:nvPr/>
        </p:nvGrpSpPr>
        <p:grpSpPr>
          <a:xfrm>
            <a:off x="1428728" y="2928934"/>
            <a:ext cx="6929486" cy="1751163"/>
            <a:chOff x="1428728" y="2928934"/>
            <a:chExt cx="6929486" cy="1751163"/>
          </a:xfrm>
        </p:grpSpPr>
        <p:pic>
          <p:nvPicPr>
            <p:cNvPr id="55" name="Picture 2" descr="image00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43174" y="2928934"/>
              <a:ext cx="1248727" cy="175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Box 59"/>
            <p:cNvSpPr txBox="1"/>
            <p:nvPr/>
          </p:nvSpPr>
          <p:spPr>
            <a:xfrm>
              <a:off x="1428728" y="3571876"/>
              <a:ext cx="1357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b="1" dirty="0" smtClean="0"/>
                <a:t>1998</a:t>
              </a:r>
              <a:endParaRPr lang="en-CA" sz="3600" b="1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071934" y="3500438"/>
              <a:ext cx="4286280" cy="87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CA" sz="3200" b="1" dirty="0" smtClean="0">
                  <a:solidFill>
                    <a:srgbClr val="008000"/>
                  </a:solidFill>
                </a:rPr>
                <a:t>Content Analysis</a:t>
              </a:r>
            </a:p>
            <a:p>
              <a:pPr>
                <a:lnSpc>
                  <a:spcPts val="3000"/>
                </a:lnSpc>
              </a:pPr>
              <a:r>
                <a:rPr lang="en-CA" sz="3200" b="1" dirty="0" smtClean="0">
                  <a:solidFill>
                    <a:srgbClr val="008000"/>
                  </a:solidFill>
                </a:rPr>
                <a:t>&amp; Text Mining</a:t>
              </a:r>
              <a:endParaRPr lang="en-CA" sz="3200" b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4" name="Group 64"/>
          <p:cNvGrpSpPr/>
          <p:nvPr/>
        </p:nvGrpSpPr>
        <p:grpSpPr>
          <a:xfrm>
            <a:off x="2500298" y="4927032"/>
            <a:ext cx="6446722" cy="1716678"/>
            <a:chOff x="2500298" y="4927032"/>
            <a:chExt cx="6446722" cy="1716678"/>
          </a:xfrm>
        </p:grpSpPr>
        <p:pic>
          <p:nvPicPr>
            <p:cNvPr id="56" name="Picture 2" descr="image00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14744" y="4927032"/>
              <a:ext cx="1224136" cy="171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TextBox 60"/>
            <p:cNvSpPr txBox="1"/>
            <p:nvPr/>
          </p:nvSpPr>
          <p:spPr>
            <a:xfrm>
              <a:off x="2500298" y="5569974"/>
              <a:ext cx="1357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b="1" dirty="0" smtClean="0"/>
                <a:t>2004</a:t>
              </a:r>
              <a:endParaRPr lang="en-CA" sz="3600" b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089400" y="5500702"/>
              <a:ext cx="3857620" cy="8739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CA" sz="3200" b="1" dirty="0" smtClean="0">
                  <a:solidFill>
                    <a:schemeClr val="accent6">
                      <a:lumMod val="75000"/>
                    </a:schemeClr>
                  </a:solidFill>
                </a:rPr>
                <a:t>Qualitative Analysis</a:t>
              </a:r>
            </a:p>
            <a:p>
              <a:pPr>
                <a:lnSpc>
                  <a:spcPts val="3000"/>
                </a:lnSpc>
              </a:pPr>
              <a:r>
                <a:rPr lang="en-CA" sz="3200" b="1" dirty="0" smtClean="0">
                  <a:solidFill>
                    <a:schemeClr val="accent6">
                      <a:lumMod val="75000"/>
                    </a:schemeClr>
                  </a:solidFill>
                </a:rPr>
                <a:t>&amp; Mixed Methods</a:t>
              </a:r>
              <a:endParaRPr lang="en-CA" sz="3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1370460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0" y="0"/>
            <a:ext cx="9144000" cy="533400"/>
            <a:chOff x="0" y="0"/>
            <a:chExt cx="9144000" cy="533400"/>
          </a:xfrm>
        </p:grpSpPr>
        <p:sp>
          <p:nvSpPr>
            <p:cNvPr id="92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9144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9233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000" y="46800"/>
              <a:ext cx="2581275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58" name="Title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3E6C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WordStat</a:t>
            </a:r>
            <a:r>
              <a:rPr kumimoji="0" lang="en-C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</a:t>
            </a:r>
            <a:r>
              <a:rPr kumimoji="0" lang="en-CA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Stata</a:t>
            </a:r>
            <a:endParaRPr kumimoji="0" lang="fr-CA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85720" y="1214422"/>
            <a:ext cx="1357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/>
              <a:t>June 2013</a:t>
            </a:r>
            <a:endParaRPr lang="en-CA" sz="36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2928926" y="1643050"/>
            <a:ext cx="6429420" cy="543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4800" b="1" dirty="0" err="1" smtClean="0">
                <a:solidFill>
                  <a:schemeClr val="accent1">
                    <a:lumMod val="75000"/>
                  </a:schemeClr>
                </a:solidFill>
              </a:rPr>
              <a:t>Stata</a:t>
            </a:r>
            <a:r>
              <a:rPr lang="en-CA" sz="4800" b="1" dirty="0" smtClean="0">
                <a:solidFill>
                  <a:schemeClr val="accent1">
                    <a:lumMod val="75000"/>
                  </a:schemeClr>
                </a:solidFill>
              </a:rPr>
              <a:t> 13</a:t>
            </a:r>
            <a:endParaRPr lang="en-CA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757910"/>
            <a:ext cx="6429420" cy="39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58" name="Picture 2" descr="http://www.statanordic.com/PICTURE/684-9-co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1214422"/>
            <a:ext cx="1076325" cy="1371601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1928794" y="2714620"/>
            <a:ext cx="6429420" cy="1966381"/>
            <a:chOff x="1928794" y="2714620"/>
            <a:chExt cx="6429420" cy="1966381"/>
          </a:xfrm>
        </p:grpSpPr>
        <p:sp>
          <p:nvSpPr>
            <p:cNvPr id="20" name="TextBox 19"/>
            <p:cNvSpPr txBox="1"/>
            <p:nvPr/>
          </p:nvSpPr>
          <p:spPr>
            <a:xfrm>
              <a:off x="4071934" y="3357562"/>
              <a:ext cx="42862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4000" b="1" dirty="0" smtClean="0">
                  <a:solidFill>
                    <a:schemeClr val="accent1">
                      <a:lumMod val="75000"/>
                    </a:schemeClr>
                  </a:solidFill>
                </a:rPr>
                <a:t>Content Analysis</a:t>
              </a:r>
            </a:p>
            <a:p>
              <a:r>
                <a:rPr lang="en-CA" sz="4000" b="1" dirty="0" smtClean="0">
                  <a:solidFill>
                    <a:schemeClr val="accent1">
                      <a:lumMod val="75000"/>
                    </a:schemeClr>
                  </a:solidFill>
                </a:rPr>
                <a:t>&amp; Text Mining</a:t>
              </a:r>
              <a:endParaRPr lang="en-CA" sz="4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1" name="Bent-Up Arrow 20"/>
            <p:cNvSpPr/>
            <p:nvPr/>
          </p:nvSpPr>
          <p:spPr>
            <a:xfrm rot="16200000" flipH="1" flipV="1">
              <a:off x="1571604" y="3071810"/>
              <a:ext cx="1357322" cy="642942"/>
            </a:xfrm>
            <a:prstGeom prst="bentUpArrow">
              <a:avLst>
                <a:gd name="adj1" fmla="val 25000"/>
                <a:gd name="adj2" fmla="val 22023"/>
                <a:gd name="adj3" fmla="val 25000"/>
              </a:avLst>
            </a:prstGeom>
            <a:solidFill>
              <a:srgbClr val="3F89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96260" name="Picture 4" descr="Wordstat-box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14612" y="3071809"/>
              <a:ext cx="1071570" cy="152162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41370460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D-1001904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8926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CA" sz="3600" dirty="0" smtClean="0">
                <a:latin typeface="Verdana" pitchFamily="34" charset="0"/>
              </a:rPr>
              <a:t>Necessity is the mother of invention</a:t>
            </a:r>
            <a:endParaRPr lang="fr-CA" sz="3600" dirty="0">
              <a:latin typeface="Verdana" pitchFamily="34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902798" y="1764303"/>
            <a:ext cx="3927184" cy="969521"/>
            <a:chOff x="902798" y="1764303"/>
            <a:chExt cx="3927184" cy="969521"/>
          </a:xfrm>
        </p:grpSpPr>
        <p:sp>
          <p:nvSpPr>
            <p:cNvPr id="9" name="Rectangle 8"/>
            <p:cNvSpPr/>
            <p:nvPr/>
          </p:nvSpPr>
          <p:spPr>
            <a:xfrm rot="21359582">
              <a:off x="902798" y="2292370"/>
              <a:ext cx="2989969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cap="none" spc="0" dirty="0" smtClean="0">
                  <a:ln w="12700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issues</a:t>
              </a:r>
              <a:endParaRPr lang="en-US" sz="1000" cap="none" spc="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grpSp>
          <p:nvGrpSpPr>
            <p:cNvPr id="4" name="Group 18"/>
            <p:cNvGrpSpPr/>
            <p:nvPr/>
          </p:nvGrpSpPr>
          <p:grpSpPr>
            <a:xfrm>
              <a:off x="960806" y="1764303"/>
              <a:ext cx="3869176" cy="969521"/>
              <a:chOff x="960806" y="1764303"/>
              <a:chExt cx="3869176" cy="969521"/>
            </a:xfrm>
          </p:grpSpPr>
          <p:sp>
            <p:nvSpPr>
              <p:cNvPr id="11" name="Rectangle 10"/>
              <p:cNvSpPr/>
              <p:nvPr/>
            </p:nvSpPr>
            <p:spPr>
              <a:xfrm rot="21101257">
                <a:off x="1840013" y="1764303"/>
                <a:ext cx="2989969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1100" b="1" cap="none" spc="0" dirty="0" smtClean="0">
                    <a:ln w="12700">
                      <a:noFill/>
                      <a:prstDash val="solid"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Innovation</a:t>
                </a:r>
                <a:endParaRPr lang="en-US" sz="1200" b="1" cap="none" spc="0" dirty="0">
                  <a:ln w="12700">
                    <a:noFill/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420000">
                <a:off x="1696056" y="2502992"/>
                <a:ext cx="2989969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900" b="1" cap="none" spc="0" dirty="0" smtClean="0">
                    <a:ln w="12700">
                      <a:noFill/>
                      <a:prstDash val="solid"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Invention</a:t>
                </a:r>
                <a:endParaRPr lang="en-US" sz="1000" b="1" cap="none" spc="0" dirty="0">
                  <a:ln w="12700">
                    <a:noFill/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861220">
                <a:off x="960806" y="1954148"/>
                <a:ext cx="2989969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900" b="1" dirty="0" smtClean="0">
                    <a:ln w="12700">
                      <a:noFill/>
                      <a:prstDash val="solid"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Challenges</a:t>
                </a:r>
                <a:endParaRPr lang="en-US" sz="1000" b="1" cap="none" spc="0" dirty="0">
                  <a:ln w="12700">
                    <a:noFill/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8029</TotalTime>
  <Words>586</Words>
  <Application>Microsoft Office PowerPoint</Application>
  <PresentationFormat>On-screen Show (4:3)</PresentationFormat>
  <Paragraphs>233</Paragraphs>
  <Slides>37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QDA Miner ?</dc:title>
  <dc:creator>Adam</dc:creator>
  <cp:lastModifiedBy>Normand</cp:lastModifiedBy>
  <cp:revision>614</cp:revision>
  <dcterms:created xsi:type="dcterms:W3CDTF">2012-07-13T17:56:58Z</dcterms:created>
  <dcterms:modified xsi:type="dcterms:W3CDTF">2015-11-03T12:14:38Z</dcterms:modified>
</cp:coreProperties>
</file>