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8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5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9599" y="1015059"/>
            <a:ext cx="7124801" cy="3917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4182"/>
            <a:ext cx="7886700" cy="9954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262429"/>
            <a:ext cx="3868340"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81126"/>
            <a:ext cx="3868340" cy="276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2429"/>
            <a:ext cx="3887391"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81126"/>
            <a:ext cx="3887391" cy="276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AA5AB0A-457D-4BF1-BF6A-D5BC39AA786D}" type="datetimeFigureOut">
              <a:rPr lang="en-IN" smtClean="0"/>
              <a:t>29-11-2023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6544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AA5AB0A-457D-4BF1-BF6A-D5BC39AA786D}" type="datetimeFigureOut">
              <a:rPr lang="en-IN" smtClean="0"/>
              <a:t>29-11-2023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70655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5AB0A-457D-4BF1-BF6A-D5BC39AA786D}" type="datetimeFigureOut">
              <a:rPr lang="en-IN" smtClean="0"/>
              <a:t>29-11-2023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39482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323"/>
            <a:ext cx="2949178" cy="1201632"/>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741484"/>
            <a:ext cx="4629150" cy="36597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91196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323"/>
            <a:ext cx="2949178" cy="1201632"/>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741484"/>
            <a:ext cx="4629150" cy="36597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86369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354096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182"/>
            <a:ext cx="1971675" cy="436426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274182"/>
            <a:ext cx="5800725" cy="43642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428533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rgbClr val="00AF5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FC0"/>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811"/>
            <a:ext cx="6858000" cy="1792911"/>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2704864"/>
            <a:ext cx="6858000" cy="124335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74921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301421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887"/>
            <a:ext cx="7886700" cy="2142194"/>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3446347"/>
            <a:ext cx="7886700" cy="11265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41135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70909"/>
            <a:ext cx="3886200" cy="32675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370909"/>
            <a:ext cx="3886200" cy="32675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3283019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9599" y="1015059"/>
            <a:ext cx="1649095" cy="391794"/>
          </a:xfrm>
          <a:prstGeom prst="rect">
            <a:avLst/>
          </a:prstGeom>
        </p:spPr>
        <p:txBody>
          <a:bodyPr wrap="square" lIns="0" tIns="0" rIns="0" bIns="0">
            <a:spAutoFit/>
          </a:bodyPr>
          <a:lstStyle>
            <a:lvl1pPr>
              <a:defRPr sz="2400" b="1" i="0">
                <a:solidFill>
                  <a:srgbClr val="006FC0"/>
                </a:solidFill>
                <a:latin typeface="Arial"/>
                <a:cs typeface="Arial"/>
              </a:defRPr>
            </a:lvl1pPr>
          </a:lstStyle>
          <a:p>
            <a:endParaRPr/>
          </a:p>
        </p:txBody>
      </p:sp>
      <p:sp>
        <p:nvSpPr>
          <p:cNvPr id="3" name="Holder 3"/>
          <p:cNvSpPr>
            <a:spLocks noGrp="1"/>
          </p:cNvSpPr>
          <p:nvPr>
            <p:ph type="body" idx="1"/>
          </p:nvPr>
        </p:nvSpPr>
        <p:spPr>
          <a:xfrm>
            <a:off x="186334" y="1355491"/>
            <a:ext cx="5916295" cy="3594735"/>
          </a:xfrm>
          <a:prstGeom prst="rect">
            <a:avLst/>
          </a:prstGeom>
        </p:spPr>
        <p:txBody>
          <a:bodyPr wrap="square" lIns="0" tIns="0" rIns="0" bIns="0">
            <a:spAutoFit/>
          </a:bodyPr>
          <a:lstStyle>
            <a:lvl1pPr>
              <a:defRPr sz="2000" b="1" i="0">
                <a:solidFill>
                  <a:srgbClr val="00AF50"/>
                </a:solidFill>
                <a:latin typeface="Arial"/>
                <a:cs typeface="Aria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182"/>
            <a:ext cx="7886700" cy="9954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370909"/>
            <a:ext cx="7886700" cy="32675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73148"/>
            <a:ext cx="2057400" cy="274182"/>
          </a:xfrm>
          <a:prstGeom prst="rect">
            <a:avLst/>
          </a:prstGeom>
        </p:spPr>
        <p:txBody>
          <a:bodyPr vert="horz" lIns="91440" tIns="45720" rIns="91440" bIns="45720" rtlCol="0" anchor="ctr"/>
          <a:lstStyle>
            <a:lvl1pPr algn="l">
              <a:defRPr sz="900">
                <a:solidFill>
                  <a:schemeClr val="tx1">
                    <a:tint val="75000"/>
                  </a:schemeClr>
                </a:solidFill>
              </a:defRPr>
            </a:lvl1pPr>
          </a:lstStyle>
          <a:p>
            <a:fld id="{5AA5AB0A-457D-4BF1-BF6A-D5BC39AA786D}" type="datetimeFigureOut">
              <a:rPr lang="en-IN" smtClean="0"/>
              <a:t>29-11-2023</a:t>
            </a:fld>
            <a:endParaRPr lang="en-IN"/>
          </a:p>
        </p:txBody>
      </p:sp>
      <p:sp>
        <p:nvSpPr>
          <p:cNvPr id="5" name="Footer Placeholder 4"/>
          <p:cNvSpPr>
            <a:spLocks noGrp="1"/>
          </p:cNvSpPr>
          <p:nvPr>
            <p:ph type="ftr" sz="quarter" idx="3"/>
          </p:nvPr>
        </p:nvSpPr>
        <p:spPr>
          <a:xfrm>
            <a:off x="3028950" y="4773148"/>
            <a:ext cx="3086100" cy="27418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73148"/>
            <a:ext cx="2057400" cy="274182"/>
          </a:xfrm>
          <a:prstGeom prst="rect">
            <a:avLst/>
          </a:prstGeom>
        </p:spPr>
        <p:txBody>
          <a:bodyPr vert="horz" lIns="91440" tIns="45720" rIns="91440" bIns="45720" rtlCol="0" anchor="ctr"/>
          <a:lstStyle>
            <a:lvl1pPr algn="r">
              <a:defRPr sz="900">
                <a:solidFill>
                  <a:schemeClr val="tx1">
                    <a:tint val="75000"/>
                  </a:schemeClr>
                </a:solidFill>
              </a:defRPr>
            </a:lvl1pPr>
          </a:lstStyle>
          <a:p>
            <a:fld id="{55F18693-7055-470C-8C38-E56B8816D6B0}" type="slidenum">
              <a:rPr lang="en-IN" smtClean="0"/>
              <a:t>‹#›</a:t>
            </a:fld>
            <a:endParaRPr lang="en-IN"/>
          </a:p>
        </p:txBody>
      </p:sp>
    </p:spTree>
    <p:extLst>
      <p:ext uri="{BB962C8B-B14F-4D97-AF65-F5344CB8AC3E}">
        <p14:creationId xmlns:p14="http://schemas.microsoft.com/office/powerpoint/2010/main" val="27286089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1119"/>
            <a:ext cx="9258300" cy="5143500"/>
          </a:xfrm>
          <a:prstGeom prst="rect">
            <a:avLst/>
          </a:prstGeom>
        </p:spPr>
      </p:pic>
      <p:pic>
        <p:nvPicPr>
          <p:cNvPr id="41" name="Picture 40"/>
          <p:cNvPicPr>
            <a:picLocks noChangeAspect="1"/>
          </p:cNvPicPr>
          <p:nvPr/>
        </p:nvPicPr>
        <p:blipFill>
          <a:blip r:embed="rId3"/>
          <a:stretch>
            <a:fillRect/>
          </a:stretch>
        </p:blipFill>
        <p:spPr>
          <a:xfrm>
            <a:off x="0" y="69657"/>
            <a:ext cx="1542534" cy="440724"/>
          </a:xfrm>
          <a:prstGeom prst="rect">
            <a:avLst/>
          </a:prstGeom>
        </p:spPr>
      </p:pic>
      <p:pic>
        <p:nvPicPr>
          <p:cNvPr id="3" name="Picture 2"/>
          <p:cNvPicPr>
            <a:picLocks noChangeAspect="1"/>
          </p:cNvPicPr>
          <p:nvPr/>
        </p:nvPicPr>
        <p:blipFill>
          <a:blip r:embed="rId4"/>
          <a:stretch>
            <a:fillRect/>
          </a:stretch>
        </p:blipFill>
        <p:spPr>
          <a:xfrm>
            <a:off x="7629836" y="4368006"/>
            <a:ext cx="1514165" cy="714375"/>
          </a:xfrm>
          <a:prstGeom prst="rect">
            <a:avLst/>
          </a:prstGeom>
        </p:spPr>
      </p:pic>
      <p:grpSp>
        <p:nvGrpSpPr>
          <p:cNvPr id="10" name="Group 2"/>
          <p:cNvGrpSpPr>
            <a:grpSpLocks noChangeAspect="1"/>
          </p:cNvGrpSpPr>
          <p:nvPr/>
        </p:nvGrpSpPr>
        <p:grpSpPr>
          <a:xfrm>
            <a:off x="204337" y="987698"/>
            <a:ext cx="2493512" cy="2483771"/>
            <a:chOff x="0" y="0"/>
            <a:chExt cx="6502400" cy="6477000"/>
          </a:xfrm>
        </p:grpSpPr>
        <p:sp>
          <p:nvSpPr>
            <p:cNvPr id="11" name="Freeform 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23" t="-6880" r="223" b="-6880"/>
              </a:stretch>
            </a:blipFill>
          </p:spPr>
        </p:sp>
        <p:sp>
          <p:nvSpPr>
            <p:cNvPr id="12" name="Freeform 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919191"/>
            </a:solidFill>
          </p:spPr>
        </p:sp>
      </p:grpSp>
      <p:sp>
        <p:nvSpPr>
          <p:cNvPr id="4" name="Rectangle 3"/>
          <p:cNvSpPr/>
          <p:nvPr/>
        </p:nvSpPr>
        <p:spPr>
          <a:xfrm>
            <a:off x="2041154" y="890429"/>
            <a:ext cx="6345765" cy="451406"/>
          </a:xfrm>
          <a:prstGeom prst="rect">
            <a:avLst/>
          </a:prstGeom>
        </p:spPr>
        <p:txBody>
          <a:bodyPr wrap="square">
            <a:spAutoFit/>
          </a:bodyPr>
          <a:lstStyle/>
          <a:p>
            <a:pPr algn="ctr" defTabSz="685800">
              <a:lnSpc>
                <a:spcPts val="2795"/>
              </a:lnSpc>
              <a:spcBef>
                <a:spcPct val="0"/>
              </a:spcBef>
            </a:pPr>
            <a:r>
              <a:rPr lang="en-US" sz="1350" b="1" dirty="0">
                <a:solidFill>
                  <a:srgbClr val="033560"/>
                </a:solidFill>
                <a:latin typeface="Calibri" panose="020F0502020204030204"/>
              </a:rPr>
              <a:t>Topic</a:t>
            </a:r>
            <a:r>
              <a:rPr lang="en-US" sz="1350" dirty="0">
                <a:solidFill>
                  <a:srgbClr val="033560"/>
                </a:solidFill>
                <a:latin typeface="Calibri" panose="020F0502020204030204"/>
              </a:rPr>
              <a:t>: Estimation Of Demand System Elasticities Using Stata</a:t>
            </a:r>
          </a:p>
        </p:txBody>
      </p:sp>
      <p:sp>
        <p:nvSpPr>
          <p:cNvPr id="5" name="Rectangle 4"/>
          <p:cNvSpPr/>
          <p:nvPr/>
        </p:nvSpPr>
        <p:spPr>
          <a:xfrm>
            <a:off x="3983369" y="3215389"/>
            <a:ext cx="2941511" cy="451406"/>
          </a:xfrm>
          <a:prstGeom prst="rect">
            <a:avLst/>
          </a:prstGeom>
        </p:spPr>
        <p:txBody>
          <a:bodyPr wrap="none">
            <a:spAutoFit/>
          </a:bodyPr>
          <a:lstStyle/>
          <a:p>
            <a:pPr algn="ctr" defTabSz="685800">
              <a:lnSpc>
                <a:spcPts val="2795"/>
              </a:lnSpc>
              <a:spcBef>
                <a:spcPct val="0"/>
              </a:spcBef>
            </a:pPr>
            <a:r>
              <a:rPr lang="en-US" sz="1996" dirty="0">
                <a:solidFill>
                  <a:srgbClr val="033560"/>
                </a:solidFill>
                <a:latin typeface="Calibri" panose="020F0502020204030204"/>
              </a:rPr>
              <a:t>DR. M PRAHADEESWARAN</a:t>
            </a:r>
          </a:p>
        </p:txBody>
      </p:sp>
      <p:sp>
        <p:nvSpPr>
          <p:cNvPr id="6" name="Rectangle 5"/>
          <p:cNvSpPr/>
          <p:nvPr/>
        </p:nvSpPr>
        <p:spPr>
          <a:xfrm>
            <a:off x="4801216" y="3471469"/>
            <a:ext cx="1547860" cy="335989"/>
          </a:xfrm>
          <a:prstGeom prst="rect">
            <a:avLst/>
          </a:prstGeom>
        </p:spPr>
        <p:txBody>
          <a:bodyPr wrap="none">
            <a:spAutoFit/>
          </a:bodyPr>
          <a:lstStyle/>
          <a:p>
            <a:pPr algn="ctr" defTabSz="685800">
              <a:lnSpc>
                <a:spcPts val="1852"/>
              </a:lnSpc>
            </a:pPr>
            <a:r>
              <a:rPr lang="en-US" sz="1350" dirty="0">
                <a:solidFill>
                  <a:srgbClr val="033560"/>
                </a:solidFill>
                <a:latin typeface="Calibri" panose="020F0502020204030204"/>
              </a:rPr>
              <a:t>Associate Professor</a:t>
            </a:r>
          </a:p>
        </p:txBody>
      </p:sp>
      <p:sp>
        <p:nvSpPr>
          <p:cNvPr id="7" name="Rectangle 6"/>
          <p:cNvSpPr/>
          <p:nvPr/>
        </p:nvSpPr>
        <p:spPr>
          <a:xfrm>
            <a:off x="3818435" y="3706323"/>
            <a:ext cx="3384837" cy="335989"/>
          </a:xfrm>
          <a:prstGeom prst="rect">
            <a:avLst/>
          </a:prstGeom>
        </p:spPr>
        <p:txBody>
          <a:bodyPr wrap="none">
            <a:spAutoFit/>
          </a:bodyPr>
          <a:lstStyle/>
          <a:p>
            <a:pPr algn="ctr" defTabSz="685800">
              <a:lnSpc>
                <a:spcPts val="1850"/>
              </a:lnSpc>
              <a:spcBef>
                <a:spcPct val="0"/>
              </a:spcBef>
            </a:pPr>
            <a:r>
              <a:rPr lang="en-US" sz="1350" dirty="0">
                <a:solidFill>
                  <a:srgbClr val="033560"/>
                </a:solidFill>
                <a:latin typeface="Calibri" panose="020F0502020204030204"/>
              </a:rPr>
              <a:t>Tamil Nadu Agricultural University,Tamil Nadu</a:t>
            </a:r>
          </a:p>
        </p:txBody>
      </p:sp>
      <p:sp>
        <p:nvSpPr>
          <p:cNvPr id="8" name="Rectangle 7"/>
          <p:cNvSpPr/>
          <p:nvPr/>
        </p:nvSpPr>
        <p:spPr>
          <a:xfrm>
            <a:off x="3036094" y="1427901"/>
            <a:ext cx="5972174" cy="1962076"/>
          </a:xfrm>
          <a:prstGeom prst="rect">
            <a:avLst/>
          </a:prstGeom>
        </p:spPr>
        <p:txBody>
          <a:bodyPr wrap="square">
            <a:spAutoFit/>
          </a:bodyPr>
          <a:lstStyle/>
          <a:p>
            <a:pPr defTabSz="685800"/>
            <a:r>
              <a:rPr lang="en-US" sz="1350" b="1" dirty="0">
                <a:solidFill>
                  <a:srgbClr val="00387A"/>
                </a:solidFill>
                <a:latin typeface="DM Sans"/>
              </a:rPr>
              <a:t> Abstract :</a:t>
            </a:r>
          </a:p>
          <a:p>
            <a:pPr algn="just" defTabSz="685800"/>
            <a:r>
              <a:rPr lang="en-US" sz="1350" dirty="0">
                <a:solidFill>
                  <a:srgbClr val="5B9BD5">
                    <a:lumMod val="50000"/>
                  </a:srgbClr>
                </a:solidFill>
              </a:rPr>
              <a:t>This paper aims to share the experience of estimating of elasticities and analyzing the consumption pattern at the household level. It highlights the use of STATA commands in the estimation and post-estimation of various demand models over the period of two decades in Academia.</a:t>
            </a:r>
          </a:p>
          <a:p>
            <a:pPr algn="just" defTabSz="685800"/>
            <a:endParaRPr lang="en-US" sz="1350" dirty="0">
              <a:solidFill>
                <a:srgbClr val="5B9BD5">
                  <a:lumMod val="50000"/>
                </a:srgbClr>
              </a:solidFill>
              <a:latin typeface="DM Sans"/>
            </a:endParaRPr>
          </a:p>
          <a:p>
            <a:pPr algn="just" defTabSz="685800"/>
            <a:r>
              <a:rPr lang="en-US" sz="1350" dirty="0">
                <a:solidFill>
                  <a:srgbClr val="5B9BD5">
                    <a:lumMod val="50000"/>
                  </a:srgbClr>
                </a:solidFill>
                <a:latin typeface="DM Sans"/>
              </a:rPr>
              <a:t>                                      </a:t>
            </a:r>
          </a:p>
          <a:p>
            <a:pPr algn="just" defTabSz="685800"/>
            <a:r>
              <a:rPr lang="en-US" sz="1350" dirty="0">
                <a:solidFill>
                  <a:srgbClr val="5B9BD5">
                    <a:lumMod val="50000"/>
                  </a:srgbClr>
                </a:solidFill>
                <a:latin typeface="DM Sans"/>
              </a:rPr>
              <a:t>                                          </a:t>
            </a:r>
            <a:r>
              <a:rPr lang="en-US" sz="1350" dirty="0">
                <a:solidFill>
                  <a:srgbClr val="5B9BD5">
                    <a:lumMod val="50000"/>
                  </a:srgbClr>
                </a:solidFill>
                <a:latin typeface="Calibri" panose="020F0502020204030204"/>
              </a:rPr>
              <a:t>Presented By</a:t>
            </a:r>
            <a:endParaRPr lang="en-IN" sz="1350" dirty="0">
              <a:solidFill>
                <a:srgbClr val="5B9BD5">
                  <a:lumMod val="50000"/>
                </a:srgbClr>
              </a:solidFill>
              <a:latin typeface="Calibri" panose="020F0502020204030204"/>
            </a:endParaRPr>
          </a:p>
          <a:p>
            <a:pPr algn="just" defTabSz="685800"/>
            <a:endParaRPr lang="en-US" sz="1350" dirty="0">
              <a:solidFill>
                <a:srgbClr val="5B9BD5">
                  <a:lumMod val="50000"/>
                </a:srgbClr>
              </a:solidFill>
              <a:latin typeface="DM Sans"/>
            </a:endParaRPr>
          </a:p>
        </p:txBody>
      </p:sp>
    </p:spTree>
    <p:extLst>
      <p:ext uri="{BB962C8B-B14F-4D97-AF65-F5344CB8AC3E}">
        <p14:creationId xmlns:p14="http://schemas.microsoft.com/office/powerpoint/2010/main" val="78955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2300" y="1033094"/>
            <a:ext cx="8682990" cy="4044950"/>
          </a:xfrm>
          <a:prstGeom prst="rect">
            <a:avLst/>
          </a:prstGeom>
        </p:spPr>
        <p:txBody>
          <a:bodyPr vert="horz" wrap="square" lIns="0" tIns="12065" rIns="0" bIns="0" rtlCol="0">
            <a:spAutoFit/>
          </a:bodyPr>
          <a:lstStyle/>
          <a:p>
            <a:pPr marL="356870" marR="647700" indent="-344805" algn="just">
              <a:lnSpc>
                <a:spcPct val="100000"/>
              </a:lnSpc>
              <a:spcBef>
                <a:spcPts val="95"/>
              </a:spcBef>
              <a:buFont typeface="Microsoft Sans Serif"/>
              <a:buChar char="•"/>
              <a:tabLst>
                <a:tab pos="357505" algn="l"/>
              </a:tabLst>
            </a:pPr>
            <a:r>
              <a:rPr sz="1900" spc="-10" dirty="0">
                <a:latin typeface="Trebuchet MS"/>
                <a:cs typeface="Trebuchet MS"/>
              </a:rPr>
              <a:t>LES </a:t>
            </a:r>
            <a:r>
              <a:rPr sz="1900" spc="-5" dirty="0">
                <a:latin typeface="Trebuchet MS"/>
                <a:cs typeface="Trebuchet MS"/>
              </a:rPr>
              <a:t>model </a:t>
            </a:r>
            <a:r>
              <a:rPr sz="1900" dirty="0">
                <a:latin typeface="Trebuchet MS"/>
                <a:cs typeface="Trebuchet MS"/>
              </a:rPr>
              <a:t>is </a:t>
            </a:r>
            <a:r>
              <a:rPr sz="1900" spc="-10" dirty="0">
                <a:latin typeface="Trebuchet MS"/>
                <a:cs typeface="Trebuchet MS"/>
              </a:rPr>
              <a:t>better </a:t>
            </a:r>
            <a:r>
              <a:rPr sz="1900" spc="-5" dirty="0">
                <a:latin typeface="Trebuchet MS"/>
                <a:cs typeface="Trebuchet MS"/>
              </a:rPr>
              <a:t>applied </a:t>
            </a:r>
            <a:r>
              <a:rPr sz="1900" spc="-10" dirty="0">
                <a:latin typeface="Trebuchet MS"/>
                <a:cs typeface="Trebuchet MS"/>
              </a:rPr>
              <a:t>to </a:t>
            </a:r>
            <a:r>
              <a:rPr sz="1900" b="1" spc="-5" dirty="0">
                <a:latin typeface="Trebuchet MS"/>
                <a:cs typeface="Trebuchet MS"/>
              </a:rPr>
              <a:t>large </a:t>
            </a:r>
            <a:r>
              <a:rPr sz="1900" b="1" spc="-10" dirty="0">
                <a:latin typeface="Trebuchet MS"/>
                <a:cs typeface="Trebuchet MS"/>
              </a:rPr>
              <a:t>categories </a:t>
            </a:r>
            <a:r>
              <a:rPr sz="1900" spc="-10" dirty="0">
                <a:latin typeface="Trebuchet MS"/>
                <a:cs typeface="Trebuchet MS"/>
              </a:rPr>
              <a:t>of </a:t>
            </a:r>
            <a:r>
              <a:rPr sz="1900" spc="-5" dirty="0">
                <a:latin typeface="Trebuchet MS"/>
                <a:cs typeface="Trebuchet MS"/>
              </a:rPr>
              <a:t>expenditure than </a:t>
            </a:r>
            <a:r>
              <a:rPr sz="1900" spc="-10" dirty="0">
                <a:latin typeface="Trebuchet MS"/>
                <a:cs typeface="Trebuchet MS"/>
              </a:rPr>
              <a:t>to </a:t>
            </a:r>
            <a:r>
              <a:rPr sz="1900" spc="-560" dirty="0">
                <a:latin typeface="Trebuchet MS"/>
                <a:cs typeface="Trebuchet MS"/>
              </a:rPr>
              <a:t> </a:t>
            </a:r>
            <a:r>
              <a:rPr sz="1900" spc="-5" dirty="0">
                <a:latin typeface="Trebuchet MS"/>
                <a:cs typeface="Trebuchet MS"/>
              </a:rPr>
              <a:t>individual commodities, since </a:t>
            </a:r>
            <a:r>
              <a:rPr sz="1900" dirty="0">
                <a:latin typeface="Trebuchet MS"/>
                <a:cs typeface="Trebuchet MS"/>
              </a:rPr>
              <a:t>it </a:t>
            </a:r>
            <a:r>
              <a:rPr sz="1900" b="1" spc="-5" dirty="0">
                <a:latin typeface="Trebuchet MS"/>
                <a:cs typeface="Trebuchet MS"/>
              </a:rPr>
              <a:t>does </a:t>
            </a:r>
            <a:r>
              <a:rPr sz="1900" b="1" dirty="0">
                <a:latin typeface="Trebuchet MS"/>
                <a:cs typeface="Trebuchet MS"/>
              </a:rPr>
              <a:t>not </a:t>
            </a:r>
            <a:r>
              <a:rPr sz="1900" b="1" spc="-5" dirty="0">
                <a:latin typeface="Trebuchet MS"/>
                <a:cs typeface="Trebuchet MS"/>
              </a:rPr>
              <a:t>allow for inferior </a:t>
            </a:r>
            <a:r>
              <a:rPr sz="1900" b="1" dirty="0">
                <a:latin typeface="Trebuchet MS"/>
                <a:cs typeface="Trebuchet MS"/>
              </a:rPr>
              <a:t>goods </a:t>
            </a:r>
            <a:r>
              <a:rPr sz="1900" spc="-5" dirty="0">
                <a:latin typeface="Trebuchet MS"/>
                <a:cs typeface="Trebuchet MS"/>
              </a:rPr>
              <a:t>and </a:t>
            </a:r>
            <a:r>
              <a:rPr sz="1900" spc="-560" dirty="0">
                <a:latin typeface="Trebuchet MS"/>
                <a:cs typeface="Trebuchet MS"/>
              </a:rPr>
              <a:t> </a:t>
            </a:r>
            <a:r>
              <a:rPr sz="1900" spc="-5" dirty="0">
                <a:latin typeface="Trebuchet MS"/>
                <a:cs typeface="Trebuchet MS"/>
              </a:rPr>
              <a:t>implies</a:t>
            </a:r>
            <a:r>
              <a:rPr sz="1900" spc="-30" dirty="0">
                <a:latin typeface="Trebuchet MS"/>
                <a:cs typeface="Trebuchet MS"/>
              </a:rPr>
              <a:t> </a:t>
            </a:r>
            <a:r>
              <a:rPr sz="1900" spc="-5" dirty="0">
                <a:latin typeface="Trebuchet MS"/>
                <a:cs typeface="Trebuchet MS"/>
              </a:rPr>
              <a:t>that</a:t>
            </a:r>
            <a:r>
              <a:rPr sz="1900" spc="-10" dirty="0">
                <a:latin typeface="Trebuchet MS"/>
                <a:cs typeface="Trebuchet MS"/>
              </a:rPr>
              <a:t> </a:t>
            </a:r>
            <a:r>
              <a:rPr sz="1900" spc="-5" dirty="0">
                <a:latin typeface="Trebuchet MS"/>
                <a:cs typeface="Trebuchet MS"/>
              </a:rPr>
              <a:t>all</a:t>
            </a:r>
            <a:r>
              <a:rPr sz="1900" spc="-10" dirty="0">
                <a:latin typeface="Trebuchet MS"/>
                <a:cs typeface="Trebuchet MS"/>
              </a:rPr>
              <a:t> goods</a:t>
            </a:r>
            <a:r>
              <a:rPr sz="1900" spc="45" dirty="0">
                <a:latin typeface="Trebuchet MS"/>
                <a:cs typeface="Trebuchet MS"/>
              </a:rPr>
              <a:t> </a:t>
            </a:r>
            <a:r>
              <a:rPr sz="1900" dirty="0">
                <a:latin typeface="Trebuchet MS"/>
                <a:cs typeface="Trebuchet MS"/>
              </a:rPr>
              <a:t>are</a:t>
            </a:r>
            <a:r>
              <a:rPr sz="1900" spc="5" dirty="0">
                <a:latin typeface="Trebuchet MS"/>
                <a:cs typeface="Trebuchet MS"/>
              </a:rPr>
              <a:t> </a:t>
            </a:r>
            <a:r>
              <a:rPr sz="1900" spc="-5" dirty="0">
                <a:latin typeface="Trebuchet MS"/>
                <a:cs typeface="Trebuchet MS"/>
              </a:rPr>
              <a:t>gross </a:t>
            </a:r>
            <a:r>
              <a:rPr sz="1900" spc="-10" dirty="0">
                <a:latin typeface="Trebuchet MS"/>
                <a:cs typeface="Trebuchet MS"/>
              </a:rPr>
              <a:t>complements.</a:t>
            </a:r>
            <a:endParaRPr sz="1900">
              <a:latin typeface="Trebuchet MS"/>
              <a:cs typeface="Trebuchet MS"/>
            </a:endParaRPr>
          </a:p>
          <a:p>
            <a:pPr>
              <a:lnSpc>
                <a:spcPct val="100000"/>
              </a:lnSpc>
              <a:spcBef>
                <a:spcPts val="40"/>
              </a:spcBef>
              <a:buFont typeface="Microsoft Sans Serif"/>
              <a:buChar char="•"/>
            </a:pPr>
            <a:endParaRPr sz="1850">
              <a:latin typeface="Trebuchet MS"/>
              <a:cs typeface="Trebuchet MS"/>
            </a:endParaRPr>
          </a:p>
          <a:p>
            <a:pPr marL="356870" marR="5080" indent="-344805">
              <a:lnSpc>
                <a:spcPct val="100000"/>
              </a:lnSpc>
              <a:spcBef>
                <a:spcPts val="5"/>
              </a:spcBef>
              <a:buFont typeface="Microsoft Sans Serif"/>
              <a:buChar char="•"/>
              <a:tabLst>
                <a:tab pos="356870" algn="l"/>
                <a:tab pos="357505" algn="l"/>
              </a:tabLst>
            </a:pPr>
            <a:r>
              <a:rPr sz="1900" spc="-5" dirty="0">
                <a:latin typeface="Trebuchet MS"/>
                <a:cs typeface="Trebuchet MS"/>
              </a:rPr>
              <a:t>The</a:t>
            </a:r>
            <a:r>
              <a:rPr sz="1900" spc="5" dirty="0">
                <a:latin typeface="Trebuchet MS"/>
                <a:cs typeface="Trebuchet MS"/>
              </a:rPr>
              <a:t> </a:t>
            </a:r>
            <a:r>
              <a:rPr sz="1900" spc="-10" dirty="0">
                <a:latin typeface="Trebuchet MS"/>
                <a:cs typeface="Trebuchet MS"/>
              </a:rPr>
              <a:t>econometric</a:t>
            </a:r>
            <a:r>
              <a:rPr sz="1900" spc="55" dirty="0">
                <a:latin typeface="Trebuchet MS"/>
                <a:cs typeface="Trebuchet MS"/>
              </a:rPr>
              <a:t> </a:t>
            </a:r>
            <a:r>
              <a:rPr sz="1900" spc="-10" dirty="0">
                <a:latin typeface="Trebuchet MS"/>
                <a:cs typeface="Trebuchet MS"/>
              </a:rPr>
              <a:t>problem</a:t>
            </a:r>
            <a:r>
              <a:rPr sz="1900" spc="85" dirty="0">
                <a:latin typeface="Trebuchet MS"/>
                <a:cs typeface="Trebuchet MS"/>
              </a:rPr>
              <a:t> </a:t>
            </a:r>
            <a:r>
              <a:rPr sz="1900" spc="-5" dirty="0">
                <a:latin typeface="Trebuchet MS"/>
                <a:cs typeface="Trebuchet MS"/>
              </a:rPr>
              <a:t>with</a:t>
            </a:r>
            <a:r>
              <a:rPr sz="1900" spc="5" dirty="0">
                <a:latin typeface="Trebuchet MS"/>
                <a:cs typeface="Trebuchet MS"/>
              </a:rPr>
              <a:t> </a:t>
            </a:r>
            <a:r>
              <a:rPr sz="1900" spc="-10" dirty="0">
                <a:latin typeface="Trebuchet MS"/>
                <a:cs typeface="Trebuchet MS"/>
              </a:rPr>
              <a:t>the</a:t>
            </a:r>
            <a:r>
              <a:rPr sz="1900" spc="-50" dirty="0">
                <a:latin typeface="Trebuchet MS"/>
                <a:cs typeface="Trebuchet MS"/>
              </a:rPr>
              <a:t> </a:t>
            </a:r>
            <a:r>
              <a:rPr sz="1900" spc="-5" dirty="0">
                <a:latin typeface="Trebuchet MS"/>
                <a:cs typeface="Trebuchet MS"/>
              </a:rPr>
              <a:t>AIDS</a:t>
            </a:r>
            <a:r>
              <a:rPr sz="1900" spc="30" dirty="0">
                <a:latin typeface="Trebuchet MS"/>
                <a:cs typeface="Trebuchet MS"/>
              </a:rPr>
              <a:t> </a:t>
            </a:r>
            <a:r>
              <a:rPr sz="1900" spc="-5" dirty="0">
                <a:latin typeface="Trebuchet MS"/>
                <a:cs typeface="Trebuchet MS"/>
              </a:rPr>
              <a:t>model</a:t>
            </a:r>
            <a:r>
              <a:rPr sz="1900" spc="45" dirty="0">
                <a:latin typeface="Trebuchet MS"/>
                <a:cs typeface="Trebuchet MS"/>
              </a:rPr>
              <a:t> </a:t>
            </a:r>
            <a:r>
              <a:rPr sz="1900" dirty="0">
                <a:latin typeface="Trebuchet MS"/>
                <a:cs typeface="Trebuchet MS"/>
              </a:rPr>
              <a:t>is</a:t>
            </a:r>
            <a:r>
              <a:rPr sz="1900" spc="25" dirty="0">
                <a:latin typeface="Trebuchet MS"/>
                <a:cs typeface="Trebuchet MS"/>
              </a:rPr>
              <a:t> </a:t>
            </a:r>
            <a:r>
              <a:rPr sz="1900" spc="-5" dirty="0">
                <a:latin typeface="Trebuchet MS"/>
                <a:cs typeface="Trebuchet MS"/>
              </a:rPr>
              <a:t>that</a:t>
            </a:r>
            <a:r>
              <a:rPr sz="1900" spc="25" dirty="0">
                <a:latin typeface="Trebuchet MS"/>
                <a:cs typeface="Trebuchet MS"/>
              </a:rPr>
              <a:t> </a:t>
            </a:r>
            <a:r>
              <a:rPr sz="1900" spc="-10" dirty="0">
                <a:latin typeface="Trebuchet MS"/>
                <a:cs typeface="Trebuchet MS"/>
              </a:rPr>
              <a:t>the</a:t>
            </a:r>
            <a:r>
              <a:rPr sz="1900" spc="95" dirty="0">
                <a:latin typeface="Trebuchet MS"/>
                <a:cs typeface="Trebuchet MS"/>
              </a:rPr>
              <a:t> </a:t>
            </a:r>
            <a:r>
              <a:rPr sz="1900" b="1" spc="-10" dirty="0">
                <a:latin typeface="Trebuchet MS"/>
                <a:cs typeface="Trebuchet MS"/>
              </a:rPr>
              <a:t>demand </a:t>
            </a:r>
            <a:r>
              <a:rPr sz="1900" b="1" spc="-5" dirty="0">
                <a:latin typeface="Trebuchet MS"/>
                <a:cs typeface="Trebuchet MS"/>
              </a:rPr>
              <a:t> equations</a:t>
            </a:r>
            <a:r>
              <a:rPr sz="1900" b="1" spc="-15" dirty="0">
                <a:latin typeface="Trebuchet MS"/>
                <a:cs typeface="Trebuchet MS"/>
              </a:rPr>
              <a:t> </a:t>
            </a:r>
            <a:r>
              <a:rPr sz="1900" b="1" spc="-5" dirty="0">
                <a:latin typeface="Trebuchet MS"/>
                <a:cs typeface="Trebuchet MS"/>
              </a:rPr>
              <a:t>appear</a:t>
            </a:r>
            <a:r>
              <a:rPr sz="1900" b="1" spc="30" dirty="0">
                <a:latin typeface="Trebuchet MS"/>
                <a:cs typeface="Trebuchet MS"/>
              </a:rPr>
              <a:t> </a:t>
            </a:r>
            <a:r>
              <a:rPr sz="1900" b="1" spc="-10" dirty="0">
                <a:latin typeface="Trebuchet MS"/>
                <a:cs typeface="Trebuchet MS"/>
              </a:rPr>
              <a:t>to</a:t>
            </a:r>
            <a:r>
              <a:rPr sz="1900" b="1" spc="5" dirty="0">
                <a:latin typeface="Trebuchet MS"/>
                <a:cs typeface="Trebuchet MS"/>
              </a:rPr>
              <a:t> </a:t>
            </a:r>
            <a:r>
              <a:rPr sz="1900" b="1" spc="-5" dirty="0">
                <a:latin typeface="Trebuchet MS"/>
                <a:cs typeface="Trebuchet MS"/>
              </a:rPr>
              <a:t>be</a:t>
            </a:r>
            <a:r>
              <a:rPr sz="1900" b="1" spc="-10" dirty="0">
                <a:latin typeface="Trebuchet MS"/>
                <a:cs typeface="Trebuchet MS"/>
              </a:rPr>
              <a:t> </a:t>
            </a:r>
            <a:r>
              <a:rPr sz="1900" b="1" spc="-5" dirty="0">
                <a:latin typeface="Trebuchet MS"/>
                <a:cs typeface="Trebuchet MS"/>
              </a:rPr>
              <a:t>unrelated</a:t>
            </a:r>
            <a:r>
              <a:rPr sz="1900" spc="-5" dirty="0">
                <a:latin typeface="Trebuchet MS"/>
                <a:cs typeface="Trebuchet MS"/>
              </a:rPr>
              <a:t>,</a:t>
            </a:r>
            <a:r>
              <a:rPr sz="1900" spc="30" dirty="0">
                <a:latin typeface="Trebuchet MS"/>
                <a:cs typeface="Trebuchet MS"/>
              </a:rPr>
              <a:t> </a:t>
            </a:r>
            <a:r>
              <a:rPr sz="1900" spc="-5" dirty="0">
                <a:latin typeface="Trebuchet MS"/>
                <a:cs typeface="Trebuchet MS"/>
              </a:rPr>
              <a:t>since</a:t>
            </a:r>
            <a:r>
              <a:rPr sz="1900" dirty="0">
                <a:latin typeface="Trebuchet MS"/>
                <a:cs typeface="Trebuchet MS"/>
              </a:rPr>
              <a:t> </a:t>
            </a:r>
            <a:r>
              <a:rPr sz="1900" spc="-10" dirty="0">
                <a:latin typeface="Trebuchet MS"/>
                <a:cs typeface="Trebuchet MS"/>
              </a:rPr>
              <a:t>none</a:t>
            </a:r>
            <a:r>
              <a:rPr sz="1900" spc="45" dirty="0">
                <a:latin typeface="Trebuchet MS"/>
                <a:cs typeface="Trebuchet MS"/>
              </a:rPr>
              <a:t> </a:t>
            </a:r>
            <a:r>
              <a:rPr sz="1900" spc="-10" dirty="0">
                <a:latin typeface="Trebuchet MS"/>
                <a:cs typeface="Trebuchet MS"/>
              </a:rPr>
              <a:t>of</a:t>
            </a:r>
            <a:r>
              <a:rPr sz="1900" spc="30" dirty="0">
                <a:latin typeface="Trebuchet MS"/>
                <a:cs typeface="Trebuchet MS"/>
              </a:rPr>
              <a:t> </a:t>
            </a:r>
            <a:r>
              <a:rPr sz="1900" spc="-10" dirty="0">
                <a:latin typeface="Trebuchet MS"/>
                <a:cs typeface="Trebuchet MS"/>
              </a:rPr>
              <a:t>the</a:t>
            </a:r>
            <a:r>
              <a:rPr sz="1900" dirty="0">
                <a:latin typeface="Trebuchet MS"/>
                <a:cs typeface="Trebuchet MS"/>
              </a:rPr>
              <a:t> </a:t>
            </a:r>
            <a:r>
              <a:rPr sz="1900" spc="-10" dirty="0">
                <a:latin typeface="Trebuchet MS"/>
                <a:cs typeface="Trebuchet MS"/>
              </a:rPr>
              <a:t>endogenous</a:t>
            </a:r>
            <a:r>
              <a:rPr sz="1900" spc="70" dirty="0">
                <a:latin typeface="Trebuchet MS"/>
                <a:cs typeface="Trebuchet MS"/>
              </a:rPr>
              <a:t> </a:t>
            </a:r>
            <a:r>
              <a:rPr sz="1900" spc="-10" dirty="0">
                <a:latin typeface="Trebuchet MS"/>
                <a:cs typeface="Trebuchet MS"/>
              </a:rPr>
              <a:t>quantities </a:t>
            </a:r>
            <a:r>
              <a:rPr sz="1900" spc="-560" dirty="0">
                <a:latin typeface="Trebuchet MS"/>
                <a:cs typeface="Trebuchet MS"/>
              </a:rPr>
              <a:t> </a:t>
            </a:r>
            <a:r>
              <a:rPr sz="1900" spc="-10" dirty="0">
                <a:latin typeface="Trebuchet MS"/>
                <a:cs typeface="Trebuchet MS"/>
              </a:rPr>
              <a:t>or</a:t>
            </a:r>
            <a:r>
              <a:rPr sz="1900" spc="-15" dirty="0">
                <a:latin typeface="Trebuchet MS"/>
                <a:cs typeface="Trebuchet MS"/>
              </a:rPr>
              <a:t> </a:t>
            </a:r>
            <a:r>
              <a:rPr sz="1900" spc="-10" dirty="0">
                <a:latin typeface="Trebuchet MS"/>
                <a:cs typeface="Trebuchet MS"/>
              </a:rPr>
              <a:t>budget</a:t>
            </a:r>
            <a:r>
              <a:rPr sz="1900" spc="20" dirty="0">
                <a:latin typeface="Trebuchet MS"/>
                <a:cs typeface="Trebuchet MS"/>
              </a:rPr>
              <a:t> </a:t>
            </a:r>
            <a:r>
              <a:rPr sz="1900" spc="-5" dirty="0">
                <a:latin typeface="Trebuchet MS"/>
                <a:cs typeface="Trebuchet MS"/>
              </a:rPr>
              <a:t>share</a:t>
            </a:r>
            <a:r>
              <a:rPr sz="1900" spc="10" dirty="0">
                <a:latin typeface="Trebuchet MS"/>
                <a:cs typeface="Trebuchet MS"/>
              </a:rPr>
              <a:t> </a:t>
            </a:r>
            <a:r>
              <a:rPr sz="1900" spc="-5" dirty="0">
                <a:latin typeface="Trebuchet MS"/>
                <a:cs typeface="Trebuchet MS"/>
              </a:rPr>
              <a:t>appear</a:t>
            </a:r>
            <a:r>
              <a:rPr sz="1900" spc="5" dirty="0">
                <a:latin typeface="Trebuchet MS"/>
                <a:cs typeface="Trebuchet MS"/>
              </a:rPr>
              <a:t> </a:t>
            </a:r>
            <a:r>
              <a:rPr sz="1900" spc="-10" dirty="0">
                <a:latin typeface="Trebuchet MS"/>
                <a:cs typeface="Trebuchet MS"/>
              </a:rPr>
              <a:t>on</a:t>
            </a:r>
            <a:r>
              <a:rPr sz="1900" spc="20" dirty="0">
                <a:latin typeface="Trebuchet MS"/>
                <a:cs typeface="Trebuchet MS"/>
              </a:rPr>
              <a:t> </a:t>
            </a:r>
            <a:r>
              <a:rPr sz="1900" spc="-10" dirty="0">
                <a:latin typeface="Trebuchet MS"/>
                <a:cs typeface="Trebuchet MS"/>
              </a:rPr>
              <a:t>the</a:t>
            </a:r>
            <a:r>
              <a:rPr sz="1900" spc="20" dirty="0">
                <a:latin typeface="Trebuchet MS"/>
                <a:cs typeface="Trebuchet MS"/>
              </a:rPr>
              <a:t> </a:t>
            </a:r>
            <a:r>
              <a:rPr sz="1900" dirty="0">
                <a:latin typeface="Trebuchet MS"/>
                <a:cs typeface="Trebuchet MS"/>
              </a:rPr>
              <a:t>right-hand</a:t>
            </a:r>
            <a:r>
              <a:rPr sz="1900" spc="-30" dirty="0">
                <a:latin typeface="Trebuchet MS"/>
                <a:cs typeface="Trebuchet MS"/>
              </a:rPr>
              <a:t> </a:t>
            </a:r>
            <a:r>
              <a:rPr sz="1900" spc="-5" dirty="0">
                <a:latin typeface="Trebuchet MS"/>
                <a:cs typeface="Trebuchet MS"/>
              </a:rPr>
              <a:t>side</a:t>
            </a:r>
            <a:r>
              <a:rPr sz="1900" spc="20" dirty="0">
                <a:latin typeface="Trebuchet MS"/>
                <a:cs typeface="Trebuchet MS"/>
              </a:rPr>
              <a:t> </a:t>
            </a:r>
            <a:r>
              <a:rPr sz="1900" spc="-10" dirty="0">
                <a:latin typeface="Trebuchet MS"/>
                <a:cs typeface="Trebuchet MS"/>
              </a:rPr>
              <a:t>of</a:t>
            </a:r>
            <a:r>
              <a:rPr sz="1900" spc="-5" dirty="0">
                <a:latin typeface="Trebuchet MS"/>
                <a:cs typeface="Trebuchet MS"/>
              </a:rPr>
              <a:t> </a:t>
            </a:r>
            <a:r>
              <a:rPr sz="1900" spc="-10" dirty="0">
                <a:latin typeface="Trebuchet MS"/>
                <a:cs typeface="Trebuchet MS"/>
              </a:rPr>
              <a:t>the</a:t>
            </a:r>
            <a:r>
              <a:rPr sz="1900" spc="20" dirty="0">
                <a:latin typeface="Trebuchet MS"/>
                <a:cs typeface="Trebuchet MS"/>
              </a:rPr>
              <a:t> </a:t>
            </a:r>
            <a:r>
              <a:rPr sz="1900" spc="-10" dirty="0">
                <a:latin typeface="Trebuchet MS"/>
                <a:cs typeface="Trebuchet MS"/>
              </a:rPr>
              <a:t>equations.</a:t>
            </a:r>
            <a:endParaRPr sz="1900">
              <a:latin typeface="Trebuchet MS"/>
              <a:cs typeface="Trebuchet MS"/>
            </a:endParaRPr>
          </a:p>
          <a:p>
            <a:pPr>
              <a:lnSpc>
                <a:spcPct val="100000"/>
              </a:lnSpc>
              <a:spcBef>
                <a:spcPts val="35"/>
              </a:spcBef>
              <a:buFont typeface="Microsoft Sans Serif"/>
              <a:buChar char="•"/>
            </a:pPr>
            <a:endParaRPr sz="1850">
              <a:latin typeface="Trebuchet MS"/>
              <a:cs typeface="Trebuchet MS"/>
            </a:endParaRPr>
          </a:p>
          <a:p>
            <a:pPr marL="356870" marR="372745" indent="-344805">
              <a:lnSpc>
                <a:spcPct val="100000"/>
              </a:lnSpc>
              <a:spcBef>
                <a:spcPts val="5"/>
              </a:spcBef>
              <a:buFont typeface="Microsoft Sans Serif"/>
              <a:buChar char="•"/>
              <a:tabLst>
                <a:tab pos="356870" algn="l"/>
                <a:tab pos="357505" algn="l"/>
              </a:tabLst>
            </a:pPr>
            <a:r>
              <a:rPr sz="1900" spc="-10" dirty="0">
                <a:latin typeface="Trebuchet MS"/>
                <a:cs typeface="Trebuchet MS"/>
              </a:rPr>
              <a:t>Most</a:t>
            </a:r>
            <a:r>
              <a:rPr sz="1900" spc="-15" dirty="0">
                <a:latin typeface="Trebuchet MS"/>
                <a:cs typeface="Trebuchet MS"/>
              </a:rPr>
              <a:t> </a:t>
            </a:r>
            <a:r>
              <a:rPr sz="1900" spc="-5" dirty="0">
                <a:latin typeface="Trebuchet MS"/>
                <a:cs typeface="Trebuchet MS"/>
              </a:rPr>
              <a:t>studies</a:t>
            </a:r>
            <a:r>
              <a:rPr sz="1900" spc="25" dirty="0">
                <a:latin typeface="Trebuchet MS"/>
                <a:cs typeface="Trebuchet MS"/>
              </a:rPr>
              <a:t> </a:t>
            </a:r>
            <a:r>
              <a:rPr sz="1900" spc="-10" dirty="0">
                <a:latin typeface="Trebuchet MS"/>
                <a:cs typeface="Trebuchet MS"/>
              </a:rPr>
              <a:t>of</a:t>
            </a:r>
            <a:r>
              <a:rPr sz="1900" spc="20" dirty="0">
                <a:latin typeface="Trebuchet MS"/>
                <a:cs typeface="Trebuchet MS"/>
              </a:rPr>
              <a:t> </a:t>
            </a:r>
            <a:r>
              <a:rPr sz="1900" spc="-5" dirty="0">
                <a:latin typeface="Trebuchet MS"/>
                <a:cs typeface="Trebuchet MS"/>
              </a:rPr>
              <a:t>demand systems</a:t>
            </a:r>
            <a:r>
              <a:rPr sz="1900" spc="25" dirty="0">
                <a:latin typeface="Trebuchet MS"/>
                <a:cs typeface="Trebuchet MS"/>
              </a:rPr>
              <a:t> </a:t>
            </a:r>
            <a:r>
              <a:rPr sz="1900" spc="-5" dirty="0">
                <a:latin typeface="Trebuchet MS"/>
                <a:cs typeface="Trebuchet MS"/>
              </a:rPr>
              <a:t>use</a:t>
            </a:r>
            <a:r>
              <a:rPr sz="1900" spc="45" dirty="0">
                <a:latin typeface="Trebuchet MS"/>
                <a:cs typeface="Trebuchet MS"/>
              </a:rPr>
              <a:t> </a:t>
            </a:r>
            <a:r>
              <a:rPr sz="1900" b="1" spc="-5" dirty="0">
                <a:latin typeface="Trebuchet MS"/>
                <a:cs typeface="Trebuchet MS"/>
              </a:rPr>
              <a:t>static</a:t>
            </a:r>
            <a:r>
              <a:rPr sz="1900" b="1" spc="15" dirty="0">
                <a:latin typeface="Trebuchet MS"/>
                <a:cs typeface="Trebuchet MS"/>
              </a:rPr>
              <a:t> </a:t>
            </a:r>
            <a:r>
              <a:rPr sz="1900" b="1" spc="-5" dirty="0">
                <a:latin typeface="Trebuchet MS"/>
                <a:cs typeface="Trebuchet MS"/>
              </a:rPr>
              <a:t>models</a:t>
            </a:r>
            <a:r>
              <a:rPr sz="1900" spc="-5" dirty="0">
                <a:latin typeface="Trebuchet MS"/>
                <a:cs typeface="Trebuchet MS"/>
              </a:rPr>
              <a:t>, which do</a:t>
            </a:r>
            <a:r>
              <a:rPr sz="1900" spc="15" dirty="0">
                <a:latin typeface="Trebuchet MS"/>
                <a:cs typeface="Trebuchet MS"/>
              </a:rPr>
              <a:t> </a:t>
            </a:r>
            <a:r>
              <a:rPr sz="1900" spc="-10" dirty="0">
                <a:latin typeface="Trebuchet MS"/>
                <a:cs typeface="Trebuchet MS"/>
              </a:rPr>
              <a:t>not</a:t>
            </a:r>
            <a:r>
              <a:rPr sz="1900" spc="20" dirty="0">
                <a:latin typeface="Trebuchet MS"/>
                <a:cs typeface="Trebuchet MS"/>
              </a:rPr>
              <a:t> </a:t>
            </a:r>
            <a:r>
              <a:rPr sz="1900" spc="-10" dirty="0">
                <a:latin typeface="Trebuchet MS"/>
                <a:cs typeface="Trebuchet MS"/>
              </a:rPr>
              <a:t>account </a:t>
            </a:r>
            <a:r>
              <a:rPr sz="1900" spc="-560" dirty="0">
                <a:latin typeface="Trebuchet MS"/>
                <a:cs typeface="Trebuchet MS"/>
              </a:rPr>
              <a:t> </a:t>
            </a:r>
            <a:r>
              <a:rPr sz="1900" spc="-10" dirty="0">
                <a:latin typeface="Trebuchet MS"/>
                <a:cs typeface="Trebuchet MS"/>
              </a:rPr>
              <a:t>for</a:t>
            </a:r>
            <a:r>
              <a:rPr sz="1900" spc="10" dirty="0">
                <a:latin typeface="Trebuchet MS"/>
                <a:cs typeface="Trebuchet MS"/>
              </a:rPr>
              <a:t> </a:t>
            </a:r>
            <a:r>
              <a:rPr sz="1900" spc="-10" dirty="0">
                <a:latin typeface="Trebuchet MS"/>
                <a:cs typeface="Trebuchet MS"/>
              </a:rPr>
              <a:t>hypothesis</a:t>
            </a:r>
            <a:r>
              <a:rPr sz="1900" spc="30" dirty="0">
                <a:latin typeface="Trebuchet MS"/>
                <a:cs typeface="Trebuchet MS"/>
              </a:rPr>
              <a:t> </a:t>
            </a:r>
            <a:r>
              <a:rPr sz="1900" spc="-10" dirty="0">
                <a:latin typeface="Trebuchet MS"/>
                <a:cs typeface="Trebuchet MS"/>
              </a:rPr>
              <a:t>of</a:t>
            </a:r>
            <a:r>
              <a:rPr sz="1900" spc="25" dirty="0">
                <a:latin typeface="Trebuchet MS"/>
                <a:cs typeface="Trebuchet MS"/>
              </a:rPr>
              <a:t> </a:t>
            </a:r>
            <a:r>
              <a:rPr sz="1900" spc="-5" dirty="0">
                <a:latin typeface="Trebuchet MS"/>
                <a:cs typeface="Trebuchet MS"/>
              </a:rPr>
              <a:t>symmetry</a:t>
            </a:r>
            <a:r>
              <a:rPr sz="1900" spc="10" dirty="0">
                <a:latin typeface="Trebuchet MS"/>
                <a:cs typeface="Trebuchet MS"/>
              </a:rPr>
              <a:t> </a:t>
            </a:r>
            <a:r>
              <a:rPr sz="1900" spc="-5" dirty="0">
                <a:latin typeface="Trebuchet MS"/>
                <a:cs typeface="Trebuchet MS"/>
              </a:rPr>
              <a:t>and </a:t>
            </a:r>
            <a:r>
              <a:rPr sz="1900" spc="-30" dirty="0">
                <a:latin typeface="Trebuchet MS"/>
                <a:cs typeface="Trebuchet MS"/>
              </a:rPr>
              <a:t>homogeneity,</a:t>
            </a:r>
            <a:r>
              <a:rPr sz="1900" spc="55" dirty="0">
                <a:latin typeface="Trebuchet MS"/>
                <a:cs typeface="Trebuchet MS"/>
              </a:rPr>
              <a:t> </a:t>
            </a:r>
            <a:r>
              <a:rPr sz="1900" spc="-5" dirty="0">
                <a:latin typeface="Trebuchet MS"/>
                <a:cs typeface="Trebuchet MS"/>
              </a:rPr>
              <a:t>derived</a:t>
            </a:r>
            <a:r>
              <a:rPr sz="1900" dirty="0">
                <a:latin typeface="Trebuchet MS"/>
                <a:cs typeface="Trebuchet MS"/>
              </a:rPr>
              <a:t> </a:t>
            </a:r>
            <a:r>
              <a:rPr sz="1900" spc="-5" dirty="0">
                <a:latin typeface="Trebuchet MS"/>
                <a:cs typeface="Trebuchet MS"/>
              </a:rPr>
              <a:t>from</a:t>
            </a:r>
            <a:r>
              <a:rPr sz="1900" spc="5" dirty="0">
                <a:latin typeface="Trebuchet MS"/>
                <a:cs typeface="Trebuchet MS"/>
              </a:rPr>
              <a:t> </a:t>
            </a:r>
            <a:r>
              <a:rPr sz="1900" spc="-10" dirty="0">
                <a:latin typeface="Trebuchet MS"/>
                <a:cs typeface="Trebuchet MS"/>
              </a:rPr>
              <a:t>consumer </a:t>
            </a:r>
            <a:r>
              <a:rPr sz="1900" spc="-5" dirty="0">
                <a:latin typeface="Trebuchet MS"/>
                <a:cs typeface="Trebuchet MS"/>
              </a:rPr>
              <a:t> </a:t>
            </a:r>
            <a:r>
              <a:rPr sz="1900" spc="-45" dirty="0">
                <a:latin typeface="Trebuchet MS"/>
                <a:cs typeface="Trebuchet MS"/>
              </a:rPr>
              <a:t>theory.</a:t>
            </a:r>
            <a:endParaRPr sz="1900">
              <a:latin typeface="Trebuchet MS"/>
              <a:cs typeface="Trebuchet MS"/>
            </a:endParaRPr>
          </a:p>
          <a:p>
            <a:pPr>
              <a:lnSpc>
                <a:spcPct val="100000"/>
              </a:lnSpc>
              <a:spcBef>
                <a:spcPts val="40"/>
              </a:spcBef>
              <a:buFont typeface="Microsoft Sans Serif"/>
              <a:buChar char="•"/>
            </a:pPr>
            <a:endParaRPr sz="1850">
              <a:latin typeface="Trebuchet MS"/>
              <a:cs typeface="Trebuchet MS"/>
            </a:endParaRPr>
          </a:p>
          <a:p>
            <a:pPr marL="356870" indent="-344805">
              <a:lnSpc>
                <a:spcPct val="100000"/>
              </a:lnSpc>
              <a:buFont typeface="Microsoft Sans Serif"/>
              <a:buChar char="•"/>
              <a:tabLst>
                <a:tab pos="356870" algn="l"/>
                <a:tab pos="357505" algn="l"/>
              </a:tabLst>
            </a:pPr>
            <a:r>
              <a:rPr sz="1900" spc="-5" dirty="0">
                <a:latin typeface="Trebuchet MS"/>
                <a:cs typeface="Trebuchet MS"/>
              </a:rPr>
              <a:t>Thus, </a:t>
            </a:r>
            <a:r>
              <a:rPr sz="1900" spc="-10" dirty="0">
                <a:latin typeface="Trebuchet MS"/>
                <a:cs typeface="Trebuchet MS"/>
              </a:rPr>
              <a:t>there</a:t>
            </a:r>
            <a:r>
              <a:rPr sz="1900" spc="5" dirty="0">
                <a:latin typeface="Trebuchet MS"/>
                <a:cs typeface="Trebuchet MS"/>
              </a:rPr>
              <a:t> </a:t>
            </a:r>
            <a:r>
              <a:rPr sz="1900" dirty="0">
                <a:latin typeface="Trebuchet MS"/>
                <a:cs typeface="Trebuchet MS"/>
              </a:rPr>
              <a:t>is</a:t>
            </a:r>
            <a:r>
              <a:rPr sz="1900" spc="-5" dirty="0">
                <a:latin typeface="Trebuchet MS"/>
                <a:cs typeface="Trebuchet MS"/>
              </a:rPr>
              <a:t> a</a:t>
            </a:r>
            <a:r>
              <a:rPr sz="1900" spc="15" dirty="0">
                <a:latin typeface="Trebuchet MS"/>
                <a:cs typeface="Trebuchet MS"/>
              </a:rPr>
              <a:t> </a:t>
            </a:r>
            <a:r>
              <a:rPr sz="1900" spc="-10" dirty="0">
                <a:latin typeface="Trebuchet MS"/>
                <a:cs typeface="Trebuchet MS"/>
              </a:rPr>
              <a:t>need</a:t>
            </a:r>
            <a:r>
              <a:rPr sz="1900" spc="25" dirty="0">
                <a:latin typeface="Trebuchet MS"/>
                <a:cs typeface="Trebuchet MS"/>
              </a:rPr>
              <a:t> </a:t>
            </a:r>
            <a:r>
              <a:rPr sz="1900" spc="-10" dirty="0">
                <a:latin typeface="Trebuchet MS"/>
                <a:cs typeface="Trebuchet MS"/>
              </a:rPr>
              <a:t>for</a:t>
            </a:r>
            <a:r>
              <a:rPr sz="1900" dirty="0">
                <a:latin typeface="Trebuchet MS"/>
                <a:cs typeface="Trebuchet MS"/>
              </a:rPr>
              <a:t> </a:t>
            </a:r>
            <a:r>
              <a:rPr sz="1900" spc="-5" dirty="0">
                <a:latin typeface="Trebuchet MS"/>
                <a:cs typeface="Trebuchet MS"/>
              </a:rPr>
              <a:t>a</a:t>
            </a:r>
            <a:r>
              <a:rPr sz="1900" spc="40" dirty="0">
                <a:latin typeface="Trebuchet MS"/>
                <a:cs typeface="Trebuchet MS"/>
              </a:rPr>
              <a:t> </a:t>
            </a:r>
            <a:r>
              <a:rPr sz="1900" b="1" spc="-5" dirty="0">
                <a:latin typeface="Trebuchet MS"/>
                <a:cs typeface="Trebuchet MS"/>
              </a:rPr>
              <a:t>dynamic</a:t>
            </a:r>
            <a:r>
              <a:rPr sz="1900" b="1" spc="-10" dirty="0">
                <a:latin typeface="Trebuchet MS"/>
                <a:cs typeface="Trebuchet MS"/>
              </a:rPr>
              <a:t> </a:t>
            </a:r>
            <a:r>
              <a:rPr sz="1900" b="1" spc="-5" dirty="0">
                <a:latin typeface="Trebuchet MS"/>
                <a:cs typeface="Trebuchet MS"/>
              </a:rPr>
              <a:t>demand</a:t>
            </a:r>
            <a:r>
              <a:rPr sz="1900" b="1" spc="5" dirty="0">
                <a:latin typeface="Trebuchet MS"/>
                <a:cs typeface="Trebuchet MS"/>
              </a:rPr>
              <a:t> </a:t>
            </a:r>
            <a:r>
              <a:rPr sz="1900" b="1" spc="-10" dirty="0">
                <a:latin typeface="Trebuchet MS"/>
                <a:cs typeface="Trebuchet MS"/>
              </a:rPr>
              <a:t>system</a:t>
            </a:r>
            <a:r>
              <a:rPr sz="1900" b="1" spc="45" dirty="0">
                <a:latin typeface="Trebuchet MS"/>
                <a:cs typeface="Trebuchet MS"/>
              </a:rPr>
              <a:t> </a:t>
            </a:r>
            <a:r>
              <a:rPr sz="1900" spc="-5" dirty="0">
                <a:latin typeface="Trebuchet MS"/>
                <a:cs typeface="Trebuchet MS"/>
              </a:rPr>
              <a:t>which </a:t>
            </a:r>
            <a:r>
              <a:rPr sz="1900" dirty="0">
                <a:latin typeface="Trebuchet MS"/>
                <a:cs typeface="Trebuchet MS"/>
              </a:rPr>
              <a:t>gives</a:t>
            </a:r>
            <a:r>
              <a:rPr sz="1900" spc="-25" dirty="0">
                <a:latin typeface="Trebuchet MS"/>
                <a:cs typeface="Trebuchet MS"/>
              </a:rPr>
              <a:t> </a:t>
            </a:r>
            <a:r>
              <a:rPr sz="1900" spc="-5" dirty="0">
                <a:latin typeface="Trebuchet MS"/>
                <a:cs typeface="Trebuchet MS"/>
              </a:rPr>
              <a:t>more</a:t>
            </a:r>
            <a:endParaRPr sz="1900">
              <a:latin typeface="Trebuchet MS"/>
              <a:cs typeface="Trebuchet MS"/>
            </a:endParaRPr>
          </a:p>
          <a:p>
            <a:pPr marL="356870">
              <a:lnSpc>
                <a:spcPct val="100000"/>
              </a:lnSpc>
            </a:pPr>
            <a:r>
              <a:rPr sz="1900" spc="-5" dirty="0">
                <a:latin typeface="Trebuchet MS"/>
                <a:cs typeface="Trebuchet MS"/>
              </a:rPr>
              <a:t>realistic</a:t>
            </a:r>
            <a:r>
              <a:rPr sz="1900" spc="-40" dirty="0">
                <a:latin typeface="Trebuchet MS"/>
                <a:cs typeface="Trebuchet MS"/>
              </a:rPr>
              <a:t> </a:t>
            </a:r>
            <a:r>
              <a:rPr sz="1900" spc="-5" dirty="0">
                <a:latin typeface="Trebuchet MS"/>
                <a:cs typeface="Trebuchet MS"/>
              </a:rPr>
              <a:t>and</a:t>
            </a:r>
            <a:r>
              <a:rPr sz="1900" spc="30" dirty="0">
                <a:latin typeface="Trebuchet MS"/>
                <a:cs typeface="Trebuchet MS"/>
              </a:rPr>
              <a:t> </a:t>
            </a:r>
            <a:r>
              <a:rPr sz="1900" spc="-10" dirty="0">
                <a:latin typeface="Trebuchet MS"/>
                <a:cs typeface="Trebuchet MS"/>
              </a:rPr>
              <a:t>econometrically</a:t>
            </a:r>
            <a:r>
              <a:rPr sz="1900" spc="35" dirty="0">
                <a:latin typeface="Trebuchet MS"/>
                <a:cs typeface="Trebuchet MS"/>
              </a:rPr>
              <a:t> </a:t>
            </a:r>
            <a:r>
              <a:rPr sz="1900" spc="-5" dirty="0">
                <a:latin typeface="Trebuchet MS"/>
                <a:cs typeface="Trebuchet MS"/>
              </a:rPr>
              <a:t>viable</a:t>
            </a:r>
            <a:r>
              <a:rPr sz="1900" spc="10" dirty="0">
                <a:latin typeface="Trebuchet MS"/>
                <a:cs typeface="Trebuchet MS"/>
              </a:rPr>
              <a:t> </a:t>
            </a:r>
            <a:r>
              <a:rPr sz="1900" spc="-10" dirty="0">
                <a:latin typeface="Trebuchet MS"/>
                <a:cs typeface="Trebuchet MS"/>
              </a:rPr>
              <a:t>results</a:t>
            </a:r>
            <a:endParaRPr sz="1900">
              <a:latin typeface="Trebuchet MS"/>
              <a:cs typeface="Trebuchet MS"/>
            </a:endParaRPr>
          </a:p>
        </p:txBody>
      </p:sp>
      <p:sp>
        <p:nvSpPr>
          <p:cNvPr id="3" name="object 3"/>
          <p:cNvSpPr txBox="1">
            <a:spLocks noGrp="1"/>
          </p:cNvSpPr>
          <p:nvPr>
            <p:ph type="title"/>
          </p:nvPr>
        </p:nvSpPr>
        <p:spPr>
          <a:xfrm>
            <a:off x="197002" y="325069"/>
            <a:ext cx="863536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latin typeface="Trebuchet MS"/>
                <a:cs typeface="Trebuchet MS"/>
              </a:rPr>
              <a:t>Alternate</a:t>
            </a:r>
            <a:r>
              <a:rPr sz="3600" spc="-225" dirty="0">
                <a:solidFill>
                  <a:srgbClr val="000000"/>
                </a:solidFill>
                <a:latin typeface="Trebuchet MS"/>
                <a:cs typeface="Trebuchet MS"/>
              </a:rPr>
              <a:t> </a:t>
            </a:r>
            <a:r>
              <a:rPr sz="3600" spc="-5" dirty="0">
                <a:solidFill>
                  <a:srgbClr val="000000"/>
                </a:solidFill>
                <a:latin typeface="Trebuchet MS"/>
                <a:cs typeface="Trebuchet MS"/>
              </a:rPr>
              <a:t>Approaches: Complete</a:t>
            </a:r>
            <a:r>
              <a:rPr sz="3600" spc="5" dirty="0">
                <a:solidFill>
                  <a:srgbClr val="000000"/>
                </a:solidFill>
                <a:latin typeface="Trebuchet MS"/>
                <a:cs typeface="Trebuchet MS"/>
              </a:rPr>
              <a:t> </a:t>
            </a:r>
            <a:r>
              <a:rPr sz="3600" spc="-5" dirty="0">
                <a:solidFill>
                  <a:srgbClr val="000000"/>
                </a:solidFill>
                <a:latin typeface="Trebuchet MS"/>
                <a:cs typeface="Trebuchet MS"/>
              </a:rPr>
              <a:t>System</a:t>
            </a:r>
            <a:endParaRPr sz="36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8351" y="1118361"/>
            <a:ext cx="8747125" cy="3538854"/>
          </a:xfrm>
          <a:prstGeom prst="rect">
            <a:avLst/>
          </a:prstGeom>
        </p:spPr>
        <p:txBody>
          <a:bodyPr vert="horz" wrap="square" lIns="0" tIns="12700" rIns="0" bIns="0" rtlCol="0">
            <a:spAutoFit/>
          </a:bodyPr>
          <a:lstStyle/>
          <a:p>
            <a:pPr marL="356870" marR="5080" indent="-344805">
              <a:lnSpc>
                <a:spcPct val="100000"/>
              </a:lnSpc>
              <a:spcBef>
                <a:spcPts val="100"/>
              </a:spcBef>
              <a:buFont typeface="Microsoft Sans Serif"/>
              <a:buChar char="•"/>
              <a:tabLst>
                <a:tab pos="356870" algn="l"/>
                <a:tab pos="357505" algn="l"/>
              </a:tabLst>
            </a:pPr>
            <a:r>
              <a:rPr sz="1800" spc="-10" dirty="0">
                <a:latin typeface="Trebuchet MS"/>
                <a:cs typeface="Trebuchet MS"/>
              </a:rPr>
              <a:t>Demand</a:t>
            </a:r>
            <a:r>
              <a:rPr sz="1800" dirty="0">
                <a:latin typeface="Trebuchet MS"/>
                <a:cs typeface="Trebuchet MS"/>
              </a:rPr>
              <a:t> </a:t>
            </a:r>
            <a:r>
              <a:rPr sz="1800" spc="-5" dirty="0">
                <a:latin typeface="Trebuchet MS"/>
                <a:cs typeface="Trebuchet MS"/>
              </a:rPr>
              <a:t>and</a:t>
            </a:r>
            <a:r>
              <a:rPr sz="1800" spc="25" dirty="0">
                <a:latin typeface="Trebuchet MS"/>
                <a:cs typeface="Trebuchet MS"/>
              </a:rPr>
              <a:t> </a:t>
            </a:r>
            <a:r>
              <a:rPr sz="1800" spc="-10" dirty="0">
                <a:latin typeface="Trebuchet MS"/>
                <a:cs typeface="Trebuchet MS"/>
              </a:rPr>
              <a:t>income</a:t>
            </a:r>
            <a:r>
              <a:rPr sz="1800" spc="60" dirty="0">
                <a:latin typeface="Trebuchet MS"/>
                <a:cs typeface="Trebuchet MS"/>
              </a:rPr>
              <a:t> </a:t>
            </a:r>
            <a:r>
              <a:rPr sz="1800" spc="-10" dirty="0">
                <a:latin typeface="Trebuchet MS"/>
                <a:cs typeface="Trebuchet MS"/>
              </a:rPr>
              <a:t>elasticities</a:t>
            </a:r>
            <a:r>
              <a:rPr sz="1800" spc="55" dirty="0">
                <a:latin typeface="Trebuchet MS"/>
                <a:cs typeface="Trebuchet MS"/>
              </a:rPr>
              <a:t> </a:t>
            </a:r>
            <a:r>
              <a:rPr sz="1800" spc="-5" dirty="0">
                <a:latin typeface="Trebuchet MS"/>
                <a:cs typeface="Trebuchet MS"/>
              </a:rPr>
              <a:t>are</a:t>
            </a:r>
            <a:r>
              <a:rPr sz="1800" spc="20" dirty="0">
                <a:latin typeface="Trebuchet MS"/>
                <a:cs typeface="Trebuchet MS"/>
              </a:rPr>
              <a:t> </a:t>
            </a:r>
            <a:r>
              <a:rPr sz="1800" b="1" spc="-10" dirty="0">
                <a:latin typeface="Trebuchet MS"/>
                <a:cs typeface="Trebuchet MS"/>
              </a:rPr>
              <a:t>not</a:t>
            </a:r>
            <a:r>
              <a:rPr sz="1800" b="1" spc="25" dirty="0">
                <a:latin typeface="Trebuchet MS"/>
                <a:cs typeface="Trebuchet MS"/>
              </a:rPr>
              <a:t> </a:t>
            </a:r>
            <a:r>
              <a:rPr sz="1800" b="1" spc="-10" dirty="0">
                <a:latin typeface="Trebuchet MS"/>
                <a:cs typeface="Trebuchet MS"/>
              </a:rPr>
              <a:t>necessarily</a:t>
            </a:r>
            <a:r>
              <a:rPr sz="1800" b="1" spc="70" dirty="0">
                <a:latin typeface="Trebuchet MS"/>
                <a:cs typeface="Trebuchet MS"/>
              </a:rPr>
              <a:t> </a:t>
            </a:r>
            <a:r>
              <a:rPr sz="1800" b="1" spc="-10" dirty="0">
                <a:latin typeface="Trebuchet MS"/>
                <a:cs typeface="Trebuchet MS"/>
              </a:rPr>
              <a:t>constant</a:t>
            </a:r>
            <a:r>
              <a:rPr sz="1800" b="1" spc="30" dirty="0">
                <a:latin typeface="Trebuchet MS"/>
                <a:cs typeface="Trebuchet MS"/>
              </a:rPr>
              <a:t> </a:t>
            </a:r>
            <a:r>
              <a:rPr sz="1800" spc="-10" dirty="0">
                <a:latin typeface="Trebuchet MS"/>
                <a:cs typeface="Trebuchet MS"/>
              </a:rPr>
              <a:t>across</a:t>
            </a:r>
            <a:r>
              <a:rPr sz="1800" spc="40" dirty="0">
                <a:latin typeface="Trebuchet MS"/>
                <a:cs typeface="Trebuchet MS"/>
              </a:rPr>
              <a:t> </a:t>
            </a:r>
            <a:r>
              <a:rPr sz="1800" spc="-5" dirty="0">
                <a:latin typeface="Trebuchet MS"/>
                <a:cs typeface="Trebuchet MS"/>
              </a:rPr>
              <a:t>the </a:t>
            </a:r>
            <a:r>
              <a:rPr sz="1800" dirty="0">
                <a:latin typeface="Trebuchet MS"/>
                <a:cs typeface="Trebuchet MS"/>
              </a:rPr>
              <a:t> </a:t>
            </a:r>
            <a:r>
              <a:rPr sz="1800" spc="-10" dirty="0">
                <a:latin typeface="Trebuchet MS"/>
                <a:cs typeface="Trebuchet MS"/>
              </a:rPr>
              <a:t>consumer</a:t>
            </a:r>
            <a:r>
              <a:rPr sz="1800" spc="10" dirty="0">
                <a:latin typeface="Trebuchet MS"/>
                <a:cs typeface="Trebuchet MS"/>
              </a:rPr>
              <a:t> </a:t>
            </a:r>
            <a:r>
              <a:rPr sz="1800" spc="-5" dirty="0">
                <a:latin typeface="Trebuchet MS"/>
                <a:cs typeface="Trebuchet MS"/>
              </a:rPr>
              <a:t>groups.</a:t>
            </a:r>
            <a:r>
              <a:rPr sz="1800" spc="-45" dirty="0">
                <a:latin typeface="Trebuchet MS"/>
                <a:cs typeface="Trebuchet MS"/>
              </a:rPr>
              <a:t> </a:t>
            </a:r>
            <a:r>
              <a:rPr sz="1800" dirty="0">
                <a:latin typeface="Trebuchet MS"/>
                <a:cs typeface="Trebuchet MS"/>
              </a:rPr>
              <a:t>Thus</a:t>
            </a:r>
            <a:r>
              <a:rPr sz="1800" spc="5" dirty="0">
                <a:latin typeface="Trebuchet MS"/>
                <a:cs typeface="Trebuchet MS"/>
              </a:rPr>
              <a:t> </a:t>
            </a:r>
            <a:r>
              <a:rPr sz="1800" spc="-5" dirty="0">
                <a:latin typeface="Trebuchet MS"/>
                <a:cs typeface="Trebuchet MS"/>
              </a:rPr>
              <a:t>the functional</a:t>
            </a:r>
            <a:r>
              <a:rPr sz="1800" spc="10" dirty="0">
                <a:latin typeface="Trebuchet MS"/>
                <a:cs typeface="Trebuchet MS"/>
              </a:rPr>
              <a:t> </a:t>
            </a:r>
            <a:r>
              <a:rPr sz="1800" spc="-5" dirty="0">
                <a:latin typeface="Trebuchet MS"/>
                <a:cs typeface="Trebuchet MS"/>
              </a:rPr>
              <a:t>form</a:t>
            </a:r>
            <a:r>
              <a:rPr sz="1800" spc="10" dirty="0">
                <a:latin typeface="Trebuchet MS"/>
                <a:cs typeface="Trebuchet MS"/>
              </a:rPr>
              <a:t> </a:t>
            </a:r>
            <a:r>
              <a:rPr sz="1800" spc="-10" dirty="0">
                <a:latin typeface="Trebuchet MS"/>
                <a:cs typeface="Trebuchet MS"/>
              </a:rPr>
              <a:t>and</a:t>
            </a:r>
            <a:r>
              <a:rPr sz="1800" spc="15" dirty="0">
                <a:latin typeface="Trebuchet MS"/>
                <a:cs typeface="Trebuchet MS"/>
              </a:rPr>
              <a:t> </a:t>
            </a:r>
            <a:r>
              <a:rPr sz="1800" spc="-10" dirty="0">
                <a:latin typeface="Trebuchet MS"/>
                <a:cs typeface="Trebuchet MS"/>
              </a:rPr>
              <a:t>allow</a:t>
            </a:r>
            <a:r>
              <a:rPr sz="1800" spc="-5" dirty="0">
                <a:latin typeface="Trebuchet MS"/>
                <a:cs typeface="Trebuchet MS"/>
              </a:rPr>
              <a:t> </a:t>
            </a:r>
            <a:r>
              <a:rPr sz="1800" spc="-10" dirty="0">
                <a:latin typeface="Trebuchet MS"/>
                <a:cs typeface="Trebuchet MS"/>
              </a:rPr>
              <a:t>income</a:t>
            </a:r>
            <a:r>
              <a:rPr sz="1800" spc="40" dirty="0">
                <a:latin typeface="Trebuchet MS"/>
                <a:cs typeface="Trebuchet MS"/>
              </a:rPr>
              <a:t> </a:t>
            </a:r>
            <a:r>
              <a:rPr sz="1800" spc="-10" dirty="0">
                <a:latin typeface="Trebuchet MS"/>
                <a:cs typeface="Trebuchet MS"/>
              </a:rPr>
              <a:t>elasticities</a:t>
            </a:r>
            <a:r>
              <a:rPr sz="1800" spc="35" dirty="0">
                <a:latin typeface="Trebuchet MS"/>
                <a:cs typeface="Trebuchet MS"/>
              </a:rPr>
              <a:t> </a:t>
            </a:r>
            <a:r>
              <a:rPr sz="1800" dirty="0">
                <a:latin typeface="Trebuchet MS"/>
                <a:cs typeface="Trebuchet MS"/>
              </a:rPr>
              <a:t>to</a:t>
            </a:r>
            <a:r>
              <a:rPr sz="1800" spc="-15" dirty="0">
                <a:latin typeface="Trebuchet MS"/>
                <a:cs typeface="Trebuchet MS"/>
              </a:rPr>
              <a:t> </a:t>
            </a:r>
            <a:r>
              <a:rPr sz="1800" spc="-5" dirty="0">
                <a:latin typeface="Trebuchet MS"/>
                <a:cs typeface="Trebuchet MS"/>
              </a:rPr>
              <a:t>differ </a:t>
            </a:r>
            <a:r>
              <a:rPr sz="1800" spc="-530" dirty="0">
                <a:latin typeface="Trebuchet MS"/>
                <a:cs typeface="Trebuchet MS"/>
              </a:rPr>
              <a:t> </a:t>
            </a:r>
            <a:r>
              <a:rPr sz="1800" spc="-5" dirty="0">
                <a:latin typeface="Trebuchet MS"/>
                <a:cs typeface="Trebuchet MS"/>
              </a:rPr>
              <a:t>between</a:t>
            </a:r>
            <a:r>
              <a:rPr sz="1800" spc="-45" dirty="0">
                <a:latin typeface="Trebuchet MS"/>
                <a:cs typeface="Trebuchet MS"/>
              </a:rPr>
              <a:t> </a:t>
            </a:r>
            <a:r>
              <a:rPr sz="1800" spc="-5" dirty="0">
                <a:latin typeface="Trebuchet MS"/>
                <a:cs typeface="Trebuchet MS"/>
              </a:rPr>
              <a:t>rich</a:t>
            </a:r>
            <a:r>
              <a:rPr sz="1800" spc="5" dirty="0">
                <a:latin typeface="Trebuchet MS"/>
                <a:cs typeface="Trebuchet MS"/>
              </a:rPr>
              <a:t> </a:t>
            </a:r>
            <a:r>
              <a:rPr sz="1800" spc="-5" dirty="0">
                <a:latin typeface="Trebuchet MS"/>
                <a:cs typeface="Trebuchet MS"/>
              </a:rPr>
              <a:t>and</a:t>
            </a:r>
            <a:r>
              <a:rPr sz="1800" spc="10" dirty="0">
                <a:latin typeface="Trebuchet MS"/>
                <a:cs typeface="Trebuchet MS"/>
              </a:rPr>
              <a:t> </a:t>
            </a:r>
            <a:r>
              <a:rPr sz="1800" spc="-5" dirty="0">
                <a:latin typeface="Trebuchet MS"/>
                <a:cs typeface="Trebuchet MS"/>
              </a:rPr>
              <a:t>poor</a:t>
            </a:r>
            <a:r>
              <a:rPr sz="1800" spc="-20" dirty="0">
                <a:latin typeface="Trebuchet MS"/>
                <a:cs typeface="Trebuchet MS"/>
              </a:rPr>
              <a:t> </a:t>
            </a:r>
            <a:r>
              <a:rPr sz="1800" spc="-10" dirty="0">
                <a:latin typeface="Trebuchet MS"/>
                <a:cs typeface="Trebuchet MS"/>
              </a:rPr>
              <a:t>households.</a:t>
            </a:r>
            <a:endParaRPr sz="1800">
              <a:latin typeface="Trebuchet MS"/>
              <a:cs typeface="Trebuchet MS"/>
            </a:endParaRPr>
          </a:p>
          <a:p>
            <a:pPr>
              <a:lnSpc>
                <a:spcPct val="100000"/>
              </a:lnSpc>
              <a:spcBef>
                <a:spcPts val="10"/>
              </a:spcBef>
              <a:buFont typeface="Microsoft Sans Serif"/>
              <a:buChar char="•"/>
            </a:pPr>
            <a:endParaRPr sz="2600">
              <a:latin typeface="Trebuchet MS"/>
              <a:cs typeface="Trebuchet MS"/>
            </a:endParaRPr>
          </a:p>
          <a:p>
            <a:pPr marL="356870" marR="15875" indent="-344805">
              <a:lnSpc>
                <a:spcPct val="100000"/>
              </a:lnSpc>
              <a:buFont typeface="Microsoft Sans Serif"/>
              <a:buChar char="•"/>
              <a:tabLst>
                <a:tab pos="356870" algn="l"/>
                <a:tab pos="357505" algn="l"/>
              </a:tabLst>
            </a:pPr>
            <a:r>
              <a:rPr sz="1800" dirty="0">
                <a:latin typeface="Trebuchet MS"/>
                <a:cs typeface="Trebuchet MS"/>
              </a:rPr>
              <a:t>The</a:t>
            </a:r>
            <a:r>
              <a:rPr sz="1800" spc="-40" dirty="0">
                <a:latin typeface="Trebuchet MS"/>
                <a:cs typeface="Trebuchet MS"/>
              </a:rPr>
              <a:t> </a:t>
            </a:r>
            <a:r>
              <a:rPr sz="1800" spc="-5" dirty="0">
                <a:latin typeface="Trebuchet MS"/>
                <a:cs typeface="Trebuchet MS"/>
              </a:rPr>
              <a:t>functional</a:t>
            </a:r>
            <a:r>
              <a:rPr sz="1800" spc="5" dirty="0">
                <a:latin typeface="Trebuchet MS"/>
                <a:cs typeface="Trebuchet MS"/>
              </a:rPr>
              <a:t> </a:t>
            </a:r>
            <a:r>
              <a:rPr sz="1800" spc="-5" dirty="0">
                <a:latin typeface="Trebuchet MS"/>
                <a:cs typeface="Trebuchet MS"/>
              </a:rPr>
              <a:t>form</a:t>
            </a:r>
            <a:r>
              <a:rPr sz="1800" dirty="0">
                <a:latin typeface="Trebuchet MS"/>
                <a:cs typeface="Trebuchet MS"/>
              </a:rPr>
              <a:t> </a:t>
            </a:r>
            <a:r>
              <a:rPr sz="1800" spc="-10" dirty="0">
                <a:latin typeface="Trebuchet MS"/>
                <a:cs typeface="Trebuchet MS"/>
              </a:rPr>
              <a:t>should</a:t>
            </a:r>
            <a:r>
              <a:rPr sz="1800" spc="10" dirty="0">
                <a:latin typeface="Trebuchet MS"/>
                <a:cs typeface="Trebuchet MS"/>
              </a:rPr>
              <a:t> </a:t>
            </a:r>
            <a:r>
              <a:rPr sz="1800" dirty="0">
                <a:latin typeface="Trebuchet MS"/>
                <a:cs typeface="Trebuchet MS"/>
              </a:rPr>
              <a:t>be</a:t>
            </a:r>
            <a:r>
              <a:rPr sz="1800" spc="-10" dirty="0">
                <a:latin typeface="Trebuchet MS"/>
                <a:cs typeface="Trebuchet MS"/>
              </a:rPr>
              <a:t> </a:t>
            </a:r>
            <a:r>
              <a:rPr sz="1800" spc="-5" dirty="0">
                <a:latin typeface="Trebuchet MS"/>
                <a:cs typeface="Trebuchet MS"/>
              </a:rPr>
              <a:t>able</a:t>
            </a:r>
            <a:r>
              <a:rPr sz="1800" spc="5" dirty="0">
                <a:latin typeface="Trebuchet MS"/>
                <a:cs typeface="Trebuchet MS"/>
              </a:rPr>
              <a:t> </a:t>
            </a:r>
            <a:r>
              <a:rPr sz="1800" dirty="0">
                <a:latin typeface="Trebuchet MS"/>
                <a:cs typeface="Trebuchet MS"/>
              </a:rPr>
              <a:t>to</a:t>
            </a:r>
            <a:r>
              <a:rPr sz="1800" spc="-25" dirty="0">
                <a:latin typeface="Trebuchet MS"/>
                <a:cs typeface="Trebuchet MS"/>
              </a:rPr>
              <a:t> </a:t>
            </a:r>
            <a:r>
              <a:rPr sz="1800" dirty="0">
                <a:latin typeface="Trebuchet MS"/>
                <a:cs typeface="Trebuchet MS"/>
              </a:rPr>
              <a:t>be</a:t>
            </a:r>
            <a:r>
              <a:rPr sz="1800" spc="-10" dirty="0">
                <a:latin typeface="Trebuchet MS"/>
                <a:cs typeface="Trebuchet MS"/>
              </a:rPr>
              <a:t> estimated</a:t>
            </a:r>
            <a:r>
              <a:rPr sz="1800" spc="15" dirty="0">
                <a:latin typeface="Trebuchet MS"/>
                <a:cs typeface="Trebuchet MS"/>
              </a:rPr>
              <a:t> </a:t>
            </a:r>
            <a:r>
              <a:rPr sz="1800" spc="-5" dirty="0">
                <a:latin typeface="Trebuchet MS"/>
                <a:cs typeface="Trebuchet MS"/>
              </a:rPr>
              <a:t>when</a:t>
            </a:r>
            <a:r>
              <a:rPr sz="1800" spc="15" dirty="0">
                <a:latin typeface="Trebuchet MS"/>
                <a:cs typeface="Trebuchet MS"/>
              </a:rPr>
              <a:t> </a:t>
            </a:r>
            <a:r>
              <a:rPr sz="1800" dirty="0">
                <a:latin typeface="Trebuchet MS"/>
                <a:cs typeface="Trebuchet MS"/>
              </a:rPr>
              <a:t>a</a:t>
            </a:r>
            <a:r>
              <a:rPr sz="1800" spc="-5" dirty="0">
                <a:latin typeface="Trebuchet MS"/>
                <a:cs typeface="Trebuchet MS"/>
              </a:rPr>
              <a:t> </a:t>
            </a:r>
            <a:r>
              <a:rPr sz="1800" spc="-10" dirty="0">
                <a:latin typeface="Trebuchet MS"/>
                <a:cs typeface="Trebuchet MS"/>
              </a:rPr>
              <a:t>household</a:t>
            </a:r>
            <a:r>
              <a:rPr sz="1800" spc="15" dirty="0">
                <a:latin typeface="Trebuchet MS"/>
                <a:cs typeface="Trebuchet MS"/>
              </a:rPr>
              <a:t> </a:t>
            </a:r>
            <a:r>
              <a:rPr sz="1800" spc="-5" dirty="0">
                <a:latin typeface="Trebuchet MS"/>
                <a:cs typeface="Trebuchet MS"/>
              </a:rPr>
              <a:t>has</a:t>
            </a:r>
            <a:r>
              <a:rPr sz="1800" spc="65" dirty="0">
                <a:latin typeface="Trebuchet MS"/>
                <a:cs typeface="Trebuchet MS"/>
              </a:rPr>
              <a:t> </a:t>
            </a:r>
            <a:r>
              <a:rPr sz="1800" b="1" dirty="0">
                <a:latin typeface="Trebuchet MS"/>
                <a:cs typeface="Trebuchet MS"/>
              </a:rPr>
              <a:t>zero </a:t>
            </a:r>
            <a:r>
              <a:rPr sz="1800" b="1" spc="5" dirty="0">
                <a:latin typeface="Trebuchet MS"/>
                <a:cs typeface="Trebuchet MS"/>
              </a:rPr>
              <a:t> </a:t>
            </a:r>
            <a:r>
              <a:rPr sz="1800" b="1" spc="-10" dirty="0">
                <a:latin typeface="Trebuchet MS"/>
                <a:cs typeface="Trebuchet MS"/>
              </a:rPr>
              <a:t>consumption</a:t>
            </a:r>
            <a:r>
              <a:rPr sz="1800" b="1" spc="30" dirty="0">
                <a:latin typeface="Trebuchet MS"/>
                <a:cs typeface="Trebuchet MS"/>
              </a:rPr>
              <a:t> </a:t>
            </a:r>
            <a:r>
              <a:rPr sz="1800" spc="-5" dirty="0">
                <a:latin typeface="Trebuchet MS"/>
                <a:cs typeface="Trebuchet MS"/>
              </a:rPr>
              <a:t>of</a:t>
            </a:r>
            <a:r>
              <a:rPr sz="1800" spc="-10" dirty="0">
                <a:latin typeface="Trebuchet MS"/>
                <a:cs typeface="Trebuchet MS"/>
              </a:rPr>
              <a:t> </a:t>
            </a:r>
            <a:r>
              <a:rPr sz="1800" spc="-5" dirty="0">
                <a:latin typeface="Trebuchet MS"/>
                <a:cs typeface="Trebuchet MS"/>
              </a:rPr>
              <a:t>particular</a:t>
            </a:r>
            <a:r>
              <a:rPr sz="1800" spc="30" dirty="0">
                <a:latin typeface="Trebuchet MS"/>
                <a:cs typeface="Trebuchet MS"/>
              </a:rPr>
              <a:t> </a:t>
            </a:r>
            <a:r>
              <a:rPr sz="1800" spc="-5" dirty="0">
                <a:latin typeface="Trebuchet MS"/>
                <a:cs typeface="Trebuchet MS"/>
              </a:rPr>
              <a:t>foods,</a:t>
            </a:r>
            <a:r>
              <a:rPr sz="1800" spc="-25" dirty="0">
                <a:latin typeface="Trebuchet MS"/>
                <a:cs typeface="Trebuchet MS"/>
              </a:rPr>
              <a:t> </a:t>
            </a:r>
            <a:r>
              <a:rPr sz="1800" spc="-10" dirty="0">
                <a:latin typeface="Trebuchet MS"/>
                <a:cs typeface="Trebuchet MS"/>
              </a:rPr>
              <a:t>otherwise</a:t>
            </a:r>
            <a:r>
              <a:rPr sz="1800" spc="10" dirty="0">
                <a:latin typeface="Trebuchet MS"/>
                <a:cs typeface="Trebuchet MS"/>
              </a:rPr>
              <a:t> </a:t>
            </a:r>
            <a:r>
              <a:rPr sz="1800" spc="-10" dirty="0">
                <a:latin typeface="Trebuchet MS"/>
                <a:cs typeface="Trebuchet MS"/>
              </a:rPr>
              <a:t>those</a:t>
            </a:r>
            <a:r>
              <a:rPr sz="1800" spc="10" dirty="0">
                <a:latin typeface="Trebuchet MS"/>
                <a:cs typeface="Trebuchet MS"/>
              </a:rPr>
              <a:t> </a:t>
            </a:r>
            <a:r>
              <a:rPr sz="1800" spc="-10" dirty="0">
                <a:latin typeface="Trebuchet MS"/>
                <a:cs typeface="Trebuchet MS"/>
              </a:rPr>
              <a:t>households</a:t>
            </a:r>
            <a:r>
              <a:rPr sz="1800" dirty="0">
                <a:latin typeface="Trebuchet MS"/>
                <a:cs typeface="Trebuchet MS"/>
              </a:rPr>
              <a:t> </a:t>
            </a:r>
            <a:r>
              <a:rPr sz="1800" spc="-5" dirty="0">
                <a:latin typeface="Trebuchet MS"/>
                <a:cs typeface="Trebuchet MS"/>
              </a:rPr>
              <a:t>have</a:t>
            </a:r>
            <a:r>
              <a:rPr sz="1800" spc="5" dirty="0">
                <a:latin typeface="Trebuchet MS"/>
                <a:cs typeface="Trebuchet MS"/>
              </a:rPr>
              <a:t> </a:t>
            </a:r>
            <a:r>
              <a:rPr sz="1800" dirty="0">
                <a:latin typeface="Trebuchet MS"/>
                <a:cs typeface="Trebuchet MS"/>
              </a:rPr>
              <a:t>to</a:t>
            </a:r>
            <a:r>
              <a:rPr sz="1800" spc="5" dirty="0">
                <a:latin typeface="Trebuchet MS"/>
                <a:cs typeface="Trebuchet MS"/>
              </a:rPr>
              <a:t> </a:t>
            </a:r>
            <a:r>
              <a:rPr sz="1800" dirty="0">
                <a:latin typeface="Trebuchet MS"/>
                <a:cs typeface="Trebuchet MS"/>
              </a:rPr>
              <a:t>be</a:t>
            </a:r>
            <a:r>
              <a:rPr sz="1800" spc="-10" dirty="0">
                <a:latin typeface="Trebuchet MS"/>
                <a:cs typeface="Trebuchet MS"/>
              </a:rPr>
              <a:t> </a:t>
            </a:r>
            <a:r>
              <a:rPr sz="1800" spc="-5" dirty="0">
                <a:latin typeface="Trebuchet MS"/>
                <a:cs typeface="Trebuchet MS"/>
              </a:rPr>
              <a:t>dropped </a:t>
            </a:r>
            <a:r>
              <a:rPr sz="1800" spc="-525" dirty="0">
                <a:latin typeface="Trebuchet MS"/>
                <a:cs typeface="Trebuchet MS"/>
              </a:rPr>
              <a:t> </a:t>
            </a:r>
            <a:r>
              <a:rPr sz="1800" spc="-5" dirty="0">
                <a:latin typeface="Trebuchet MS"/>
                <a:cs typeface="Trebuchet MS"/>
              </a:rPr>
              <a:t>from</a:t>
            </a:r>
            <a:r>
              <a:rPr sz="1800" spc="-25" dirty="0">
                <a:latin typeface="Trebuchet MS"/>
                <a:cs typeface="Trebuchet MS"/>
              </a:rPr>
              <a:t> </a:t>
            </a:r>
            <a:r>
              <a:rPr sz="1800" spc="-5" dirty="0">
                <a:latin typeface="Trebuchet MS"/>
                <a:cs typeface="Trebuchet MS"/>
              </a:rPr>
              <a:t>the</a:t>
            </a:r>
            <a:r>
              <a:rPr sz="1800" spc="-10" dirty="0">
                <a:latin typeface="Trebuchet MS"/>
                <a:cs typeface="Trebuchet MS"/>
              </a:rPr>
              <a:t> sample,</a:t>
            </a:r>
            <a:r>
              <a:rPr sz="1800" spc="15" dirty="0">
                <a:latin typeface="Trebuchet MS"/>
                <a:cs typeface="Trebuchet MS"/>
              </a:rPr>
              <a:t> </a:t>
            </a:r>
            <a:r>
              <a:rPr sz="1800" spc="-5" dirty="0">
                <a:latin typeface="Trebuchet MS"/>
                <a:cs typeface="Trebuchet MS"/>
              </a:rPr>
              <a:t>which</a:t>
            </a:r>
            <a:r>
              <a:rPr sz="1800" dirty="0">
                <a:latin typeface="Trebuchet MS"/>
                <a:cs typeface="Trebuchet MS"/>
              </a:rPr>
              <a:t> </a:t>
            </a:r>
            <a:r>
              <a:rPr sz="1800" spc="-5" dirty="0">
                <a:latin typeface="Trebuchet MS"/>
                <a:cs typeface="Trebuchet MS"/>
              </a:rPr>
              <a:t>could</a:t>
            </a:r>
            <a:r>
              <a:rPr sz="1800" spc="-15" dirty="0">
                <a:latin typeface="Trebuchet MS"/>
                <a:cs typeface="Trebuchet MS"/>
              </a:rPr>
              <a:t> </a:t>
            </a:r>
            <a:r>
              <a:rPr sz="1800" spc="-10" dirty="0">
                <a:latin typeface="Trebuchet MS"/>
                <a:cs typeface="Trebuchet MS"/>
              </a:rPr>
              <a:t>cause</a:t>
            </a:r>
            <a:r>
              <a:rPr sz="1800" spc="30" dirty="0">
                <a:latin typeface="Trebuchet MS"/>
                <a:cs typeface="Trebuchet MS"/>
              </a:rPr>
              <a:t> </a:t>
            </a:r>
            <a:r>
              <a:rPr sz="1800" spc="-10" dirty="0">
                <a:latin typeface="Trebuchet MS"/>
                <a:cs typeface="Trebuchet MS"/>
              </a:rPr>
              <a:t>sample</a:t>
            </a:r>
            <a:r>
              <a:rPr sz="1800" spc="10" dirty="0">
                <a:latin typeface="Trebuchet MS"/>
                <a:cs typeface="Trebuchet MS"/>
              </a:rPr>
              <a:t> </a:t>
            </a:r>
            <a:r>
              <a:rPr sz="1800" spc="-10" dirty="0">
                <a:latin typeface="Trebuchet MS"/>
                <a:cs typeface="Trebuchet MS"/>
              </a:rPr>
              <a:t>selection</a:t>
            </a:r>
            <a:r>
              <a:rPr sz="1800" spc="10" dirty="0">
                <a:latin typeface="Trebuchet MS"/>
                <a:cs typeface="Trebuchet MS"/>
              </a:rPr>
              <a:t> </a:t>
            </a:r>
            <a:r>
              <a:rPr sz="1800" spc="-10" dirty="0">
                <a:latin typeface="Trebuchet MS"/>
                <a:cs typeface="Trebuchet MS"/>
              </a:rPr>
              <a:t>bias</a:t>
            </a:r>
            <a:r>
              <a:rPr sz="1800" spc="-5" dirty="0">
                <a:latin typeface="Trebuchet MS"/>
                <a:cs typeface="Trebuchet MS"/>
              </a:rPr>
              <a:t> (Deaton</a:t>
            </a:r>
            <a:r>
              <a:rPr sz="1800" spc="10" dirty="0">
                <a:latin typeface="Trebuchet MS"/>
                <a:cs typeface="Trebuchet MS"/>
              </a:rPr>
              <a:t> </a:t>
            </a:r>
            <a:r>
              <a:rPr sz="1800" spc="-5" dirty="0">
                <a:latin typeface="Trebuchet MS"/>
                <a:cs typeface="Trebuchet MS"/>
              </a:rPr>
              <a:t>1989).</a:t>
            </a:r>
            <a:endParaRPr sz="1800">
              <a:latin typeface="Trebuchet MS"/>
              <a:cs typeface="Trebuchet MS"/>
            </a:endParaRPr>
          </a:p>
          <a:p>
            <a:pPr>
              <a:lnSpc>
                <a:spcPct val="100000"/>
              </a:lnSpc>
              <a:spcBef>
                <a:spcPts val="10"/>
              </a:spcBef>
              <a:buFont typeface="Microsoft Sans Serif"/>
              <a:buChar char="•"/>
            </a:pPr>
            <a:endParaRPr sz="2600">
              <a:latin typeface="Trebuchet MS"/>
              <a:cs typeface="Trebuchet MS"/>
            </a:endParaRPr>
          </a:p>
          <a:p>
            <a:pPr marL="356870" marR="147955" indent="-344805">
              <a:lnSpc>
                <a:spcPct val="100000"/>
              </a:lnSpc>
              <a:buFont typeface="Microsoft Sans Serif"/>
              <a:buChar char="•"/>
              <a:tabLst>
                <a:tab pos="356870" algn="l"/>
                <a:tab pos="357505" algn="l"/>
              </a:tabLst>
            </a:pPr>
            <a:r>
              <a:rPr sz="1800" spc="-20" dirty="0">
                <a:latin typeface="Trebuchet MS"/>
                <a:cs typeface="Trebuchet MS"/>
              </a:rPr>
              <a:t>Transcendental</a:t>
            </a:r>
            <a:r>
              <a:rPr sz="1800" spc="-25" dirty="0">
                <a:latin typeface="Trebuchet MS"/>
                <a:cs typeface="Trebuchet MS"/>
              </a:rPr>
              <a:t> </a:t>
            </a:r>
            <a:r>
              <a:rPr sz="1800" spc="-5" dirty="0">
                <a:latin typeface="Trebuchet MS"/>
                <a:cs typeface="Trebuchet MS"/>
              </a:rPr>
              <a:t>Logarithmic</a:t>
            </a:r>
            <a:r>
              <a:rPr sz="1800" spc="25" dirty="0">
                <a:latin typeface="Trebuchet MS"/>
                <a:cs typeface="Trebuchet MS"/>
              </a:rPr>
              <a:t> </a:t>
            </a:r>
            <a:r>
              <a:rPr sz="1800" spc="-10" dirty="0">
                <a:latin typeface="Trebuchet MS"/>
                <a:cs typeface="Trebuchet MS"/>
              </a:rPr>
              <a:t>Demand</a:t>
            </a:r>
            <a:r>
              <a:rPr sz="1800" spc="5" dirty="0">
                <a:latin typeface="Trebuchet MS"/>
                <a:cs typeface="Trebuchet MS"/>
              </a:rPr>
              <a:t> </a:t>
            </a:r>
            <a:r>
              <a:rPr sz="1800" spc="-5" dirty="0">
                <a:latin typeface="Trebuchet MS"/>
                <a:cs typeface="Trebuchet MS"/>
              </a:rPr>
              <a:t>System</a:t>
            </a:r>
            <a:r>
              <a:rPr sz="1800" dirty="0">
                <a:latin typeface="Trebuchet MS"/>
                <a:cs typeface="Trebuchet MS"/>
              </a:rPr>
              <a:t> (TLDS),</a:t>
            </a:r>
            <a:r>
              <a:rPr sz="1800" spc="-30" dirty="0">
                <a:latin typeface="Trebuchet MS"/>
                <a:cs typeface="Trebuchet MS"/>
              </a:rPr>
              <a:t> </a:t>
            </a:r>
            <a:r>
              <a:rPr sz="1800" spc="-5" dirty="0">
                <a:latin typeface="Trebuchet MS"/>
                <a:cs typeface="Trebuchet MS"/>
              </a:rPr>
              <a:t>Normalized</a:t>
            </a:r>
            <a:r>
              <a:rPr sz="1800" spc="5" dirty="0">
                <a:latin typeface="Trebuchet MS"/>
                <a:cs typeface="Trebuchet MS"/>
              </a:rPr>
              <a:t> </a:t>
            </a:r>
            <a:r>
              <a:rPr sz="1800" spc="-5" dirty="0">
                <a:latin typeface="Trebuchet MS"/>
                <a:cs typeface="Trebuchet MS"/>
              </a:rPr>
              <a:t>Quadratic </a:t>
            </a:r>
            <a:r>
              <a:rPr sz="1800" dirty="0">
                <a:latin typeface="Trebuchet MS"/>
                <a:cs typeface="Trebuchet MS"/>
              </a:rPr>
              <a:t> </a:t>
            </a:r>
            <a:r>
              <a:rPr sz="1800" spc="-10" dirty="0">
                <a:latin typeface="Trebuchet MS"/>
                <a:cs typeface="Trebuchet MS"/>
              </a:rPr>
              <a:t>Demand </a:t>
            </a:r>
            <a:r>
              <a:rPr sz="1800" spc="-5" dirty="0">
                <a:latin typeface="Trebuchet MS"/>
                <a:cs typeface="Trebuchet MS"/>
              </a:rPr>
              <a:t>System</a:t>
            </a:r>
            <a:r>
              <a:rPr sz="1800" spc="5" dirty="0">
                <a:latin typeface="Trebuchet MS"/>
                <a:cs typeface="Trebuchet MS"/>
              </a:rPr>
              <a:t> </a:t>
            </a:r>
            <a:r>
              <a:rPr sz="1800" spc="-5" dirty="0">
                <a:latin typeface="Trebuchet MS"/>
                <a:cs typeface="Trebuchet MS"/>
              </a:rPr>
              <a:t>(NQDS)</a:t>
            </a:r>
            <a:r>
              <a:rPr sz="1800" spc="-25" dirty="0">
                <a:latin typeface="Trebuchet MS"/>
                <a:cs typeface="Trebuchet MS"/>
              </a:rPr>
              <a:t> </a:t>
            </a:r>
            <a:r>
              <a:rPr sz="1800" spc="-5" dirty="0">
                <a:latin typeface="Trebuchet MS"/>
                <a:cs typeface="Trebuchet MS"/>
              </a:rPr>
              <a:t>and</a:t>
            </a:r>
            <a:r>
              <a:rPr sz="1800" spc="15" dirty="0">
                <a:latin typeface="Trebuchet MS"/>
                <a:cs typeface="Trebuchet MS"/>
              </a:rPr>
              <a:t> </a:t>
            </a:r>
            <a:r>
              <a:rPr sz="1800" spc="-5" dirty="0">
                <a:latin typeface="Trebuchet MS"/>
                <a:cs typeface="Trebuchet MS"/>
              </a:rPr>
              <a:t>Linear</a:t>
            </a:r>
            <a:r>
              <a:rPr sz="1800" spc="25" dirty="0">
                <a:latin typeface="Trebuchet MS"/>
                <a:cs typeface="Trebuchet MS"/>
              </a:rPr>
              <a:t> </a:t>
            </a:r>
            <a:r>
              <a:rPr sz="1800" spc="-5" dirty="0">
                <a:latin typeface="Trebuchet MS"/>
                <a:cs typeface="Trebuchet MS"/>
              </a:rPr>
              <a:t>Expenditure</a:t>
            </a:r>
            <a:r>
              <a:rPr sz="1800" spc="-15" dirty="0">
                <a:latin typeface="Trebuchet MS"/>
                <a:cs typeface="Trebuchet MS"/>
              </a:rPr>
              <a:t> </a:t>
            </a:r>
            <a:r>
              <a:rPr sz="1800" spc="-10" dirty="0">
                <a:latin typeface="Trebuchet MS"/>
                <a:cs typeface="Trebuchet MS"/>
              </a:rPr>
              <a:t>Demand</a:t>
            </a:r>
            <a:r>
              <a:rPr sz="1800" spc="15" dirty="0">
                <a:latin typeface="Trebuchet MS"/>
                <a:cs typeface="Trebuchet MS"/>
              </a:rPr>
              <a:t> </a:t>
            </a:r>
            <a:r>
              <a:rPr sz="1800" spc="-5" dirty="0">
                <a:latin typeface="Trebuchet MS"/>
                <a:cs typeface="Trebuchet MS"/>
              </a:rPr>
              <a:t>System</a:t>
            </a:r>
            <a:r>
              <a:rPr sz="1800" spc="5" dirty="0">
                <a:latin typeface="Trebuchet MS"/>
                <a:cs typeface="Trebuchet MS"/>
              </a:rPr>
              <a:t> </a:t>
            </a:r>
            <a:r>
              <a:rPr sz="1800" spc="-5" dirty="0">
                <a:latin typeface="Trebuchet MS"/>
                <a:cs typeface="Trebuchet MS"/>
              </a:rPr>
              <a:t>(LEDS)</a:t>
            </a:r>
            <a:r>
              <a:rPr sz="1800" spc="-30" dirty="0">
                <a:latin typeface="Trebuchet MS"/>
                <a:cs typeface="Trebuchet MS"/>
              </a:rPr>
              <a:t> </a:t>
            </a:r>
            <a:r>
              <a:rPr sz="1800" spc="-5" dirty="0">
                <a:latin typeface="Trebuchet MS"/>
                <a:cs typeface="Trebuchet MS"/>
              </a:rPr>
              <a:t>and</a:t>
            </a:r>
            <a:r>
              <a:rPr sz="1800" spc="15" dirty="0">
                <a:latin typeface="Trebuchet MS"/>
                <a:cs typeface="Trebuchet MS"/>
              </a:rPr>
              <a:t> </a:t>
            </a:r>
            <a:r>
              <a:rPr sz="1800" spc="10" dirty="0">
                <a:latin typeface="Trebuchet MS"/>
                <a:cs typeface="Trebuchet MS"/>
              </a:rPr>
              <a:t>non- </a:t>
            </a:r>
            <a:r>
              <a:rPr sz="1800" spc="-525" dirty="0">
                <a:latin typeface="Trebuchet MS"/>
                <a:cs typeface="Trebuchet MS"/>
              </a:rPr>
              <a:t> </a:t>
            </a:r>
            <a:r>
              <a:rPr sz="1800" spc="-10" dirty="0">
                <a:latin typeface="Trebuchet MS"/>
                <a:cs typeface="Trebuchet MS"/>
              </a:rPr>
              <a:t>econometric</a:t>
            </a:r>
            <a:r>
              <a:rPr sz="1800" spc="5" dirty="0">
                <a:latin typeface="Trebuchet MS"/>
                <a:cs typeface="Trebuchet MS"/>
              </a:rPr>
              <a:t> </a:t>
            </a:r>
            <a:r>
              <a:rPr sz="1800" spc="-10" dirty="0">
                <a:latin typeface="Trebuchet MS"/>
                <a:cs typeface="Trebuchet MS"/>
              </a:rPr>
              <a:t>Food</a:t>
            </a:r>
            <a:r>
              <a:rPr sz="1800" spc="15" dirty="0">
                <a:latin typeface="Trebuchet MS"/>
                <a:cs typeface="Trebuchet MS"/>
              </a:rPr>
              <a:t> </a:t>
            </a:r>
            <a:r>
              <a:rPr sz="1800" spc="-10" dirty="0">
                <a:latin typeface="Trebuchet MS"/>
                <a:cs typeface="Trebuchet MS"/>
              </a:rPr>
              <a:t>Characteristic</a:t>
            </a:r>
            <a:r>
              <a:rPr sz="1800" spc="30" dirty="0">
                <a:latin typeface="Trebuchet MS"/>
                <a:cs typeface="Trebuchet MS"/>
              </a:rPr>
              <a:t> </a:t>
            </a:r>
            <a:r>
              <a:rPr sz="1800" spc="-10" dirty="0">
                <a:latin typeface="Trebuchet MS"/>
                <a:cs typeface="Trebuchet MS"/>
              </a:rPr>
              <a:t>Demand</a:t>
            </a:r>
            <a:r>
              <a:rPr sz="1800" spc="20" dirty="0">
                <a:latin typeface="Trebuchet MS"/>
                <a:cs typeface="Trebuchet MS"/>
              </a:rPr>
              <a:t> </a:t>
            </a:r>
            <a:r>
              <a:rPr sz="1800" spc="-5" dirty="0">
                <a:latin typeface="Trebuchet MS"/>
                <a:cs typeface="Trebuchet MS"/>
              </a:rPr>
              <a:t>System</a:t>
            </a:r>
            <a:r>
              <a:rPr sz="1800" spc="5" dirty="0">
                <a:latin typeface="Trebuchet MS"/>
                <a:cs typeface="Trebuchet MS"/>
              </a:rPr>
              <a:t> </a:t>
            </a:r>
            <a:r>
              <a:rPr sz="1800" spc="-5" dirty="0">
                <a:latin typeface="Trebuchet MS"/>
                <a:cs typeface="Trebuchet MS"/>
              </a:rPr>
              <a:t>(FCDS).</a:t>
            </a:r>
            <a:r>
              <a:rPr sz="1800" spc="-25" dirty="0">
                <a:latin typeface="Trebuchet MS"/>
                <a:cs typeface="Trebuchet MS"/>
              </a:rPr>
              <a:t> </a:t>
            </a:r>
            <a:r>
              <a:rPr sz="1800" spc="-10" dirty="0">
                <a:latin typeface="Trebuchet MS"/>
                <a:cs typeface="Trebuchet MS"/>
              </a:rPr>
              <a:t>But</a:t>
            </a:r>
            <a:r>
              <a:rPr sz="1800" spc="20" dirty="0">
                <a:latin typeface="Trebuchet MS"/>
                <a:cs typeface="Trebuchet MS"/>
              </a:rPr>
              <a:t> </a:t>
            </a:r>
            <a:r>
              <a:rPr sz="1800" spc="-5" dirty="0">
                <a:latin typeface="Trebuchet MS"/>
                <a:cs typeface="Trebuchet MS"/>
              </a:rPr>
              <a:t>still</a:t>
            </a:r>
            <a:r>
              <a:rPr sz="1800" spc="-20" dirty="0">
                <a:latin typeface="Trebuchet MS"/>
                <a:cs typeface="Trebuchet MS"/>
              </a:rPr>
              <a:t> </a:t>
            </a:r>
            <a:r>
              <a:rPr sz="1800" spc="-5" dirty="0">
                <a:latin typeface="Trebuchet MS"/>
                <a:cs typeface="Trebuchet MS"/>
              </a:rPr>
              <a:t>all</a:t>
            </a:r>
            <a:r>
              <a:rPr sz="1800" spc="10" dirty="0">
                <a:latin typeface="Trebuchet MS"/>
                <a:cs typeface="Trebuchet MS"/>
              </a:rPr>
              <a:t> </a:t>
            </a:r>
            <a:r>
              <a:rPr sz="1800" spc="-5" dirty="0">
                <a:latin typeface="Trebuchet MS"/>
                <a:cs typeface="Trebuchet MS"/>
              </a:rPr>
              <a:t>these </a:t>
            </a:r>
            <a:r>
              <a:rPr sz="1800" dirty="0">
                <a:latin typeface="Trebuchet MS"/>
                <a:cs typeface="Trebuchet MS"/>
              </a:rPr>
              <a:t> </a:t>
            </a:r>
            <a:r>
              <a:rPr sz="1800" spc="-5" dirty="0">
                <a:latin typeface="Trebuchet MS"/>
                <a:cs typeface="Trebuchet MS"/>
              </a:rPr>
              <a:t>models</a:t>
            </a:r>
            <a:r>
              <a:rPr sz="1800" spc="-30" dirty="0">
                <a:latin typeface="Trebuchet MS"/>
                <a:cs typeface="Trebuchet MS"/>
              </a:rPr>
              <a:t> </a:t>
            </a:r>
            <a:r>
              <a:rPr sz="1800" spc="-10" dirty="0">
                <a:latin typeface="Trebuchet MS"/>
                <a:cs typeface="Trebuchet MS"/>
              </a:rPr>
              <a:t>assumed</a:t>
            </a:r>
            <a:r>
              <a:rPr sz="1800" spc="30" dirty="0">
                <a:latin typeface="Trebuchet MS"/>
                <a:cs typeface="Trebuchet MS"/>
              </a:rPr>
              <a:t> </a:t>
            </a:r>
            <a:r>
              <a:rPr sz="1800" dirty="0">
                <a:latin typeface="Trebuchet MS"/>
                <a:cs typeface="Trebuchet MS"/>
              </a:rPr>
              <a:t>a</a:t>
            </a:r>
            <a:r>
              <a:rPr sz="1800" spc="10" dirty="0">
                <a:latin typeface="Trebuchet MS"/>
                <a:cs typeface="Trebuchet MS"/>
              </a:rPr>
              <a:t> </a:t>
            </a:r>
            <a:r>
              <a:rPr sz="1800" b="1" spc="-5" dirty="0">
                <a:latin typeface="Trebuchet MS"/>
                <a:cs typeface="Trebuchet MS"/>
              </a:rPr>
              <a:t>linearity</a:t>
            </a:r>
            <a:r>
              <a:rPr sz="1800" b="1" spc="5" dirty="0">
                <a:latin typeface="Trebuchet MS"/>
                <a:cs typeface="Trebuchet MS"/>
              </a:rPr>
              <a:t> </a:t>
            </a:r>
            <a:r>
              <a:rPr sz="1800" spc="-5" dirty="0">
                <a:latin typeface="Trebuchet MS"/>
                <a:cs typeface="Trebuchet MS"/>
              </a:rPr>
              <a:t>in</a:t>
            </a:r>
            <a:r>
              <a:rPr sz="1800" spc="5" dirty="0">
                <a:latin typeface="Trebuchet MS"/>
                <a:cs typeface="Trebuchet MS"/>
              </a:rPr>
              <a:t> </a:t>
            </a:r>
            <a:r>
              <a:rPr sz="1800" spc="-5" dirty="0">
                <a:latin typeface="Trebuchet MS"/>
                <a:cs typeface="Trebuchet MS"/>
              </a:rPr>
              <a:t>expenditure.</a:t>
            </a:r>
            <a:endParaRPr sz="1800">
              <a:latin typeface="Trebuchet MS"/>
              <a:cs typeface="Trebuchet MS"/>
            </a:endParaRPr>
          </a:p>
        </p:txBody>
      </p:sp>
      <p:sp>
        <p:nvSpPr>
          <p:cNvPr id="3" name="object 3"/>
          <p:cNvSpPr txBox="1">
            <a:spLocks noGrp="1"/>
          </p:cNvSpPr>
          <p:nvPr>
            <p:ph type="title"/>
          </p:nvPr>
        </p:nvSpPr>
        <p:spPr>
          <a:xfrm>
            <a:off x="197002" y="325069"/>
            <a:ext cx="863536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latin typeface="Trebuchet MS"/>
                <a:cs typeface="Trebuchet MS"/>
              </a:rPr>
              <a:t>Alternate</a:t>
            </a:r>
            <a:r>
              <a:rPr sz="3600" spc="-225" dirty="0">
                <a:solidFill>
                  <a:srgbClr val="000000"/>
                </a:solidFill>
                <a:latin typeface="Trebuchet MS"/>
                <a:cs typeface="Trebuchet MS"/>
              </a:rPr>
              <a:t> </a:t>
            </a:r>
            <a:r>
              <a:rPr sz="3600" spc="-5" dirty="0">
                <a:solidFill>
                  <a:srgbClr val="000000"/>
                </a:solidFill>
                <a:latin typeface="Trebuchet MS"/>
                <a:cs typeface="Trebuchet MS"/>
              </a:rPr>
              <a:t>Approaches: Complete</a:t>
            </a:r>
            <a:r>
              <a:rPr sz="3600" spc="5" dirty="0">
                <a:solidFill>
                  <a:srgbClr val="000000"/>
                </a:solidFill>
                <a:latin typeface="Trebuchet MS"/>
                <a:cs typeface="Trebuchet MS"/>
              </a:rPr>
              <a:t> </a:t>
            </a:r>
            <a:r>
              <a:rPr sz="3600" spc="-5" dirty="0">
                <a:solidFill>
                  <a:srgbClr val="000000"/>
                </a:solidFill>
                <a:latin typeface="Trebuchet MS"/>
                <a:cs typeface="Trebuchet MS"/>
              </a:rPr>
              <a:t>System</a:t>
            </a:r>
            <a:endParaRPr sz="36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7377" y="4059926"/>
            <a:ext cx="4075261" cy="475881"/>
          </a:xfrm>
          <a:prstGeom prst="rect">
            <a:avLst/>
          </a:prstGeom>
        </p:spPr>
      </p:pic>
      <p:pic>
        <p:nvPicPr>
          <p:cNvPr id="3" name="object 3"/>
          <p:cNvPicPr/>
          <p:nvPr/>
        </p:nvPicPr>
        <p:blipFill>
          <a:blip r:embed="rId3" cstate="print"/>
          <a:stretch>
            <a:fillRect/>
          </a:stretch>
        </p:blipFill>
        <p:spPr>
          <a:xfrm>
            <a:off x="525910" y="343153"/>
            <a:ext cx="7269099" cy="3455162"/>
          </a:xfrm>
          <a:prstGeom prst="rect">
            <a:avLst/>
          </a:prstGeom>
        </p:spPr>
      </p:pic>
      <p:sp>
        <p:nvSpPr>
          <p:cNvPr id="4" name="object 4"/>
          <p:cNvSpPr txBox="1">
            <a:spLocks noGrp="1"/>
          </p:cNvSpPr>
          <p:nvPr>
            <p:ph type="title"/>
          </p:nvPr>
        </p:nvSpPr>
        <p:spPr>
          <a:xfrm>
            <a:off x="5712967" y="1876755"/>
            <a:ext cx="3088640" cy="636905"/>
          </a:xfrm>
          <a:prstGeom prst="rect">
            <a:avLst/>
          </a:prstGeom>
        </p:spPr>
        <p:txBody>
          <a:bodyPr vert="horz" wrap="square" lIns="0" tIns="13970" rIns="0" bIns="0" rtlCol="0">
            <a:spAutoFit/>
          </a:bodyPr>
          <a:lstStyle/>
          <a:p>
            <a:pPr marL="12700">
              <a:lnSpc>
                <a:spcPct val="100000"/>
              </a:lnSpc>
              <a:spcBef>
                <a:spcPts val="110"/>
              </a:spcBef>
            </a:pPr>
            <a:r>
              <a:rPr sz="4000" spc="-5" dirty="0">
                <a:solidFill>
                  <a:srgbClr val="000000"/>
                </a:solidFill>
                <a:latin typeface="Trebuchet MS"/>
                <a:cs typeface="Trebuchet MS"/>
              </a:rPr>
              <a:t>AIDS:</a:t>
            </a:r>
            <a:r>
              <a:rPr sz="4000" spc="-165" dirty="0">
                <a:solidFill>
                  <a:srgbClr val="000000"/>
                </a:solidFill>
                <a:latin typeface="Trebuchet MS"/>
                <a:cs typeface="Trebuchet MS"/>
              </a:rPr>
              <a:t> </a:t>
            </a:r>
            <a:r>
              <a:rPr sz="4000" spc="5" dirty="0">
                <a:solidFill>
                  <a:srgbClr val="000000"/>
                </a:solidFill>
                <a:latin typeface="Trebuchet MS"/>
                <a:cs typeface="Trebuchet MS"/>
              </a:rPr>
              <a:t>Theory</a:t>
            </a:r>
            <a:endParaRPr sz="40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1167" y="271729"/>
            <a:ext cx="3661410" cy="695325"/>
          </a:xfrm>
          <a:prstGeom prst="rect">
            <a:avLst/>
          </a:prstGeom>
        </p:spPr>
        <p:txBody>
          <a:bodyPr vert="horz" wrap="square" lIns="0" tIns="12065" rIns="0" bIns="0" rtlCol="0">
            <a:spAutoFit/>
          </a:bodyPr>
          <a:lstStyle/>
          <a:p>
            <a:pPr marL="12700">
              <a:lnSpc>
                <a:spcPct val="100000"/>
              </a:lnSpc>
              <a:spcBef>
                <a:spcPts val="95"/>
              </a:spcBef>
            </a:pPr>
            <a:r>
              <a:rPr sz="4400" spc="-5" dirty="0">
                <a:solidFill>
                  <a:srgbClr val="000000"/>
                </a:solidFill>
                <a:latin typeface="Trebuchet MS"/>
                <a:cs typeface="Trebuchet MS"/>
              </a:rPr>
              <a:t>QUAIDS</a:t>
            </a:r>
            <a:r>
              <a:rPr sz="4400" spc="-50" dirty="0">
                <a:solidFill>
                  <a:srgbClr val="000000"/>
                </a:solidFill>
                <a:latin typeface="Trebuchet MS"/>
                <a:cs typeface="Trebuchet MS"/>
              </a:rPr>
              <a:t> </a:t>
            </a:r>
            <a:r>
              <a:rPr sz="4400" spc="-15" dirty="0">
                <a:solidFill>
                  <a:srgbClr val="000000"/>
                </a:solidFill>
                <a:latin typeface="Trebuchet MS"/>
                <a:cs typeface="Trebuchet MS"/>
              </a:rPr>
              <a:t>Model</a:t>
            </a:r>
            <a:endParaRPr sz="4400">
              <a:latin typeface="Trebuchet MS"/>
              <a:cs typeface="Trebuchet MS"/>
            </a:endParaRPr>
          </a:p>
        </p:txBody>
      </p:sp>
      <p:sp>
        <p:nvSpPr>
          <p:cNvPr id="3" name="object 3"/>
          <p:cNvSpPr txBox="1"/>
          <p:nvPr/>
        </p:nvSpPr>
        <p:spPr>
          <a:xfrm>
            <a:off x="384454" y="1169923"/>
            <a:ext cx="8098155" cy="1357630"/>
          </a:xfrm>
          <a:prstGeom prst="rect">
            <a:avLst/>
          </a:prstGeom>
        </p:spPr>
        <p:txBody>
          <a:bodyPr vert="horz" wrap="square" lIns="0" tIns="12065" rIns="0" bIns="0" rtlCol="0">
            <a:spAutoFit/>
          </a:bodyPr>
          <a:lstStyle/>
          <a:p>
            <a:pPr marL="356870" indent="-344805">
              <a:lnSpc>
                <a:spcPct val="100000"/>
              </a:lnSpc>
              <a:spcBef>
                <a:spcPts val="95"/>
              </a:spcBef>
              <a:buFont typeface="Microsoft Sans Serif"/>
              <a:buChar char="•"/>
              <a:tabLst>
                <a:tab pos="356870" algn="l"/>
                <a:tab pos="357505" algn="l"/>
              </a:tabLst>
            </a:pPr>
            <a:r>
              <a:rPr sz="1900" spc="-10" dirty="0">
                <a:latin typeface="Trebuchet MS"/>
                <a:cs typeface="Trebuchet MS"/>
              </a:rPr>
              <a:t>QUAIDS</a:t>
            </a:r>
            <a:r>
              <a:rPr sz="1900" spc="-5" dirty="0">
                <a:latin typeface="Trebuchet MS"/>
                <a:cs typeface="Trebuchet MS"/>
              </a:rPr>
              <a:t> </a:t>
            </a:r>
            <a:r>
              <a:rPr sz="1900" spc="-10" dirty="0">
                <a:latin typeface="Trebuchet MS"/>
                <a:cs typeface="Trebuchet MS"/>
              </a:rPr>
              <a:t>model</a:t>
            </a:r>
            <a:r>
              <a:rPr sz="1900" spc="40" dirty="0">
                <a:latin typeface="Trebuchet MS"/>
                <a:cs typeface="Trebuchet MS"/>
              </a:rPr>
              <a:t> </a:t>
            </a:r>
            <a:r>
              <a:rPr sz="1900" dirty="0">
                <a:latin typeface="Trebuchet MS"/>
                <a:cs typeface="Trebuchet MS"/>
              </a:rPr>
              <a:t>is</a:t>
            </a:r>
            <a:r>
              <a:rPr sz="1900" spc="-15" dirty="0">
                <a:latin typeface="Trebuchet MS"/>
                <a:cs typeface="Trebuchet MS"/>
              </a:rPr>
              <a:t> </a:t>
            </a:r>
            <a:r>
              <a:rPr sz="1900" dirty="0">
                <a:latin typeface="Trebuchet MS"/>
                <a:cs typeface="Trebuchet MS"/>
              </a:rPr>
              <a:t>an </a:t>
            </a:r>
            <a:r>
              <a:rPr sz="1900" spc="-10" dirty="0">
                <a:latin typeface="Trebuchet MS"/>
                <a:cs typeface="Trebuchet MS"/>
              </a:rPr>
              <a:t>extended</a:t>
            </a:r>
            <a:r>
              <a:rPr sz="1900" spc="25" dirty="0">
                <a:latin typeface="Trebuchet MS"/>
                <a:cs typeface="Trebuchet MS"/>
              </a:rPr>
              <a:t> </a:t>
            </a:r>
            <a:r>
              <a:rPr sz="1900" spc="-10" dirty="0">
                <a:latin typeface="Trebuchet MS"/>
                <a:cs typeface="Trebuchet MS"/>
              </a:rPr>
              <a:t>form</a:t>
            </a:r>
            <a:r>
              <a:rPr sz="1900" spc="35" dirty="0">
                <a:latin typeface="Trebuchet MS"/>
                <a:cs typeface="Trebuchet MS"/>
              </a:rPr>
              <a:t> </a:t>
            </a:r>
            <a:r>
              <a:rPr sz="1900" spc="-10" dirty="0">
                <a:latin typeface="Trebuchet MS"/>
                <a:cs typeface="Trebuchet MS"/>
              </a:rPr>
              <a:t>of</a:t>
            </a:r>
            <a:r>
              <a:rPr sz="1900" spc="-95" dirty="0">
                <a:latin typeface="Trebuchet MS"/>
                <a:cs typeface="Trebuchet MS"/>
              </a:rPr>
              <a:t> </a:t>
            </a:r>
            <a:r>
              <a:rPr sz="1900" spc="-10" dirty="0">
                <a:latin typeface="Trebuchet MS"/>
                <a:cs typeface="Trebuchet MS"/>
              </a:rPr>
              <a:t>AIDS</a:t>
            </a:r>
            <a:r>
              <a:rPr sz="1900" dirty="0">
                <a:latin typeface="Trebuchet MS"/>
                <a:cs typeface="Trebuchet MS"/>
              </a:rPr>
              <a:t> </a:t>
            </a:r>
            <a:r>
              <a:rPr sz="1900" spc="-10" dirty="0">
                <a:latin typeface="Trebuchet MS"/>
                <a:cs typeface="Trebuchet MS"/>
              </a:rPr>
              <a:t>model</a:t>
            </a:r>
            <a:endParaRPr sz="1900">
              <a:latin typeface="Trebuchet MS"/>
              <a:cs typeface="Trebuchet MS"/>
            </a:endParaRPr>
          </a:p>
          <a:p>
            <a:pPr>
              <a:lnSpc>
                <a:spcPct val="100000"/>
              </a:lnSpc>
              <a:spcBef>
                <a:spcPts val="5"/>
              </a:spcBef>
              <a:buFont typeface="Microsoft Sans Serif"/>
              <a:buChar char="•"/>
            </a:pPr>
            <a:endParaRPr sz="2350">
              <a:latin typeface="Trebuchet MS"/>
              <a:cs typeface="Trebuchet MS"/>
            </a:endParaRPr>
          </a:p>
          <a:p>
            <a:pPr marL="356870" marR="5080" indent="-344805">
              <a:lnSpc>
                <a:spcPct val="80100"/>
              </a:lnSpc>
              <a:buFont typeface="Microsoft Sans Serif"/>
              <a:buChar char="•"/>
              <a:tabLst>
                <a:tab pos="356870" algn="l"/>
                <a:tab pos="357505" algn="l"/>
              </a:tabLst>
            </a:pPr>
            <a:r>
              <a:rPr sz="1900" spc="-5" dirty="0">
                <a:latin typeface="Trebuchet MS"/>
                <a:cs typeface="Trebuchet MS"/>
              </a:rPr>
              <a:t>The</a:t>
            </a:r>
            <a:r>
              <a:rPr sz="1900" spc="-25" dirty="0">
                <a:latin typeface="Trebuchet MS"/>
                <a:cs typeface="Trebuchet MS"/>
              </a:rPr>
              <a:t> </a:t>
            </a:r>
            <a:r>
              <a:rPr sz="1900" spc="-10" dirty="0">
                <a:latin typeface="Trebuchet MS"/>
                <a:cs typeface="Trebuchet MS"/>
              </a:rPr>
              <a:t>model</a:t>
            </a:r>
            <a:r>
              <a:rPr sz="1900" spc="20" dirty="0">
                <a:latin typeface="Trebuchet MS"/>
                <a:cs typeface="Trebuchet MS"/>
              </a:rPr>
              <a:t> </a:t>
            </a:r>
            <a:r>
              <a:rPr sz="1900" dirty="0">
                <a:latin typeface="Trebuchet MS"/>
                <a:cs typeface="Trebuchet MS"/>
              </a:rPr>
              <a:t>is </a:t>
            </a:r>
            <a:r>
              <a:rPr sz="1900" spc="-5" dirty="0">
                <a:latin typeface="Trebuchet MS"/>
                <a:cs typeface="Trebuchet MS"/>
              </a:rPr>
              <a:t>quadratic</a:t>
            </a:r>
            <a:r>
              <a:rPr sz="1900" dirty="0">
                <a:latin typeface="Trebuchet MS"/>
                <a:cs typeface="Trebuchet MS"/>
              </a:rPr>
              <a:t> in</a:t>
            </a:r>
            <a:r>
              <a:rPr sz="1900" spc="-25" dirty="0">
                <a:latin typeface="Trebuchet MS"/>
                <a:cs typeface="Trebuchet MS"/>
              </a:rPr>
              <a:t> </a:t>
            </a:r>
            <a:r>
              <a:rPr sz="1900" spc="-10" dirty="0">
                <a:latin typeface="Trebuchet MS"/>
                <a:cs typeface="Trebuchet MS"/>
              </a:rPr>
              <a:t>per</a:t>
            </a:r>
            <a:r>
              <a:rPr sz="1900" spc="10" dirty="0">
                <a:latin typeface="Trebuchet MS"/>
                <a:cs typeface="Trebuchet MS"/>
              </a:rPr>
              <a:t> </a:t>
            </a:r>
            <a:r>
              <a:rPr sz="1900" spc="-5" dirty="0">
                <a:latin typeface="Trebuchet MS"/>
                <a:cs typeface="Trebuchet MS"/>
              </a:rPr>
              <a:t>capita</a:t>
            </a:r>
            <a:r>
              <a:rPr sz="1900" spc="5" dirty="0">
                <a:latin typeface="Trebuchet MS"/>
                <a:cs typeface="Trebuchet MS"/>
              </a:rPr>
              <a:t> </a:t>
            </a:r>
            <a:r>
              <a:rPr sz="1900" spc="-5" dirty="0">
                <a:latin typeface="Trebuchet MS"/>
                <a:cs typeface="Trebuchet MS"/>
              </a:rPr>
              <a:t>expenditure</a:t>
            </a:r>
            <a:r>
              <a:rPr sz="1900" spc="5" dirty="0">
                <a:latin typeface="Trebuchet MS"/>
                <a:cs typeface="Trebuchet MS"/>
              </a:rPr>
              <a:t> </a:t>
            </a:r>
            <a:r>
              <a:rPr sz="1900" spc="-10" dirty="0">
                <a:latin typeface="Trebuchet MS"/>
                <a:cs typeface="Trebuchet MS"/>
              </a:rPr>
              <a:t>under</a:t>
            </a:r>
            <a:r>
              <a:rPr sz="1900" spc="35" dirty="0">
                <a:latin typeface="Trebuchet MS"/>
                <a:cs typeface="Trebuchet MS"/>
              </a:rPr>
              <a:t> </a:t>
            </a:r>
            <a:r>
              <a:rPr sz="1900" spc="-10" dirty="0">
                <a:latin typeface="Trebuchet MS"/>
                <a:cs typeface="Trebuchet MS"/>
              </a:rPr>
              <a:t>the</a:t>
            </a:r>
            <a:r>
              <a:rPr sz="1900" spc="20" dirty="0">
                <a:latin typeface="Trebuchet MS"/>
                <a:cs typeface="Trebuchet MS"/>
              </a:rPr>
              <a:t> </a:t>
            </a:r>
            <a:r>
              <a:rPr sz="1900" spc="-5" dirty="0">
                <a:latin typeface="Trebuchet MS"/>
                <a:cs typeface="Trebuchet MS"/>
              </a:rPr>
              <a:t>assumption </a:t>
            </a:r>
            <a:r>
              <a:rPr sz="1900" spc="-560" dirty="0">
                <a:latin typeface="Trebuchet MS"/>
                <a:cs typeface="Trebuchet MS"/>
              </a:rPr>
              <a:t> </a:t>
            </a:r>
            <a:r>
              <a:rPr sz="1900" spc="-5" dirty="0">
                <a:latin typeface="Trebuchet MS"/>
                <a:cs typeface="Trebuchet MS"/>
              </a:rPr>
              <a:t>that</a:t>
            </a:r>
            <a:r>
              <a:rPr sz="1900" spc="-30" dirty="0">
                <a:latin typeface="Trebuchet MS"/>
                <a:cs typeface="Trebuchet MS"/>
              </a:rPr>
              <a:t> </a:t>
            </a:r>
            <a:r>
              <a:rPr sz="1900" spc="-10" dirty="0">
                <a:latin typeface="Trebuchet MS"/>
                <a:cs typeface="Trebuchet MS"/>
              </a:rPr>
              <a:t>there</a:t>
            </a:r>
            <a:r>
              <a:rPr sz="1900" spc="30" dirty="0">
                <a:latin typeface="Trebuchet MS"/>
                <a:cs typeface="Trebuchet MS"/>
              </a:rPr>
              <a:t> </a:t>
            </a:r>
            <a:r>
              <a:rPr sz="1900" dirty="0">
                <a:latin typeface="Trebuchet MS"/>
                <a:cs typeface="Trebuchet MS"/>
              </a:rPr>
              <a:t>is</a:t>
            </a:r>
            <a:r>
              <a:rPr sz="1900" spc="10" dirty="0">
                <a:latin typeface="Trebuchet MS"/>
                <a:cs typeface="Trebuchet MS"/>
              </a:rPr>
              <a:t> </a:t>
            </a:r>
            <a:r>
              <a:rPr sz="1900" b="1" spc="-5" dirty="0">
                <a:latin typeface="Trebuchet MS"/>
                <a:cs typeface="Trebuchet MS"/>
              </a:rPr>
              <a:t>a</a:t>
            </a:r>
            <a:r>
              <a:rPr sz="1900" b="1" dirty="0">
                <a:latin typeface="Trebuchet MS"/>
                <a:cs typeface="Trebuchet MS"/>
              </a:rPr>
              <a:t> </a:t>
            </a:r>
            <a:r>
              <a:rPr sz="1900" b="1" spc="-5" dirty="0">
                <a:latin typeface="Trebuchet MS"/>
                <a:cs typeface="Trebuchet MS"/>
              </a:rPr>
              <a:t>non-linear</a:t>
            </a:r>
            <a:r>
              <a:rPr sz="1900" b="1" dirty="0">
                <a:latin typeface="Trebuchet MS"/>
                <a:cs typeface="Trebuchet MS"/>
              </a:rPr>
              <a:t> </a:t>
            </a:r>
            <a:r>
              <a:rPr sz="1900" b="1" spc="-5" dirty="0">
                <a:latin typeface="Trebuchet MS"/>
                <a:cs typeface="Trebuchet MS"/>
              </a:rPr>
              <a:t>relationship</a:t>
            </a:r>
            <a:r>
              <a:rPr sz="1900" b="1" spc="-20" dirty="0">
                <a:latin typeface="Trebuchet MS"/>
                <a:cs typeface="Trebuchet MS"/>
              </a:rPr>
              <a:t> </a:t>
            </a:r>
            <a:r>
              <a:rPr sz="1900" b="1" spc="-10" dirty="0">
                <a:latin typeface="Trebuchet MS"/>
                <a:cs typeface="Trebuchet MS"/>
              </a:rPr>
              <a:t>between</a:t>
            </a:r>
            <a:r>
              <a:rPr sz="1900" b="1" spc="30" dirty="0">
                <a:latin typeface="Trebuchet MS"/>
                <a:cs typeface="Trebuchet MS"/>
              </a:rPr>
              <a:t> </a:t>
            </a:r>
            <a:r>
              <a:rPr sz="1900" b="1" spc="-5" dirty="0">
                <a:latin typeface="Trebuchet MS"/>
                <a:cs typeface="Trebuchet MS"/>
              </a:rPr>
              <a:t>income</a:t>
            </a:r>
            <a:r>
              <a:rPr sz="1900" b="1" spc="-10" dirty="0">
                <a:latin typeface="Trebuchet MS"/>
                <a:cs typeface="Trebuchet MS"/>
              </a:rPr>
              <a:t> </a:t>
            </a:r>
            <a:r>
              <a:rPr sz="1900" b="1" dirty="0">
                <a:latin typeface="Trebuchet MS"/>
                <a:cs typeface="Trebuchet MS"/>
              </a:rPr>
              <a:t>and </a:t>
            </a:r>
            <a:r>
              <a:rPr sz="1900" b="1" spc="5" dirty="0">
                <a:latin typeface="Trebuchet MS"/>
                <a:cs typeface="Trebuchet MS"/>
              </a:rPr>
              <a:t> </a:t>
            </a:r>
            <a:r>
              <a:rPr sz="1900" b="1" spc="-5" dirty="0">
                <a:latin typeface="Trebuchet MS"/>
                <a:cs typeface="Trebuchet MS"/>
              </a:rPr>
              <a:t>expenditure</a:t>
            </a:r>
            <a:r>
              <a:rPr sz="1900" spc="-5" dirty="0">
                <a:latin typeface="Trebuchet MS"/>
                <a:cs typeface="Trebuchet MS"/>
              </a:rPr>
              <a:t>.</a:t>
            </a:r>
            <a:endParaRPr sz="1900">
              <a:latin typeface="Trebuchet MS"/>
              <a:cs typeface="Trebuchet MS"/>
            </a:endParaRPr>
          </a:p>
        </p:txBody>
      </p:sp>
      <p:sp>
        <p:nvSpPr>
          <p:cNvPr id="4" name="object 4"/>
          <p:cNvSpPr txBox="1"/>
          <p:nvPr/>
        </p:nvSpPr>
        <p:spPr>
          <a:xfrm>
            <a:off x="384454" y="2792348"/>
            <a:ext cx="3634104" cy="894080"/>
          </a:xfrm>
          <a:prstGeom prst="rect">
            <a:avLst/>
          </a:prstGeom>
        </p:spPr>
        <p:txBody>
          <a:bodyPr vert="horz" wrap="square" lIns="0" tIns="12065" rIns="0" bIns="0" rtlCol="0">
            <a:spAutoFit/>
          </a:bodyPr>
          <a:lstStyle/>
          <a:p>
            <a:pPr marL="356870" indent="-344805">
              <a:lnSpc>
                <a:spcPct val="100000"/>
              </a:lnSpc>
              <a:spcBef>
                <a:spcPts val="95"/>
              </a:spcBef>
              <a:buFont typeface="Microsoft Sans Serif"/>
              <a:buChar char="•"/>
              <a:tabLst>
                <a:tab pos="356870" algn="l"/>
                <a:tab pos="357505" algn="l"/>
              </a:tabLst>
            </a:pPr>
            <a:r>
              <a:rPr sz="1900" spc="-95" dirty="0">
                <a:latin typeface="Trebuchet MS"/>
                <a:cs typeface="Trebuchet MS"/>
              </a:rPr>
              <a:t>Two</a:t>
            </a:r>
            <a:r>
              <a:rPr sz="1900" spc="-40" dirty="0">
                <a:latin typeface="Trebuchet MS"/>
                <a:cs typeface="Trebuchet MS"/>
              </a:rPr>
              <a:t> </a:t>
            </a:r>
            <a:r>
              <a:rPr sz="1900" spc="-5" dirty="0">
                <a:latin typeface="Trebuchet MS"/>
                <a:cs typeface="Trebuchet MS"/>
              </a:rPr>
              <a:t>stage</a:t>
            </a:r>
            <a:r>
              <a:rPr sz="1900" spc="-20" dirty="0">
                <a:latin typeface="Trebuchet MS"/>
                <a:cs typeface="Trebuchet MS"/>
              </a:rPr>
              <a:t> </a:t>
            </a:r>
            <a:r>
              <a:rPr sz="1900" spc="-5" dirty="0">
                <a:latin typeface="Trebuchet MS"/>
                <a:cs typeface="Trebuchet MS"/>
              </a:rPr>
              <a:t>framework</a:t>
            </a:r>
            <a:endParaRPr sz="1900">
              <a:latin typeface="Trebuchet MS"/>
              <a:cs typeface="Trebuchet MS"/>
            </a:endParaRPr>
          </a:p>
          <a:p>
            <a:pPr marL="1155700" lvl="1" indent="-229235">
              <a:lnSpc>
                <a:spcPct val="100000"/>
              </a:lnSpc>
              <a:buFont typeface="Microsoft Sans Serif"/>
              <a:buChar char="•"/>
              <a:tabLst>
                <a:tab pos="1155700" algn="l"/>
                <a:tab pos="1156335" algn="l"/>
              </a:tabLst>
            </a:pPr>
            <a:r>
              <a:rPr sz="1900" spc="-245" dirty="0">
                <a:latin typeface="Trebuchet MS"/>
                <a:cs typeface="Trebuchet MS"/>
              </a:rPr>
              <a:t>T</a:t>
            </a:r>
            <a:r>
              <a:rPr sz="1900" spc="-20" dirty="0">
                <a:latin typeface="Trebuchet MS"/>
                <a:cs typeface="Trebuchet MS"/>
              </a:rPr>
              <a:t>o</a:t>
            </a:r>
            <a:r>
              <a:rPr sz="1900" spc="-15" dirty="0">
                <a:latin typeface="Trebuchet MS"/>
                <a:cs typeface="Trebuchet MS"/>
              </a:rPr>
              <a:t>t</a:t>
            </a:r>
            <a:r>
              <a:rPr sz="1900" dirty="0">
                <a:latin typeface="Trebuchet MS"/>
                <a:cs typeface="Trebuchet MS"/>
              </a:rPr>
              <a:t>a</a:t>
            </a:r>
            <a:r>
              <a:rPr sz="1900" spc="-5" dirty="0">
                <a:latin typeface="Trebuchet MS"/>
                <a:cs typeface="Trebuchet MS"/>
              </a:rPr>
              <a:t>l</a:t>
            </a:r>
            <a:r>
              <a:rPr sz="1900" spc="-10" dirty="0">
                <a:latin typeface="Trebuchet MS"/>
                <a:cs typeface="Trebuchet MS"/>
              </a:rPr>
              <a:t> e</a:t>
            </a:r>
            <a:r>
              <a:rPr sz="1900" dirty="0">
                <a:latin typeface="Trebuchet MS"/>
                <a:cs typeface="Trebuchet MS"/>
              </a:rPr>
              <a:t>x</a:t>
            </a:r>
            <a:r>
              <a:rPr sz="1900" spc="-10" dirty="0">
                <a:latin typeface="Trebuchet MS"/>
                <a:cs typeface="Trebuchet MS"/>
              </a:rPr>
              <a:t>pe</a:t>
            </a:r>
            <a:r>
              <a:rPr sz="1900" spc="-15" dirty="0">
                <a:latin typeface="Trebuchet MS"/>
                <a:cs typeface="Trebuchet MS"/>
              </a:rPr>
              <a:t>n</a:t>
            </a:r>
            <a:r>
              <a:rPr sz="1900" spc="-10" dirty="0">
                <a:latin typeface="Trebuchet MS"/>
                <a:cs typeface="Trebuchet MS"/>
              </a:rPr>
              <a:t>d</a:t>
            </a:r>
            <a:r>
              <a:rPr sz="1900" dirty="0">
                <a:latin typeface="Trebuchet MS"/>
                <a:cs typeface="Trebuchet MS"/>
              </a:rPr>
              <a:t>i</a:t>
            </a:r>
            <a:r>
              <a:rPr sz="1900" spc="-15" dirty="0">
                <a:latin typeface="Trebuchet MS"/>
                <a:cs typeface="Trebuchet MS"/>
              </a:rPr>
              <a:t>t</a:t>
            </a:r>
            <a:r>
              <a:rPr sz="1900" spc="-10" dirty="0">
                <a:latin typeface="Trebuchet MS"/>
                <a:cs typeface="Trebuchet MS"/>
              </a:rPr>
              <a:t>ure</a:t>
            </a:r>
            <a:endParaRPr sz="1900">
              <a:latin typeface="Trebuchet MS"/>
              <a:cs typeface="Trebuchet MS"/>
            </a:endParaRPr>
          </a:p>
          <a:p>
            <a:pPr marL="1155700" lvl="1" indent="-229235">
              <a:lnSpc>
                <a:spcPct val="100000"/>
              </a:lnSpc>
              <a:buFont typeface="Microsoft Sans Serif"/>
              <a:buChar char="•"/>
              <a:tabLst>
                <a:tab pos="1155700" algn="l"/>
                <a:tab pos="1156335" algn="l"/>
              </a:tabLst>
            </a:pPr>
            <a:r>
              <a:rPr sz="1900" spc="-55" dirty="0">
                <a:latin typeface="Trebuchet MS"/>
                <a:cs typeface="Trebuchet MS"/>
              </a:rPr>
              <a:t>Total</a:t>
            </a:r>
            <a:r>
              <a:rPr sz="1900" spc="-25" dirty="0">
                <a:latin typeface="Trebuchet MS"/>
                <a:cs typeface="Trebuchet MS"/>
              </a:rPr>
              <a:t> </a:t>
            </a:r>
            <a:r>
              <a:rPr sz="1900" spc="-10" dirty="0">
                <a:latin typeface="Trebuchet MS"/>
                <a:cs typeface="Trebuchet MS"/>
              </a:rPr>
              <a:t>food</a:t>
            </a:r>
            <a:r>
              <a:rPr sz="1900" spc="35" dirty="0">
                <a:latin typeface="Trebuchet MS"/>
                <a:cs typeface="Trebuchet MS"/>
              </a:rPr>
              <a:t> </a:t>
            </a:r>
            <a:r>
              <a:rPr sz="1900" spc="-10" dirty="0">
                <a:latin typeface="Trebuchet MS"/>
                <a:cs typeface="Trebuchet MS"/>
              </a:rPr>
              <a:t>expenditure</a:t>
            </a:r>
            <a:endParaRPr sz="1900">
              <a:latin typeface="Trebuchet MS"/>
              <a:cs typeface="Trebuchet MS"/>
            </a:endParaRPr>
          </a:p>
        </p:txBody>
      </p:sp>
      <p:sp>
        <p:nvSpPr>
          <p:cNvPr id="5" name="object 5"/>
          <p:cNvSpPr txBox="1"/>
          <p:nvPr/>
        </p:nvSpPr>
        <p:spPr>
          <a:xfrm>
            <a:off x="4957953" y="3081985"/>
            <a:ext cx="1503045" cy="314960"/>
          </a:xfrm>
          <a:prstGeom prst="rect">
            <a:avLst/>
          </a:prstGeom>
        </p:spPr>
        <p:txBody>
          <a:bodyPr vert="horz" wrap="square" lIns="0" tIns="12065" rIns="0" bIns="0" rtlCol="0">
            <a:spAutoFit/>
          </a:bodyPr>
          <a:lstStyle/>
          <a:p>
            <a:pPr marL="12700">
              <a:lnSpc>
                <a:spcPct val="100000"/>
              </a:lnSpc>
              <a:spcBef>
                <a:spcPts val="95"/>
              </a:spcBef>
            </a:pPr>
            <a:r>
              <a:rPr sz="1900" spc="-10" dirty="0">
                <a:latin typeface="Trebuchet MS"/>
                <a:cs typeface="Trebuchet MS"/>
              </a:rPr>
              <a:t>(for</a:t>
            </a:r>
            <a:r>
              <a:rPr sz="1900" spc="-60" dirty="0">
                <a:latin typeface="Trebuchet MS"/>
                <a:cs typeface="Trebuchet MS"/>
              </a:rPr>
              <a:t> </a:t>
            </a:r>
            <a:r>
              <a:rPr sz="1900" spc="-5" dirty="0">
                <a:latin typeface="Trebuchet MS"/>
                <a:cs typeface="Trebuchet MS"/>
              </a:rPr>
              <a:t>example)</a:t>
            </a:r>
            <a:endParaRPr sz="1900">
              <a:latin typeface="Trebuchet MS"/>
              <a:cs typeface="Trebuchet MS"/>
            </a:endParaRPr>
          </a:p>
        </p:txBody>
      </p:sp>
      <p:sp>
        <p:nvSpPr>
          <p:cNvPr id="6" name="object 6"/>
          <p:cNvSpPr txBox="1"/>
          <p:nvPr/>
        </p:nvSpPr>
        <p:spPr>
          <a:xfrm>
            <a:off x="384454" y="3951223"/>
            <a:ext cx="8338820" cy="546735"/>
          </a:xfrm>
          <a:prstGeom prst="rect">
            <a:avLst/>
          </a:prstGeom>
        </p:spPr>
        <p:txBody>
          <a:bodyPr vert="horz" wrap="square" lIns="0" tIns="12065" rIns="0" bIns="0" rtlCol="0">
            <a:spAutoFit/>
          </a:bodyPr>
          <a:lstStyle/>
          <a:p>
            <a:pPr marL="356870" indent="-344805">
              <a:lnSpc>
                <a:spcPts val="2050"/>
              </a:lnSpc>
              <a:spcBef>
                <a:spcPts val="95"/>
              </a:spcBef>
              <a:buFont typeface="Microsoft Sans Serif"/>
              <a:buChar char="•"/>
              <a:tabLst>
                <a:tab pos="356870" algn="l"/>
                <a:tab pos="357505" algn="l"/>
              </a:tabLst>
            </a:pPr>
            <a:r>
              <a:rPr sz="1900" dirty="0">
                <a:latin typeface="Trebuchet MS"/>
                <a:cs typeface="Trebuchet MS"/>
              </a:rPr>
              <a:t>Several</a:t>
            </a:r>
            <a:r>
              <a:rPr sz="1900" spc="-30" dirty="0">
                <a:latin typeface="Trebuchet MS"/>
                <a:cs typeface="Trebuchet MS"/>
              </a:rPr>
              <a:t> </a:t>
            </a:r>
            <a:r>
              <a:rPr sz="1900" spc="-5" dirty="0">
                <a:latin typeface="Trebuchet MS"/>
                <a:cs typeface="Trebuchet MS"/>
              </a:rPr>
              <a:t>demand</a:t>
            </a:r>
            <a:r>
              <a:rPr sz="1900" spc="-10" dirty="0">
                <a:latin typeface="Trebuchet MS"/>
                <a:cs typeface="Trebuchet MS"/>
              </a:rPr>
              <a:t> </a:t>
            </a:r>
            <a:r>
              <a:rPr sz="1900" spc="-5" dirty="0">
                <a:latin typeface="Trebuchet MS"/>
                <a:cs typeface="Trebuchet MS"/>
              </a:rPr>
              <a:t>studies</a:t>
            </a:r>
            <a:r>
              <a:rPr sz="1900" spc="20" dirty="0">
                <a:latin typeface="Trebuchet MS"/>
                <a:cs typeface="Trebuchet MS"/>
              </a:rPr>
              <a:t> </a:t>
            </a:r>
            <a:r>
              <a:rPr sz="1900" spc="-5" dirty="0">
                <a:latin typeface="Trebuchet MS"/>
                <a:cs typeface="Trebuchet MS"/>
              </a:rPr>
              <a:t>have confirmed</a:t>
            </a:r>
            <a:r>
              <a:rPr sz="1900" dirty="0">
                <a:latin typeface="Trebuchet MS"/>
                <a:cs typeface="Trebuchet MS"/>
              </a:rPr>
              <a:t> </a:t>
            </a:r>
            <a:r>
              <a:rPr sz="1900" spc="-10" dirty="0">
                <a:latin typeface="Trebuchet MS"/>
                <a:cs typeface="Trebuchet MS"/>
              </a:rPr>
              <a:t>the</a:t>
            </a:r>
            <a:r>
              <a:rPr sz="1900" spc="15" dirty="0">
                <a:latin typeface="Trebuchet MS"/>
                <a:cs typeface="Trebuchet MS"/>
              </a:rPr>
              <a:t> </a:t>
            </a:r>
            <a:r>
              <a:rPr sz="1900" spc="-5" dirty="0">
                <a:latin typeface="Trebuchet MS"/>
                <a:cs typeface="Trebuchet MS"/>
              </a:rPr>
              <a:t>appropriateness</a:t>
            </a:r>
            <a:r>
              <a:rPr sz="1900" spc="20" dirty="0">
                <a:latin typeface="Trebuchet MS"/>
                <a:cs typeface="Trebuchet MS"/>
              </a:rPr>
              <a:t> </a:t>
            </a:r>
            <a:r>
              <a:rPr sz="1900" spc="-10" dirty="0">
                <a:latin typeface="Trebuchet MS"/>
                <a:cs typeface="Trebuchet MS"/>
              </a:rPr>
              <a:t>of</a:t>
            </a:r>
            <a:r>
              <a:rPr sz="1900" spc="20" dirty="0">
                <a:latin typeface="Trebuchet MS"/>
                <a:cs typeface="Trebuchet MS"/>
              </a:rPr>
              <a:t> </a:t>
            </a:r>
            <a:r>
              <a:rPr sz="1900" spc="-10" dirty="0">
                <a:latin typeface="Trebuchet MS"/>
                <a:cs typeface="Trebuchet MS"/>
              </a:rPr>
              <a:t>QUAIDS</a:t>
            </a:r>
            <a:r>
              <a:rPr sz="1900" spc="25" dirty="0">
                <a:latin typeface="Trebuchet MS"/>
                <a:cs typeface="Trebuchet MS"/>
              </a:rPr>
              <a:t> </a:t>
            </a:r>
            <a:r>
              <a:rPr sz="1900" dirty="0">
                <a:latin typeface="Trebuchet MS"/>
                <a:cs typeface="Trebuchet MS"/>
              </a:rPr>
              <a:t>in</a:t>
            </a:r>
            <a:endParaRPr sz="1900">
              <a:latin typeface="Trebuchet MS"/>
              <a:cs typeface="Trebuchet MS"/>
            </a:endParaRPr>
          </a:p>
          <a:p>
            <a:pPr marL="356870">
              <a:lnSpc>
                <a:spcPts val="2050"/>
              </a:lnSpc>
            </a:pPr>
            <a:r>
              <a:rPr sz="1900" spc="-10" dirty="0">
                <a:latin typeface="Trebuchet MS"/>
                <a:cs typeface="Trebuchet MS"/>
              </a:rPr>
              <a:t>modelling</a:t>
            </a:r>
            <a:r>
              <a:rPr sz="1900" spc="-15" dirty="0">
                <a:latin typeface="Trebuchet MS"/>
                <a:cs typeface="Trebuchet MS"/>
              </a:rPr>
              <a:t> </a:t>
            </a:r>
            <a:r>
              <a:rPr sz="1900" spc="-10" dirty="0">
                <a:latin typeface="Trebuchet MS"/>
                <a:cs typeface="Trebuchet MS"/>
              </a:rPr>
              <a:t>preferences.</a:t>
            </a:r>
            <a:endParaRPr sz="19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430" y="271729"/>
            <a:ext cx="7234555" cy="695325"/>
          </a:xfrm>
          <a:prstGeom prst="rect">
            <a:avLst/>
          </a:prstGeom>
        </p:spPr>
        <p:txBody>
          <a:bodyPr vert="horz" wrap="square" lIns="0" tIns="12065" rIns="0" bIns="0" rtlCol="0">
            <a:spAutoFit/>
          </a:bodyPr>
          <a:lstStyle/>
          <a:p>
            <a:pPr marL="12700">
              <a:lnSpc>
                <a:spcPct val="100000"/>
              </a:lnSpc>
              <a:spcBef>
                <a:spcPts val="95"/>
              </a:spcBef>
            </a:pPr>
            <a:r>
              <a:rPr sz="4400" spc="-5" dirty="0">
                <a:solidFill>
                  <a:srgbClr val="000000"/>
                </a:solidFill>
                <a:latin typeface="Trebuchet MS"/>
                <a:cs typeface="Trebuchet MS"/>
              </a:rPr>
              <a:t>QUAIDS</a:t>
            </a:r>
            <a:r>
              <a:rPr sz="4400" spc="-15" dirty="0">
                <a:solidFill>
                  <a:srgbClr val="000000"/>
                </a:solidFill>
                <a:latin typeface="Trebuchet MS"/>
                <a:cs typeface="Trebuchet MS"/>
              </a:rPr>
              <a:t> </a:t>
            </a:r>
            <a:r>
              <a:rPr sz="4400" spc="-5" dirty="0">
                <a:solidFill>
                  <a:srgbClr val="000000"/>
                </a:solidFill>
                <a:latin typeface="Trebuchet MS"/>
                <a:cs typeface="Trebuchet MS"/>
              </a:rPr>
              <a:t>Estimation</a:t>
            </a:r>
            <a:r>
              <a:rPr sz="4400" dirty="0">
                <a:solidFill>
                  <a:srgbClr val="000000"/>
                </a:solidFill>
                <a:latin typeface="Trebuchet MS"/>
                <a:cs typeface="Trebuchet MS"/>
              </a:rPr>
              <a:t> </a:t>
            </a:r>
            <a:r>
              <a:rPr sz="4400" spc="-5" dirty="0">
                <a:solidFill>
                  <a:srgbClr val="000000"/>
                </a:solidFill>
                <a:latin typeface="Trebuchet MS"/>
                <a:cs typeface="Trebuchet MS"/>
              </a:rPr>
              <a:t>in</a:t>
            </a:r>
            <a:r>
              <a:rPr sz="4400" spc="-30" dirty="0">
                <a:solidFill>
                  <a:srgbClr val="000000"/>
                </a:solidFill>
                <a:latin typeface="Trebuchet MS"/>
                <a:cs typeface="Trebuchet MS"/>
              </a:rPr>
              <a:t> </a:t>
            </a:r>
            <a:r>
              <a:rPr sz="4400" spc="-250" dirty="0">
                <a:solidFill>
                  <a:srgbClr val="000000"/>
                </a:solidFill>
                <a:latin typeface="Trebuchet MS"/>
                <a:cs typeface="Trebuchet MS"/>
              </a:rPr>
              <a:t>STATA</a:t>
            </a:r>
            <a:endParaRPr sz="4400">
              <a:latin typeface="Trebuchet MS"/>
              <a:cs typeface="Trebuchet MS"/>
            </a:endParaRPr>
          </a:p>
        </p:txBody>
      </p:sp>
      <p:pic>
        <p:nvPicPr>
          <p:cNvPr id="3" name="object 3"/>
          <p:cNvPicPr/>
          <p:nvPr/>
        </p:nvPicPr>
        <p:blipFill>
          <a:blip r:embed="rId2" cstate="print"/>
          <a:stretch>
            <a:fillRect/>
          </a:stretch>
        </p:blipFill>
        <p:spPr>
          <a:xfrm>
            <a:off x="102382" y="1525425"/>
            <a:ext cx="4163553" cy="2963231"/>
          </a:xfrm>
          <a:prstGeom prst="rect">
            <a:avLst/>
          </a:prstGeom>
        </p:spPr>
      </p:pic>
      <p:pic>
        <p:nvPicPr>
          <p:cNvPr id="4" name="object 4"/>
          <p:cNvPicPr/>
          <p:nvPr/>
        </p:nvPicPr>
        <p:blipFill>
          <a:blip r:embed="rId3" cstate="print"/>
          <a:stretch>
            <a:fillRect/>
          </a:stretch>
        </p:blipFill>
        <p:spPr>
          <a:xfrm>
            <a:off x="4809435" y="1921321"/>
            <a:ext cx="3969295" cy="2360095"/>
          </a:xfrm>
          <a:prstGeom prst="rect">
            <a:avLst/>
          </a:prstGeom>
        </p:spPr>
      </p:pic>
      <p:sp>
        <p:nvSpPr>
          <p:cNvPr id="5" name="object 5"/>
          <p:cNvSpPr txBox="1"/>
          <p:nvPr/>
        </p:nvSpPr>
        <p:spPr>
          <a:xfrm>
            <a:off x="7596378" y="4515967"/>
            <a:ext cx="1286510" cy="346710"/>
          </a:xfrm>
          <a:prstGeom prst="rect">
            <a:avLst/>
          </a:prstGeom>
          <a:solidFill>
            <a:srgbClr val="D9D9D9"/>
          </a:solidFill>
        </p:spPr>
        <p:txBody>
          <a:bodyPr vert="horz" wrap="square" lIns="0" tIns="31114" rIns="0" bIns="0" rtlCol="0">
            <a:spAutoFit/>
          </a:bodyPr>
          <a:lstStyle/>
          <a:p>
            <a:pPr marL="71120">
              <a:lnSpc>
                <a:spcPct val="100000"/>
              </a:lnSpc>
              <a:spcBef>
                <a:spcPts val="244"/>
              </a:spcBef>
            </a:pPr>
            <a:r>
              <a:rPr sz="1800" b="1" i="1" spc="-5" dirty="0">
                <a:solidFill>
                  <a:srgbClr val="205868"/>
                </a:solidFill>
                <a:latin typeface="Trebuchet MS"/>
                <a:cs typeface="Trebuchet MS"/>
              </a:rPr>
              <a:t>Stata</a:t>
            </a:r>
            <a:r>
              <a:rPr sz="1800" b="1" i="1" spc="-85" dirty="0">
                <a:solidFill>
                  <a:srgbClr val="205868"/>
                </a:solidFill>
                <a:latin typeface="Trebuchet MS"/>
                <a:cs typeface="Trebuchet MS"/>
              </a:rPr>
              <a:t> </a:t>
            </a:r>
            <a:r>
              <a:rPr sz="1800" b="1" i="1" dirty="0">
                <a:solidFill>
                  <a:srgbClr val="205868"/>
                </a:solidFill>
                <a:latin typeface="Trebuchet MS"/>
                <a:cs typeface="Trebuchet MS"/>
              </a:rPr>
              <a:t>12.1</a:t>
            </a:r>
            <a:endParaRPr sz="18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430" y="271729"/>
            <a:ext cx="7234555" cy="695325"/>
          </a:xfrm>
          <a:prstGeom prst="rect">
            <a:avLst/>
          </a:prstGeom>
        </p:spPr>
        <p:txBody>
          <a:bodyPr vert="horz" wrap="square" lIns="0" tIns="12065" rIns="0" bIns="0" rtlCol="0">
            <a:spAutoFit/>
          </a:bodyPr>
          <a:lstStyle/>
          <a:p>
            <a:pPr marL="12700">
              <a:lnSpc>
                <a:spcPct val="100000"/>
              </a:lnSpc>
              <a:spcBef>
                <a:spcPts val="95"/>
              </a:spcBef>
            </a:pPr>
            <a:r>
              <a:rPr sz="4400" spc="-5" dirty="0">
                <a:solidFill>
                  <a:srgbClr val="000000"/>
                </a:solidFill>
                <a:latin typeface="Trebuchet MS"/>
                <a:cs typeface="Trebuchet MS"/>
              </a:rPr>
              <a:t>QUAIDS</a:t>
            </a:r>
            <a:r>
              <a:rPr sz="4400" spc="-15" dirty="0">
                <a:solidFill>
                  <a:srgbClr val="000000"/>
                </a:solidFill>
                <a:latin typeface="Trebuchet MS"/>
                <a:cs typeface="Trebuchet MS"/>
              </a:rPr>
              <a:t> </a:t>
            </a:r>
            <a:r>
              <a:rPr sz="4400" spc="-5" dirty="0">
                <a:solidFill>
                  <a:srgbClr val="000000"/>
                </a:solidFill>
                <a:latin typeface="Trebuchet MS"/>
                <a:cs typeface="Trebuchet MS"/>
              </a:rPr>
              <a:t>Estimation</a:t>
            </a:r>
            <a:r>
              <a:rPr sz="4400" dirty="0">
                <a:solidFill>
                  <a:srgbClr val="000000"/>
                </a:solidFill>
                <a:latin typeface="Trebuchet MS"/>
                <a:cs typeface="Trebuchet MS"/>
              </a:rPr>
              <a:t> </a:t>
            </a:r>
            <a:r>
              <a:rPr sz="4400" spc="-5" dirty="0">
                <a:solidFill>
                  <a:srgbClr val="000000"/>
                </a:solidFill>
                <a:latin typeface="Trebuchet MS"/>
                <a:cs typeface="Trebuchet MS"/>
              </a:rPr>
              <a:t>in</a:t>
            </a:r>
            <a:r>
              <a:rPr sz="4400" spc="-30" dirty="0">
                <a:solidFill>
                  <a:srgbClr val="000000"/>
                </a:solidFill>
                <a:latin typeface="Trebuchet MS"/>
                <a:cs typeface="Trebuchet MS"/>
              </a:rPr>
              <a:t> </a:t>
            </a:r>
            <a:r>
              <a:rPr sz="4400" spc="-250" dirty="0">
                <a:solidFill>
                  <a:srgbClr val="000000"/>
                </a:solidFill>
                <a:latin typeface="Trebuchet MS"/>
                <a:cs typeface="Trebuchet MS"/>
              </a:rPr>
              <a:t>STATA</a:t>
            </a:r>
            <a:endParaRPr sz="4400">
              <a:latin typeface="Trebuchet MS"/>
              <a:cs typeface="Trebuchet MS"/>
            </a:endParaRPr>
          </a:p>
        </p:txBody>
      </p:sp>
      <p:pic>
        <p:nvPicPr>
          <p:cNvPr id="3" name="object 3"/>
          <p:cNvPicPr/>
          <p:nvPr/>
        </p:nvPicPr>
        <p:blipFill>
          <a:blip r:embed="rId2" cstate="print"/>
          <a:stretch>
            <a:fillRect/>
          </a:stretch>
        </p:blipFill>
        <p:spPr>
          <a:xfrm>
            <a:off x="283374" y="1100831"/>
            <a:ext cx="4302231" cy="2424180"/>
          </a:xfrm>
          <a:prstGeom prst="rect">
            <a:avLst/>
          </a:prstGeom>
        </p:spPr>
      </p:pic>
      <p:grpSp>
        <p:nvGrpSpPr>
          <p:cNvPr id="4" name="object 4"/>
          <p:cNvGrpSpPr/>
          <p:nvPr/>
        </p:nvGrpSpPr>
        <p:grpSpPr>
          <a:xfrm>
            <a:off x="-12699" y="3639311"/>
            <a:ext cx="4685665" cy="1477010"/>
            <a:chOff x="-12699" y="3639311"/>
            <a:chExt cx="4685665" cy="1477010"/>
          </a:xfrm>
        </p:grpSpPr>
        <p:pic>
          <p:nvPicPr>
            <p:cNvPr id="5" name="object 5"/>
            <p:cNvPicPr/>
            <p:nvPr/>
          </p:nvPicPr>
          <p:blipFill>
            <a:blip r:embed="rId3" cstate="print"/>
            <a:stretch>
              <a:fillRect/>
            </a:stretch>
          </p:blipFill>
          <p:spPr>
            <a:xfrm>
              <a:off x="73151" y="3639311"/>
              <a:ext cx="4599432" cy="1476756"/>
            </a:xfrm>
            <a:prstGeom prst="rect">
              <a:avLst/>
            </a:prstGeom>
          </p:spPr>
        </p:pic>
        <p:sp>
          <p:nvSpPr>
            <p:cNvPr id="6" name="object 6"/>
            <p:cNvSpPr/>
            <p:nvPr/>
          </p:nvSpPr>
          <p:spPr>
            <a:xfrm>
              <a:off x="0" y="4299940"/>
              <a:ext cx="2880360" cy="540385"/>
            </a:xfrm>
            <a:custGeom>
              <a:avLst/>
              <a:gdLst/>
              <a:ahLst/>
              <a:cxnLst/>
              <a:rect l="l" t="t" r="r" b="b"/>
              <a:pathLst>
                <a:path w="2880360" h="540385">
                  <a:moveTo>
                    <a:pt x="0" y="270027"/>
                  </a:moveTo>
                  <a:lnTo>
                    <a:pt x="16595" y="228906"/>
                  </a:lnTo>
                  <a:lnTo>
                    <a:pt x="45342" y="202546"/>
                  </a:lnTo>
                  <a:lnTo>
                    <a:pt x="87391" y="177186"/>
                  </a:lnTo>
                  <a:lnTo>
                    <a:pt x="142019" y="152963"/>
                  </a:lnTo>
                  <a:lnTo>
                    <a:pt x="208502" y="130012"/>
                  </a:lnTo>
                  <a:lnTo>
                    <a:pt x="245962" y="119056"/>
                  </a:lnTo>
                  <a:lnTo>
                    <a:pt x="286115" y="108469"/>
                  </a:lnTo>
                  <a:lnTo>
                    <a:pt x="328869" y="98268"/>
                  </a:lnTo>
                  <a:lnTo>
                    <a:pt x="374135" y="88470"/>
                  </a:lnTo>
                  <a:lnTo>
                    <a:pt x="421821" y="79092"/>
                  </a:lnTo>
                  <a:lnTo>
                    <a:pt x="471837" y="70151"/>
                  </a:lnTo>
                  <a:lnTo>
                    <a:pt x="524093" y="61663"/>
                  </a:lnTo>
                  <a:lnTo>
                    <a:pt x="578499" y="53647"/>
                  </a:lnTo>
                  <a:lnTo>
                    <a:pt x="634963" y="46118"/>
                  </a:lnTo>
                  <a:lnTo>
                    <a:pt x="693395" y="39094"/>
                  </a:lnTo>
                  <a:lnTo>
                    <a:pt x="753706" y="32592"/>
                  </a:lnTo>
                  <a:lnTo>
                    <a:pt x="815803" y="26629"/>
                  </a:lnTo>
                  <a:lnTo>
                    <a:pt x="879598" y="21221"/>
                  </a:lnTo>
                  <a:lnTo>
                    <a:pt x="944998" y="16386"/>
                  </a:lnTo>
                  <a:lnTo>
                    <a:pt x="1011915" y="12140"/>
                  </a:lnTo>
                  <a:lnTo>
                    <a:pt x="1080257" y="8501"/>
                  </a:lnTo>
                  <a:lnTo>
                    <a:pt x="1149933" y="5486"/>
                  </a:lnTo>
                  <a:lnTo>
                    <a:pt x="1220855" y="3111"/>
                  </a:lnTo>
                  <a:lnTo>
                    <a:pt x="1292930" y="1394"/>
                  </a:lnTo>
                  <a:lnTo>
                    <a:pt x="1366068" y="351"/>
                  </a:lnTo>
                  <a:lnTo>
                    <a:pt x="1440179" y="0"/>
                  </a:lnTo>
                  <a:lnTo>
                    <a:pt x="1514292" y="351"/>
                  </a:lnTo>
                  <a:lnTo>
                    <a:pt x="1587431" y="1394"/>
                  </a:lnTo>
                  <a:lnTo>
                    <a:pt x="1659507" y="3111"/>
                  </a:lnTo>
                  <a:lnTo>
                    <a:pt x="1730429" y="5486"/>
                  </a:lnTo>
                  <a:lnTo>
                    <a:pt x="1800107" y="8501"/>
                  </a:lnTo>
                  <a:lnTo>
                    <a:pt x="1868449" y="12140"/>
                  </a:lnTo>
                  <a:lnTo>
                    <a:pt x="1935366" y="16386"/>
                  </a:lnTo>
                  <a:lnTo>
                    <a:pt x="2000767" y="21221"/>
                  </a:lnTo>
                  <a:lnTo>
                    <a:pt x="2064562" y="26629"/>
                  </a:lnTo>
                  <a:lnTo>
                    <a:pt x="2126660" y="32592"/>
                  </a:lnTo>
                  <a:lnTo>
                    <a:pt x="2186970" y="39094"/>
                  </a:lnTo>
                  <a:lnTo>
                    <a:pt x="2245403" y="46118"/>
                  </a:lnTo>
                  <a:lnTo>
                    <a:pt x="2301867" y="53647"/>
                  </a:lnTo>
                  <a:lnTo>
                    <a:pt x="2356272" y="61663"/>
                  </a:lnTo>
                  <a:lnTo>
                    <a:pt x="2408529" y="70151"/>
                  </a:lnTo>
                  <a:lnTo>
                    <a:pt x="2458545" y="79092"/>
                  </a:lnTo>
                  <a:lnTo>
                    <a:pt x="2506231" y="88470"/>
                  </a:lnTo>
                  <a:lnTo>
                    <a:pt x="2551496" y="98268"/>
                  </a:lnTo>
                  <a:lnTo>
                    <a:pt x="2594250" y="108469"/>
                  </a:lnTo>
                  <a:lnTo>
                    <a:pt x="2634402" y="119056"/>
                  </a:lnTo>
                  <a:lnTo>
                    <a:pt x="2671862" y="130012"/>
                  </a:lnTo>
                  <a:lnTo>
                    <a:pt x="2738344" y="152963"/>
                  </a:lnTo>
                  <a:lnTo>
                    <a:pt x="2792971" y="177186"/>
                  </a:lnTo>
                  <a:lnTo>
                    <a:pt x="2835019" y="202546"/>
                  </a:lnTo>
                  <a:lnTo>
                    <a:pt x="2863766" y="228906"/>
                  </a:lnTo>
                  <a:lnTo>
                    <a:pt x="2880359" y="270027"/>
                  </a:lnTo>
                  <a:lnTo>
                    <a:pt x="2878485" y="283934"/>
                  </a:lnTo>
                  <a:lnTo>
                    <a:pt x="2851101" y="324457"/>
                  </a:lnTo>
                  <a:lnTo>
                    <a:pt x="2815613" y="350334"/>
                  </a:lnTo>
                  <a:lnTo>
                    <a:pt x="2767185" y="375143"/>
                  </a:lnTo>
                  <a:lnTo>
                    <a:pt x="2706540" y="398747"/>
                  </a:lnTo>
                  <a:lnTo>
                    <a:pt x="2634402" y="421011"/>
                  </a:lnTo>
                  <a:lnTo>
                    <a:pt x="2594250" y="431598"/>
                  </a:lnTo>
                  <a:lnTo>
                    <a:pt x="2551496" y="441799"/>
                  </a:lnTo>
                  <a:lnTo>
                    <a:pt x="2506231" y="451597"/>
                  </a:lnTo>
                  <a:lnTo>
                    <a:pt x="2458545" y="460975"/>
                  </a:lnTo>
                  <a:lnTo>
                    <a:pt x="2408529" y="469916"/>
                  </a:lnTo>
                  <a:lnTo>
                    <a:pt x="2356272" y="478403"/>
                  </a:lnTo>
                  <a:lnTo>
                    <a:pt x="2301867" y="486420"/>
                  </a:lnTo>
                  <a:lnTo>
                    <a:pt x="2245403" y="493948"/>
                  </a:lnTo>
                  <a:lnTo>
                    <a:pt x="2186970" y="500972"/>
                  </a:lnTo>
                  <a:lnTo>
                    <a:pt x="2126660" y="507474"/>
                  </a:lnTo>
                  <a:lnTo>
                    <a:pt x="2064562" y="513438"/>
                  </a:lnTo>
                  <a:lnTo>
                    <a:pt x="2000767" y="518846"/>
                  </a:lnTo>
                  <a:lnTo>
                    <a:pt x="1935366" y="523681"/>
                  </a:lnTo>
                  <a:lnTo>
                    <a:pt x="1868449" y="527926"/>
                  </a:lnTo>
                  <a:lnTo>
                    <a:pt x="1800107" y="531565"/>
                  </a:lnTo>
                  <a:lnTo>
                    <a:pt x="1730429" y="534581"/>
                  </a:lnTo>
                  <a:lnTo>
                    <a:pt x="1659507" y="536955"/>
                  </a:lnTo>
                  <a:lnTo>
                    <a:pt x="1587431" y="538673"/>
                  </a:lnTo>
                  <a:lnTo>
                    <a:pt x="1514292" y="539716"/>
                  </a:lnTo>
                  <a:lnTo>
                    <a:pt x="1440179" y="540067"/>
                  </a:lnTo>
                  <a:lnTo>
                    <a:pt x="1366067" y="539716"/>
                  </a:lnTo>
                  <a:lnTo>
                    <a:pt x="1292927" y="538673"/>
                  </a:lnTo>
                  <a:lnTo>
                    <a:pt x="1220852" y="536955"/>
                  </a:lnTo>
                  <a:lnTo>
                    <a:pt x="1149930" y="534581"/>
                  </a:lnTo>
                  <a:lnTo>
                    <a:pt x="1080252" y="531565"/>
                  </a:lnTo>
                  <a:lnTo>
                    <a:pt x="1011910" y="527926"/>
                  </a:lnTo>
                  <a:lnTo>
                    <a:pt x="944993" y="523681"/>
                  </a:lnTo>
                  <a:lnTo>
                    <a:pt x="879592" y="518846"/>
                  </a:lnTo>
                  <a:lnTo>
                    <a:pt x="815797" y="513438"/>
                  </a:lnTo>
                  <a:lnTo>
                    <a:pt x="753699" y="507474"/>
                  </a:lnTo>
                  <a:lnTo>
                    <a:pt x="693389" y="500972"/>
                  </a:lnTo>
                  <a:lnTo>
                    <a:pt x="634956" y="493948"/>
                  </a:lnTo>
                  <a:lnTo>
                    <a:pt x="578492" y="486420"/>
                  </a:lnTo>
                  <a:lnTo>
                    <a:pt x="524086" y="478403"/>
                  </a:lnTo>
                  <a:lnTo>
                    <a:pt x="471830" y="469916"/>
                  </a:lnTo>
                  <a:lnTo>
                    <a:pt x="421814" y="460975"/>
                  </a:lnTo>
                  <a:lnTo>
                    <a:pt x="374128" y="451597"/>
                  </a:lnTo>
                  <a:lnTo>
                    <a:pt x="328863" y="441799"/>
                  </a:lnTo>
                  <a:lnTo>
                    <a:pt x="286109" y="431598"/>
                  </a:lnTo>
                  <a:lnTo>
                    <a:pt x="245957" y="421011"/>
                  </a:lnTo>
                  <a:lnTo>
                    <a:pt x="208497" y="410055"/>
                  </a:lnTo>
                  <a:lnTo>
                    <a:pt x="142015" y="387104"/>
                  </a:lnTo>
                  <a:lnTo>
                    <a:pt x="87388" y="362881"/>
                  </a:lnTo>
                  <a:lnTo>
                    <a:pt x="45339" y="337521"/>
                  </a:lnTo>
                  <a:lnTo>
                    <a:pt x="16593" y="311160"/>
                  </a:lnTo>
                  <a:lnTo>
                    <a:pt x="0" y="270040"/>
                  </a:lnTo>
                  <a:close/>
                </a:path>
              </a:pathLst>
            </a:custGeom>
            <a:ln w="25400">
              <a:solidFill>
                <a:srgbClr val="385D89"/>
              </a:solidFill>
            </a:ln>
          </p:spPr>
          <p:txBody>
            <a:bodyPr wrap="square" lIns="0" tIns="0" rIns="0" bIns="0" rtlCol="0"/>
            <a:lstStyle/>
            <a:p>
              <a:endParaRPr/>
            </a:p>
          </p:txBody>
        </p:sp>
      </p:grpSp>
      <p:pic>
        <p:nvPicPr>
          <p:cNvPr id="7" name="object 7"/>
          <p:cNvPicPr/>
          <p:nvPr/>
        </p:nvPicPr>
        <p:blipFill>
          <a:blip r:embed="rId4" cstate="print"/>
          <a:stretch>
            <a:fillRect/>
          </a:stretch>
        </p:blipFill>
        <p:spPr>
          <a:xfrm>
            <a:off x="4932045" y="1616922"/>
            <a:ext cx="4211955" cy="23695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71" y="36745"/>
            <a:ext cx="9140428" cy="50186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504" y="483463"/>
            <a:ext cx="4320540" cy="3888486"/>
          </a:xfrm>
          <a:prstGeom prst="rect">
            <a:avLst/>
          </a:prstGeom>
        </p:spPr>
      </p:pic>
      <p:pic>
        <p:nvPicPr>
          <p:cNvPr id="3" name="object 3"/>
          <p:cNvPicPr/>
          <p:nvPr/>
        </p:nvPicPr>
        <p:blipFill>
          <a:blip r:embed="rId3" cstate="print"/>
          <a:stretch>
            <a:fillRect/>
          </a:stretch>
        </p:blipFill>
        <p:spPr>
          <a:xfrm>
            <a:off x="5121011" y="671935"/>
            <a:ext cx="3673736" cy="346086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68348"/>
            <a:ext cx="9036685" cy="3947795"/>
            <a:chOff x="0" y="568348"/>
            <a:chExt cx="9036685" cy="3947795"/>
          </a:xfrm>
        </p:grpSpPr>
        <p:pic>
          <p:nvPicPr>
            <p:cNvPr id="3" name="object 3"/>
            <p:cNvPicPr/>
            <p:nvPr/>
          </p:nvPicPr>
          <p:blipFill>
            <a:blip r:embed="rId2" cstate="print"/>
            <a:stretch>
              <a:fillRect/>
            </a:stretch>
          </p:blipFill>
          <p:spPr>
            <a:xfrm>
              <a:off x="0" y="568352"/>
              <a:ext cx="4608448" cy="3947615"/>
            </a:xfrm>
            <a:prstGeom prst="rect">
              <a:avLst/>
            </a:prstGeom>
          </p:spPr>
        </p:pic>
        <p:pic>
          <p:nvPicPr>
            <p:cNvPr id="4" name="object 4"/>
            <p:cNvPicPr/>
            <p:nvPr/>
          </p:nvPicPr>
          <p:blipFill>
            <a:blip r:embed="rId3" cstate="print"/>
            <a:stretch>
              <a:fillRect/>
            </a:stretch>
          </p:blipFill>
          <p:spPr>
            <a:xfrm>
              <a:off x="4644009" y="568348"/>
              <a:ext cx="4392548" cy="387561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7627" y="483463"/>
            <a:ext cx="6995159" cy="3888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3313" y="3498291"/>
            <a:ext cx="2718435" cy="347980"/>
          </a:xfrm>
          <a:prstGeom prst="rect">
            <a:avLst/>
          </a:prstGeom>
        </p:spPr>
        <p:txBody>
          <a:bodyPr vert="horz" wrap="square" lIns="0" tIns="14605" rIns="0" bIns="0" rtlCol="0">
            <a:spAutoFit/>
          </a:bodyPr>
          <a:lstStyle/>
          <a:p>
            <a:pPr marL="12700">
              <a:lnSpc>
                <a:spcPct val="100000"/>
              </a:lnSpc>
              <a:spcBef>
                <a:spcPts val="115"/>
              </a:spcBef>
            </a:pPr>
            <a:r>
              <a:rPr sz="2100" b="1" spc="10" dirty="0">
                <a:solidFill>
                  <a:srgbClr val="001F5F"/>
                </a:solidFill>
                <a:latin typeface="Trebuchet MS"/>
                <a:cs typeface="Trebuchet MS"/>
              </a:rPr>
              <a:t>Dr</a:t>
            </a:r>
            <a:r>
              <a:rPr sz="2100" b="1" spc="-90" dirty="0">
                <a:solidFill>
                  <a:srgbClr val="001F5F"/>
                </a:solidFill>
                <a:latin typeface="Trebuchet MS"/>
                <a:cs typeface="Trebuchet MS"/>
              </a:rPr>
              <a:t> </a:t>
            </a:r>
            <a:r>
              <a:rPr sz="2100" b="1" spc="10" dirty="0">
                <a:solidFill>
                  <a:srgbClr val="001F5F"/>
                </a:solidFill>
                <a:latin typeface="Trebuchet MS"/>
                <a:cs typeface="Trebuchet MS"/>
              </a:rPr>
              <a:t>M</a:t>
            </a:r>
            <a:r>
              <a:rPr sz="2100" b="1" spc="-40" dirty="0">
                <a:solidFill>
                  <a:srgbClr val="001F5F"/>
                </a:solidFill>
                <a:latin typeface="Trebuchet MS"/>
                <a:cs typeface="Trebuchet MS"/>
              </a:rPr>
              <a:t> </a:t>
            </a:r>
            <a:r>
              <a:rPr sz="2100" b="1" spc="-5" dirty="0">
                <a:solidFill>
                  <a:srgbClr val="001F5F"/>
                </a:solidFill>
                <a:latin typeface="Trebuchet MS"/>
                <a:cs typeface="Trebuchet MS"/>
              </a:rPr>
              <a:t>Prahadeeswaran</a:t>
            </a:r>
            <a:endParaRPr sz="2100">
              <a:latin typeface="Trebuchet MS"/>
              <a:cs typeface="Trebuchet MS"/>
            </a:endParaRPr>
          </a:p>
        </p:txBody>
      </p:sp>
      <p:grpSp>
        <p:nvGrpSpPr>
          <p:cNvPr id="3" name="object 3"/>
          <p:cNvGrpSpPr/>
          <p:nvPr/>
        </p:nvGrpSpPr>
        <p:grpSpPr>
          <a:xfrm>
            <a:off x="1625272" y="0"/>
            <a:ext cx="7519034" cy="5145405"/>
            <a:chOff x="1625272" y="0"/>
            <a:chExt cx="7519034" cy="5145405"/>
          </a:xfrm>
        </p:grpSpPr>
        <p:sp>
          <p:nvSpPr>
            <p:cNvPr id="4" name="object 4"/>
            <p:cNvSpPr/>
            <p:nvPr/>
          </p:nvSpPr>
          <p:spPr>
            <a:xfrm>
              <a:off x="1625272" y="0"/>
              <a:ext cx="2366010" cy="1285240"/>
            </a:xfrm>
            <a:custGeom>
              <a:avLst/>
              <a:gdLst/>
              <a:ahLst/>
              <a:cxnLst/>
              <a:rect l="l" t="t" r="r" b="b"/>
              <a:pathLst>
                <a:path w="2366010" h="1285240">
                  <a:moveTo>
                    <a:pt x="2140278" y="0"/>
                  </a:moveTo>
                  <a:lnTo>
                    <a:pt x="0" y="0"/>
                  </a:lnTo>
                  <a:lnTo>
                    <a:pt x="1306269" y="1284858"/>
                  </a:lnTo>
                  <a:lnTo>
                    <a:pt x="2365703" y="225424"/>
                  </a:lnTo>
                  <a:lnTo>
                    <a:pt x="2140278" y="0"/>
                  </a:lnTo>
                  <a:close/>
                </a:path>
              </a:pathLst>
            </a:custGeom>
            <a:solidFill>
              <a:srgbClr val="4F81BC">
                <a:alpha val="39999"/>
              </a:srgbClr>
            </a:solidFill>
          </p:spPr>
          <p:txBody>
            <a:bodyPr wrap="square" lIns="0" tIns="0" rIns="0" bIns="0" rtlCol="0"/>
            <a:lstStyle/>
            <a:p>
              <a:endParaRPr/>
            </a:p>
          </p:txBody>
        </p:sp>
        <p:sp>
          <p:nvSpPr>
            <p:cNvPr id="5" name="object 5"/>
            <p:cNvSpPr/>
            <p:nvPr/>
          </p:nvSpPr>
          <p:spPr>
            <a:xfrm>
              <a:off x="4897374" y="480059"/>
              <a:ext cx="805180" cy="805180"/>
            </a:xfrm>
            <a:custGeom>
              <a:avLst/>
              <a:gdLst/>
              <a:ahLst/>
              <a:cxnLst/>
              <a:rect l="l" t="t" r="r" b="b"/>
              <a:pathLst>
                <a:path w="805179" h="805180">
                  <a:moveTo>
                    <a:pt x="402336" y="0"/>
                  </a:moveTo>
                  <a:lnTo>
                    <a:pt x="0" y="402336"/>
                  </a:lnTo>
                  <a:lnTo>
                    <a:pt x="402336" y="804799"/>
                  </a:lnTo>
                  <a:lnTo>
                    <a:pt x="804672" y="402336"/>
                  </a:lnTo>
                  <a:lnTo>
                    <a:pt x="402336" y="0"/>
                  </a:lnTo>
                  <a:close/>
                </a:path>
              </a:pathLst>
            </a:custGeom>
            <a:solidFill>
              <a:srgbClr val="4F81BC"/>
            </a:solidFill>
          </p:spPr>
          <p:txBody>
            <a:bodyPr wrap="square" lIns="0" tIns="0" rIns="0" bIns="0" rtlCol="0"/>
            <a:lstStyle/>
            <a:p>
              <a:endParaRPr/>
            </a:p>
          </p:txBody>
        </p:sp>
        <p:sp>
          <p:nvSpPr>
            <p:cNvPr id="6" name="object 6"/>
            <p:cNvSpPr/>
            <p:nvPr/>
          </p:nvSpPr>
          <p:spPr>
            <a:xfrm>
              <a:off x="3056255" y="336676"/>
              <a:ext cx="2118995" cy="2118995"/>
            </a:xfrm>
            <a:custGeom>
              <a:avLst/>
              <a:gdLst/>
              <a:ahLst/>
              <a:cxnLst/>
              <a:rect l="l" t="t" r="r" b="b"/>
              <a:pathLst>
                <a:path w="2118995" h="2118995">
                  <a:moveTo>
                    <a:pt x="1059433" y="0"/>
                  </a:moveTo>
                  <a:lnTo>
                    <a:pt x="0" y="1059434"/>
                  </a:lnTo>
                  <a:lnTo>
                    <a:pt x="1059433" y="2118868"/>
                  </a:lnTo>
                  <a:lnTo>
                    <a:pt x="2118868" y="1059434"/>
                  </a:lnTo>
                  <a:lnTo>
                    <a:pt x="1059433" y="0"/>
                  </a:lnTo>
                  <a:close/>
                </a:path>
              </a:pathLst>
            </a:custGeom>
            <a:solidFill>
              <a:srgbClr val="F1F1F1"/>
            </a:solidFill>
          </p:spPr>
          <p:txBody>
            <a:bodyPr wrap="square" lIns="0" tIns="0" rIns="0" bIns="0" rtlCol="0"/>
            <a:lstStyle/>
            <a:p>
              <a:endParaRPr/>
            </a:p>
          </p:txBody>
        </p:sp>
        <p:sp>
          <p:nvSpPr>
            <p:cNvPr id="7" name="object 7"/>
            <p:cNvSpPr/>
            <p:nvPr/>
          </p:nvSpPr>
          <p:spPr>
            <a:xfrm>
              <a:off x="4694428" y="3477640"/>
              <a:ext cx="518795" cy="518795"/>
            </a:xfrm>
            <a:custGeom>
              <a:avLst/>
              <a:gdLst/>
              <a:ahLst/>
              <a:cxnLst/>
              <a:rect l="l" t="t" r="r" b="b"/>
              <a:pathLst>
                <a:path w="518795" h="518795">
                  <a:moveTo>
                    <a:pt x="259207" y="0"/>
                  </a:moveTo>
                  <a:lnTo>
                    <a:pt x="0" y="259206"/>
                  </a:lnTo>
                  <a:lnTo>
                    <a:pt x="259207" y="518439"/>
                  </a:lnTo>
                  <a:lnTo>
                    <a:pt x="518413" y="259206"/>
                  </a:lnTo>
                  <a:lnTo>
                    <a:pt x="259207" y="0"/>
                  </a:lnTo>
                  <a:close/>
                </a:path>
              </a:pathLst>
            </a:custGeom>
            <a:solidFill>
              <a:srgbClr val="C0504D"/>
            </a:solidFill>
          </p:spPr>
          <p:txBody>
            <a:bodyPr wrap="square" lIns="0" tIns="0" rIns="0" bIns="0" rtlCol="0"/>
            <a:lstStyle/>
            <a:p>
              <a:endParaRPr/>
            </a:p>
          </p:txBody>
        </p:sp>
        <p:sp>
          <p:nvSpPr>
            <p:cNvPr id="8" name="object 8"/>
            <p:cNvSpPr/>
            <p:nvPr/>
          </p:nvSpPr>
          <p:spPr>
            <a:xfrm>
              <a:off x="4240275" y="1507108"/>
              <a:ext cx="2118995" cy="2118995"/>
            </a:xfrm>
            <a:custGeom>
              <a:avLst/>
              <a:gdLst/>
              <a:ahLst/>
              <a:cxnLst/>
              <a:rect l="l" t="t" r="r" b="b"/>
              <a:pathLst>
                <a:path w="2118995" h="2118995">
                  <a:moveTo>
                    <a:pt x="1059434" y="0"/>
                  </a:moveTo>
                  <a:lnTo>
                    <a:pt x="0" y="1059307"/>
                  </a:lnTo>
                  <a:lnTo>
                    <a:pt x="1059434" y="2118741"/>
                  </a:lnTo>
                  <a:lnTo>
                    <a:pt x="2118868" y="1059307"/>
                  </a:lnTo>
                  <a:lnTo>
                    <a:pt x="1059434" y="0"/>
                  </a:lnTo>
                  <a:close/>
                </a:path>
              </a:pathLst>
            </a:custGeom>
            <a:solidFill>
              <a:srgbClr val="F1F1F1"/>
            </a:solidFill>
          </p:spPr>
          <p:txBody>
            <a:bodyPr wrap="square" lIns="0" tIns="0" rIns="0" bIns="0" rtlCol="0"/>
            <a:lstStyle/>
            <a:p>
              <a:endParaRPr/>
            </a:p>
          </p:txBody>
        </p:sp>
        <p:sp>
          <p:nvSpPr>
            <p:cNvPr id="9" name="object 9"/>
            <p:cNvSpPr/>
            <p:nvPr/>
          </p:nvSpPr>
          <p:spPr>
            <a:xfrm>
              <a:off x="7342378" y="774572"/>
              <a:ext cx="518795" cy="518795"/>
            </a:xfrm>
            <a:custGeom>
              <a:avLst/>
              <a:gdLst/>
              <a:ahLst/>
              <a:cxnLst/>
              <a:rect l="l" t="t" r="r" b="b"/>
              <a:pathLst>
                <a:path w="518795" h="518794">
                  <a:moveTo>
                    <a:pt x="259206" y="0"/>
                  </a:moveTo>
                  <a:lnTo>
                    <a:pt x="0" y="259206"/>
                  </a:lnTo>
                  <a:lnTo>
                    <a:pt x="259206" y="518413"/>
                  </a:lnTo>
                  <a:lnTo>
                    <a:pt x="518414" y="259206"/>
                  </a:lnTo>
                  <a:lnTo>
                    <a:pt x="259206" y="0"/>
                  </a:lnTo>
                  <a:close/>
                </a:path>
              </a:pathLst>
            </a:custGeom>
            <a:solidFill>
              <a:srgbClr val="9BBA58"/>
            </a:solidFill>
          </p:spPr>
          <p:txBody>
            <a:bodyPr wrap="square" lIns="0" tIns="0" rIns="0" bIns="0" rtlCol="0"/>
            <a:lstStyle/>
            <a:p>
              <a:endParaRPr/>
            </a:p>
          </p:txBody>
        </p:sp>
        <p:sp>
          <p:nvSpPr>
            <p:cNvPr id="10" name="object 10"/>
            <p:cNvSpPr/>
            <p:nvPr/>
          </p:nvSpPr>
          <p:spPr>
            <a:xfrm>
              <a:off x="5424424" y="336676"/>
              <a:ext cx="2118995" cy="2118995"/>
            </a:xfrm>
            <a:custGeom>
              <a:avLst/>
              <a:gdLst/>
              <a:ahLst/>
              <a:cxnLst/>
              <a:rect l="l" t="t" r="r" b="b"/>
              <a:pathLst>
                <a:path w="2118995" h="2118995">
                  <a:moveTo>
                    <a:pt x="1059434" y="0"/>
                  </a:moveTo>
                  <a:lnTo>
                    <a:pt x="0" y="1059434"/>
                  </a:lnTo>
                  <a:lnTo>
                    <a:pt x="1059434" y="2118868"/>
                  </a:lnTo>
                  <a:lnTo>
                    <a:pt x="2118868" y="1059434"/>
                  </a:lnTo>
                  <a:lnTo>
                    <a:pt x="1059434" y="0"/>
                  </a:lnTo>
                  <a:close/>
                </a:path>
              </a:pathLst>
            </a:custGeom>
            <a:solidFill>
              <a:srgbClr val="F1F1F1"/>
            </a:solidFill>
          </p:spPr>
          <p:txBody>
            <a:bodyPr wrap="square" lIns="0" tIns="0" rIns="0" bIns="0" rtlCol="0"/>
            <a:lstStyle/>
            <a:p>
              <a:endParaRPr/>
            </a:p>
          </p:txBody>
        </p:sp>
        <p:sp>
          <p:nvSpPr>
            <p:cNvPr id="11" name="object 11"/>
            <p:cNvSpPr/>
            <p:nvPr/>
          </p:nvSpPr>
          <p:spPr>
            <a:xfrm>
              <a:off x="6581902" y="3851147"/>
              <a:ext cx="2360930" cy="1294130"/>
            </a:xfrm>
            <a:custGeom>
              <a:avLst/>
              <a:gdLst/>
              <a:ahLst/>
              <a:cxnLst/>
              <a:rect l="l" t="t" r="r" b="b"/>
              <a:pathLst>
                <a:path w="2360929" h="1294129">
                  <a:moveTo>
                    <a:pt x="1059433" y="0"/>
                  </a:moveTo>
                  <a:lnTo>
                    <a:pt x="0" y="1059446"/>
                  </a:lnTo>
                  <a:lnTo>
                    <a:pt x="232918" y="1292354"/>
                  </a:lnTo>
                  <a:lnTo>
                    <a:pt x="558578" y="1293875"/>
                  </a:lnTo>
                  <a:lnTo>
                    <a:pt x="2360428" y="1293875"/>
                  </a:lnTo>
                  <a:lnTo>
                    <a:pt x="1059433" y="0"/>
                  </a:lnTo>
                  <a:close/>
                </a:path>
              </a:pathLst>
            </a:custGeom>
            <a:solidFill>
              <a:srgbClr val="4F81BC">
                <a:alpha val="39999"/>
              </a:srgbClr>
            </a:solidFill>
          </p:spPr>
          <p:txBody>
            <a:bodyPr wrap="square" lIns="0" tIns="0" rIns="0" bIns="0" rtlCol="0"/>
            <a:lstStyle/>
            <a:p>
              <a:endParaRPr/>
            </a:p>
          </p:txBody>
        </p:sp>
        <p:sp>
          <p:nvSpPr>
            <p:cNvPr id="12" name="object 12"/>
            <p:cNvSpPr/>
            <p:nvPr/>
          </p:nvSpPr>
          <p:spPr>
            <a:xfrm>
              <a:off x="5404739" y="10540"/>
              <a:ext cx="3739515" cy="5133340"/>
            </a:xfrm>
            <a:custGeom>
              <a:avLst/>
              <a:gdLst/>
              <a:ahLst/>
              <a:cxnLst/>
              <a:rect l="l" t="t" r="r" b="b"/>
              <a:pathLst>
                <a:path w="3739515" h="5133340">
                  <a:moveTo>
                    <a:pt x="2118868" y="3726307"/>
                  </a:moveTo>
                  <a:lnTo>
                    <a:pt x="1059434" y="2666873"/>
                  </a:lnTo>
                  <a:lnTo>
                    <a:pt x="0" y="3726307"/>
                  </a:lnTo>
                  <a:lnTo>
                    <a:pt x="1059434" y="4785741"/>
                  </a:lnTo>
                  <a:lnTo>
                    <a:pt x="2118868" y="3726307"/>
                  </a:lnTo>
                  <a:close/>
                </a:path>
                <a:path w="3739515" h="5133340">
                  <a:moveTo>
                    <a:pt x="3739261" y="0"/>
                  </a:moveTo>
                  <a:lnTo>
                    <a:pt x="1172832" y="2566543"/>
                  </a:lnTo>
                  <a:lnTo>
                    <a:pt x="3739261" y="5132971"/>
                  </a:lnTo>
                  <a:lnTo>
                    <a:pt x="3739261" y="0"/>
                  </a:lnTo>
                  <a:close/>
                </a:path>
              </a:pathLst>
            </a:custGeom>
            <a:solidFill>
              <a:srgbClr val="F1F1F1"/>
            </a:solidFill>
          </p:spPr>
          <p:txBody>
            <a:bodyPr wrap="square" lIns="0" tIns="0" rIns="0" bIns="0" rtlCol="0"/>
            <a:lstStyle/>
            <a:p>
              <a:endParaRPr/>
            </a:p>
          </p:txBody>
        </p:sp>
      </p:grpSp>
      <p:sp>
        <p:nvSpPr>
          <p:cNvPr id="13" name="object 13"/>
          <p:cNvSpPr txBox="1">
            <a:spLocks noGrp="1"/>
          </p:cNvSpPr>
          <p:nvPr>
            <p:ph type="title"/>
          </p:nvPr>
        </p:nvSpPr>
        <p:spPr>
          <a:xfrm>
            <a:off x="127812" y="1219276"/>
            <a:ext cx="8810625" cy="1123950"/>
          </a:xfrm>
          <a:prstGeom prst="rect">
            <a:avLst/>
          </a:prstGeom>
        </p:spPr>
        <p:txBody>
          <a:bodyPr vert="horz" wrap="square" lIns="0" tIns="12700" rIns="0" bIns="0" rtlCol="0">
            <a:spAutoFit/>
          </a:bodyPr>
          <a:lstStyle/>
          <a:p>
            <a:pPr marL="12700" marR="5080">
              <a:lnSpc>
                <a:spcPct val="100000"/>
              </a:lnSpc>
              <a:spcBef>
                <a:spcPts val="100"/>
              </a:spcBef>
            </a:pPr>
            <a:r>
              <a:rPr sz="3600" dirty="0">
                <a:solidFill>
                  <a:srgbClr val="000000"/>
                </a:solidFill>
                <a:latin typeface="Trebuchet MS"/>
                <a:cs typeface="Trebuchet MS"/>
              </a:rPr>
              <a:t>Estimation</a:t>
            </a:r>
            <a:r>
              <a:rPr sz="3600" spc="-25" dirty="0">
                <a:solidFill>
                  <a:srgbClr val="000000"/>
                </a:solidFill>
                <a:latin typeface="Trebuchet MS"/>
                <a:cs typeface="Trebuchet MS"/>
              </a:rPr>
              <a:t> </a:t>
            </a:r>
            <a:r>
              <a:rPr sz="3600" dirty="0">
                <a:solidFill>
                  <a:srgbClr val="000000"/>
                </a:solidFill>
                <a:latin typeface="Trebuchet MS"/>
                <a:cs typeface="Trebuchet MS"/>
              </a:rPr>
              <a:t>of </a:t>
            </a:r>
            <a:r>
              <a:rPr sz="3600" spc="-5" dirty="0">
                <a:solidFill>
                  <a:srgbClr val="000000"/>
                </a:solidFill>
                <a:latin typeface="Trebuchet MS"/>
                <a:cs typeface="Trebuchet MS"/>
              </a:rPr>
              <a:t>Demand</a:t>
            </a:r>
            <a:r>
              <a:rPr sz="3600" spc="15" dirty="0">
                <a:solidFill>
                  <a:srgbClr val="000000"/>
                </a:solidFill>
                <a:latin typeface="Trebuchet MS"/>
                <a:cs typeface="Trebuchet MS"/>
              </a:rPr>
              <a:t> </a:t>
            </a:r>
            <a:r>
              <a:rPr sz="3600" spc="-5" dirty="0">
                <a:solidFill>
                  <a:srgbClr val="000000"/>
                </a:solidFill>
                <a:latin typeface="Trebuchet MS"/>
                <a:cs typeface="Trebuchet MS"/>
              </a:rPr>
              <a:t>System</a:t>
            </a:r>
            <a:r>
              <a:rPr sz="3600" spc="15" dirty="0">
                <a:solidFill>
                  <a:srgbClr val="000000"/>
                </a:solidFill>
                <a:latin typeface="Trebuchet MS"/>
                <a:cs typeface="Trebuchet MS"/>
              </a:rPr>
              <a:t> </a:t>
            </a:r>
            <a:r>
              <a:rPr sz="3600" spc="-5" dirty="0">
                <a:solidFill>
                  <a:srgbClr val="000000"/>
                </a:solidFill>
                <a:latin typeface="Trebuchet MS"/>
                <a:cs typeface="Trebuchet MS"/>
              </a:rPr>
              <a:t>Elasticities </a:t>
            </a:r>
            <a:r>
              <a:rPr sz="3600" spc="-1070" dirty="0">
                <a:solidFill>
                  <a:srgbClr val="000000"/>
                </a:solidFill>
                <a:latin typeface="Trebuchet MS"/>
                <a:cs typeface="Trebuchet MS"/>
              </a:rPr>
              <a:t> </a:t>
            </a:r>
            <a:r>
              <a:rPr sz="3600" spc="5" dirty="0">
                <a:solidFill>
                  <a:srgbClr val="000000"/>
                </a:solidFill>
                <a:latin typeface="Trebuchet MS"/>
                <a:cs typeface="Trebuchet MS"/>
              </a:rPr>
              <a:t>using</a:t>
            </a:r>
            <a:r>
              <a:rPr sz="3600" spc="-65" dirty="0">
                <a:solidFill>
                  <a:srgbClr val="000000"/>
                </a:solidFill>
                <a:latin typeface="Trebuchet MS"/>
                <a:cs typeface="Trebuchet MS"/>
              </a:rPr>
              <a:t> </a:t>
            </a:r>
            <a:r>
              <a:rPr sz="3600" spc="-200" dirty="0">
                <a:solidFill>
                  <a:srgbClr val="000000"/>
                </a:solidFill>
                <a:latin typeface="Trebuchet MS"/>
                <a:cs typeface="Trebuchet MS"/>
              </a:rPr>
              <a:t>STATA</a:t>
            </a:r>
            <a:endParaRPr sz="3600" dirty="0">
              <a:latin typeface="Trebuchet MS"/>
              <a:cs typeface="Trebuchet MS"/>
            </a:endParaRPr>
          </a:p>
        </p:txBody>
      </p:sp>
      <p:sp>
        <p:nvSpPr>
          <p:cNvPr id="14" name="object 14"/>
          <p:cNvSpPr txBox="1"/>
          <p:nvPr/>
        </p:nvSpPr>
        <p:spPr>
          <a:xfrm>
            <a:off x="4125214" y="4390135"/>
            <a:ext cx="4587875" cy="487680"/>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006FC0"/>
                </a:solidFill>
                <a:latin typeface="Arial"/>
                <a:cs typeface="Arial"/>
              </a:rPr>
              <a:t>Experience</a:t>
            </a:r>
            <a:r>
              <a:rPr sz="1600" b="1" spc="-80" dirty="0">
                <a:solidFill>
                  <a:srgbClr val="006FC0"/>
                </a:solidFill>
                <a:latin typeface="Arial"/>
                <a:cs typeface="Arial"/>
              </a:rPr>
              <a:t> </a:t>
            </a:r>
            <a:r>
              <a:rPr sz="1600" b="1" spc="-90" dirty="0">
                <a:solidFill>
                  <a:srgbClr val="006FC0"/>
                </a:solidFill>
                <a:latin typeface="Arial"/>
                <a:cs typeface="Arial"/>
              </a:rPr>
              <a:t>STATA</a:t>
            </a:r>
            <a:r>
              <a:rPr sz="1600" b="1" dirty="0">
                <a:solidFill>
                  <a:srgbClr val="006FC0"/>
                </a:solidFill>
                <a:latin typeface="Arial"/>
                <a:cs typeface="Arial"/>
              </a:rPr>
              <a:t> </a:t>
            </a:r>
            <a:r>
              <a:rPr sz="1600" b="1" spc="5" dirty="0">
                <a:solidFill>
                  <a:srgbClr val="006FC0"/>
                </a:solidFill>
                <a:latin typeface="Arial"/>
                <a:cs typeface="Arial"/>
              </a:rPr>
              <a:t>in</a:t>
            </a:r>
            <a:r>
              <a:rPr sz="1600" b="1" spc="-15" dirty="0">
                <a:solidFill>
                  <a:srgbClr val="006FC0"/>
                </a:solidFill>
                <a:latin typeface="Arial"/>
                <a:cs typeface="Arial"/>
              </a:rPr>
              <a:t> </a:t>
            </a:r>
            <a:r>
              <a:rPr sz="1600" b="1" dirty="0">
                <a:solidFill>
                  <a:srgbClr val="006FC0"/>
                </a:solidFill>
                <a:latin typeface="Arial"/>
                <a:cs typeface="Arial"/>
              </a:rPr>
              <a:t>the </a:t>
            </a:r>
            <a:r>
              <a:rPr sz="1600" b="1" spc="5" dirty="0">
                <a:solidFill>
                  <a:srgbClr val="006FC0"/>
                </a:solidFill>
                <a:latin typeface="Arial"/>
                <a:cs typeface="Arial"/>
              </a:rPr>
              <a:t>World</a:t>
            </a:r>
            <a:r>
              <a:rPr sz="1600" b="1" spc="-90" dirty="0">
                <a:solidFill>
                  <a:srgbClr val="006FC0"/>
                </a:solidFill>
                <a:latin typeface="Arial"/>
                <a:cs typeface="Arial"/>
              </a:rPr>
              <a:t> </a:t>
            </a:r>
            <a:r>
              <a:rPr sz="1600" b="1" dirty="0">
                <a:solidFill>
                  <a:srgbClr val="006FC0"/>
                </a:solidFill>
                <a:latin typeface="Arial"/>
                <a:cs typeface="Arial"/>
              </a:rPr>
              <a:t>of </a:t>
            </a:r>
            <a:r>
              <a:rPr sz="1600" b="1" spc="-5" dirty="0">
                <a:solidFill>
                  <a:srgbClr val="006FC0"/>
                </a:solidFill>
                <a:latin typeface="Arial"/>
                <a:cs typeface="Arial"/>
              </a:rPr>
              <a:t>Data</a:t>
            </a:r>
            <a:r>
              <a:rPr sz="1600" b="1" dirty="0">
                <a:solidFill>
                  <a:srgbClr val="006FC0"/>
                </a:solidFill>
                <a:latin typeface="Arial"/>
                <a:cs typeface="Arial"/>
              </a:rPr>
              <a:t> Science</a:t>
            </a:r>
            <a:endParaRPr sz="1600" dirty="0">
              <a:latin typeface="Arial"/>
              <a:cs typeface="Arial"/>
            </a:endParaRPr>
          </a:p>
          <a:p>
            <a:pPr marL="12700">
              <a:lnSpc>
                <a:spcPct val="100000"/>
              </a:lnSpc>
              <a:spcBef>
                <a:spcPts val="35"/>
              </a:spcBef>
            </a:pPr>
            <a:r>
              <a:rPr sz="1100" b="1" spc="-5" dirty="0">
                <a:solidFill>
                  <a:srgbClr val="404040"/>
                </a:solidFill>
                <a:latin typeface="Trebuchet MS"/>
                <a:cs typeface="Trebuchet MS"/>
              </a:rPr>
              <a:t>Presented</a:t>
            </a:r>
            <a:r>
              <a:rPr sz="1100" b="1" spc="10" dirty="0">
                <a:solidFill>
                  <a:srgbClr val="404040"/>
                </a:solidFill>
                <a:latin typeface="Trebuchet MS"/>
                <a:cs typeface="Trebuchet MS"/>
              </a:rPr>
              <a:t> </a:t>
            </a:r>
            <a:r>
              <a:rPr sz="1100" b="1" spc="5" dirty="0">
                <a:solidFill>
                  <a:srgbClr val="404040"/>
                </a:solidFill>
                <a:latin typeface="Trebuchet MS"/>
                <a:cs typeface="Trebuchet MS"/>
              </a:rPr>
              <a:t>at</a:t>
            </a:r>
            <a:r>
              <a:rPr sz="1100" b="1" dirty="0">
                <a:solidFill>
                  <a:srgbClr val="404040"/>
                </a:solidFill>
                <a:latin typeface="Trebuchet MS"/>
                <a:cs typeface="Trebuchet MS"/>
              </a:rPr>
              <a:t> Indian</a:t>
            </a:r>
            <a:r>
              <a:rPr sz="1100" b="1" spc="-30" dirty="0">
                <a:solidFill>
                  <a:srgbClr val="404040"/>
                </a:solidFill>
                <a:latin typeface="Trebuchet MS"/>
                <a:cs typeface="Trebuchet MS"/>
              </a:rPr>
              <a:t> </a:t>
            </a:r>
            <a:r>
              <a:rPr sz="1100" b="1" spc="-235" dirty="0" err="1">
                <a:solidFill>
                  <a:srgbClr val="404040"/>
                </a:solidFill>
                <a:latin typeface="Tahoma"/>
                <a:cs typeface="Tahoma"/>
              </a:rPr>
              <a:t>ST</a:t>
            </a:r>
            <a:r>
              <a:rPr sz="1400" b="1" spc="-235" dirty="0" err="1">
                <a:solidFill>
                  <a:srgbClr val="404040"/>
                </a:solidFill>
                <a:latin typeface="Tahoma"/>
                <a:cs typeface="Tahoma"/>
              </a:rPr>
              <a:t>a</a:t>
            </a:r>
            <a:r>
              <a:rPr sz="1100" b="1" spc="-235" dirty="0" err="1">
                <a:solidFill>
                  <a:srgbClr val="404040"/>
                </a:solidFill>
                <a:latin typeface="Tahoma"/>
                <a:cs typeface="Tahoma"/>
              </a:rPr>
              <a:t>T</a:t>
            </a:r>
            <a:r>
              <a:rPr sz="1400" b="1" spc="-235" dirty="0" err="1">
                <a:solidFill>
                  <a:srgbClr val="404040"/>
                </a:solidFill>
                <a:latin typeface="Tahoma"/>
                <a:cs typeface="Tahoma"/>
              </a:rPr>
              <a:t>a</a:t>
            </a:r>
            <a:r>
              <a:rPr sz="1400" b="1" spc="-260" dirty="0">
                <a:solidFill>
                  <a:srgbClr val="404040"/>
                </a:solidFill>
                <a:latin typeface="Tahoma"/>
                <a:cs typeface="Tahoma"/>
              </a:rPr>
              <a:t> </a:t>
            </a:r>
            <a:r>
              <a:rPr lang="en-US" sz="1400" b="1" spc="-260" dirty="0" smtClean="0">
                <a:solidFill>
                  <a:srgbClr val="404040"/>
                </a:solidFill>
                <a:latin typeface="Tahoma"/>
                <a:cs typeface="Tahoma"/>
              </a:rPr>
              <a:t> </a:t>
            </a:r>
            <a:r>
              <a:rPr sz="1100" b="1" spc="-5" dirty="0" smtClean="0">
                <a:solidFill>
                  <a:srgbClr val="404040"/>
                </a:solidFill>
                <a:latin typeface="Trebuchet MS"/>
                <a:cs typeface="Trebuchet MS"/>
              </a:rPr>
              <a:t>Conference</a:t>
            </a:r>
            <a:r>
              <a:rPr sz="1100" b="1" spc="45" dirty="0" smtClean="0">
                <a:solidFill>
                  <a:srgbClr val="404040"/>
                </a:solidFill>
                <a:latin typeface="Trebuchet MS"/>
                <a:cs typeface="Trebuchet MS"/>
              </a:rPr>
              <a:t> </a:t>
            </a:r>
            <a:r>
              <a:rPr sz="1100" b="1" dirty="0">
                <a:solidFill>
                  <a:srgbClr val="404040"/>
                </a:solidFill>
                <a:latin typeface="Trebuchet MS"/>
                <a:cs typeface="Trebuchet MS"/>
              </a:rPr>
              <a:t>2023</a:t>
            </a:r>
            <a:r>
              <a:rPr sz="1100" b="1" spc="15" dirty="0">
                <a:solidFill>
                  <a:srgbClr val="404040"/>
                </a:solidFill>
                <a:latin typeface="Trebuchet MS"/>
                <a:cs typeface="Trebuchet MS"/>
              </a:rPr>
              <a:t> </a:t>
            </a:r>
            <a:r>
              <a:rPr sz="1100" b="1" dirty="0">
                <a:solidFill>
                  <a:srgbClr val="404040"/>
                </a:solidFill>
                <a:latin typeface="Trebuchet MS"/>
                <a:cs typeface="Trebuchet MS"/>
              </a:rPr>
              <a:t>on 30-11-2023</a:t>
            </a:r>
            <a:r>
              <a:rPr sz="1100" b="1" spc="40" dirty="0">
                <a:solidFill>
                  <a:srgbClr val="404040"/>
                </a:solidFill>
                <a:latin typeface="Trebuchet MS"/>
                <a:cs typeface="Trebuchet MS"/>
              </a:rPr>
              <a:t> </a:t>
            </a:r>
            <a:r>
              <a:rPr sz="1100" b="1" spc="5" dirty="0">
                <a:solidFill>
                  <a:srgbClr val="404040"/>
                </a:solidFill>
                <a:latin typeface="Trebuchet MS"/>
                <a:cs typeface="Trebuchet MS"/>
              </a:rPr>
              <a:t>at</a:t>
            </a:r>
            <a:r>
              <a:rPr sz="1100" b="1" spc="-20" dirty="0">
                <a:solidFill>
                  <a:srgbClr val="404040"/>
                </a:solidFill>
                <a:latin typeface="Trebuchet MS"/>
                <a:cs typeface="Trebuchet MS"/>
              </a:rPr>
              <a:t> </a:t>
            </a:r>
            <a:r>
              <a:rPr sz="1100" b="1" dirty="0">
                <a:solidFill>
                  <a:srgbClr val="404040"/>
                </a:solidFill>
                <a:latin typeface="Trebuchet MS"/>
                <a:cs typeface="Trebuchet MS"/>
              </a:rPr>
              <a:t>Mumbai</a:t>
            </a:r>
            <a:endParaRPr sz="1100" dirty="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591" y="555586"/>
            <a:ext cx="7272273" cy="40591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5183" y="1079957"/>
            <a:ext cx="6301105" cy="3877945"/>
          </a:xfrm>
          <a:custGeom>
            <a:avLst/>
            <a:gdLst/>
            <a:ahLst/>
            <a:cxnLst/>
            <a:rect l="l" t="t" r="r" b="b"/>
            <a:pathLst>
              <a:path w="6301105" h="3877945">
                <a:moveTo>
                  <a:pt x="6300851" y="0"/>
                </a:moveTo>
                <a:lnTo>
                  <a:pt x="0" y="0"/>
                </a:lnTo>
                <a:lnTo>
                  <a:pt x="0" y="3877437"/>
                </a:lnTo>
                <a:lnTo>
                  <a:pt x="6300851" y="3877437"/>
                </a:lnTo>
                <a:lnTo>
                  <a:pt x="6300851" y="0"/>
                </a:lnTo>
                <a:close/>
              </a:path>
            </a:pathLst>
          </a:custGeom>
          <a:solidFill>
            <a:srgbClr val="4AACC5"/>
          </a:solidFill>
        </p:spPr>
        <p:txBody>
          <a:bodyPr wrap="square" lIns="0" tIns="0" rIns="0" bIns="0" rtlCol="0"/>
          <a:lstStyle/>
          <a:p>
            <a:endParaRPr/>
          </a:p>
        </p:txBody>
      </p:sp>
      <p:sp>
        <p:nvSpPr>
          <p:cNvPr id="3" name="object 3"/>
          <p:cNvSpPr txBox="1"/>
          <p:nvPr/>
        </p:nvSpPr>
        <p:spPr>
          <a:xfrm>
            <a:off x="2763392" y="1784350"/>
            <a:ext cx="6036310" cy="2350770"/>
          </a:xfrm>
          <a:prstGeom prst="rect">
            <a:avLst/>
          </a:prstGeom>
        </p:spPr>
        <p:txBody>
          <a:bodyPr vert="horz" wrap="square" lIns="0" tIns="13335" rIns="0" bIns="0" rtlCol="0">
            <a:spAutoFit/>
          </a:bodyPr>
          <a:lstStyle/>
          <a:p>
            <a:pPr marL="341630" marR="344805" indent="-329565">
              <a:lnSpc>
                <a:spcPct val="100000"/>
              </a:lnSpc>
              <a:spcBef>
                <a:spcPts val="105"/>
              </a:spcBef>
              <a:buFont typeface="Microsoft Sans Serif"/>
              <a:buChar char="●"/>
              <a:tabLst>
                <a:tab pos="341630" algn="l"/>
                <a:tab pos="342265" algn="l"/>
              </a:tabLst>
            </a:pPr>
            <a:r>
              <a:rPr sz="1600" spc="-5" dirty="0">
                <a:solidFill>
                  <a:srgbClr val="FFFFFF"/>
                </a:solidFill>
                <a:latin typeface="Tahoma"/>
                <a:cs typeface="Tahoma"/>
              </a:rPr>
              <a:t>Elisabeth</a:t>
            </a:r>
            <a:r>
              <a:rPr sz="1600" dirty="0">
                <a:solidFill>
                  <a:srgbClr val="FFFFFF"/>
                </a:solidFill>
                <a:latin typeface="Tahoma"/>
                <a:cs typeface="Tahoma"/>
              </a:rPr>
              <a:t> </a:t>
            </a:r>
            <a:r>
              <a:rPr sz="1600" spc="-5" dirty="0">
                <a:solidFill>
                  <a:srgbClr val="FFFFFF"/>
                </a:solidFill>
                <a:latin typeface="Tahoma"/>
                <a:cs typeface="Tahoma"/>
              </a:rPr>
              <a:t>Sadoulet and Alain </a:t>
            </a:r>
            <a:r>
              <a:rPr sz="1600" dirty="0">
                <a:solidFill>
                  <a:srgbClr val="FFFFFF"/>
                </a:solidFill>
                <a:latin typeface="Tahoma"/>
                <a:cs typeface="Tahoma"/>
              </a:rPr>
              <a:t>de </a:t>
            </a:r>
            <a:r>
              <a:rPr sz="1600" spc="-30" dirty="0">
                <a:solidFill>
                  <a:srgbClr val="FFFFFF"/>
                </a:solidFill>
                <a:latin typeface="Tahoma"/>
                <a:cs typeface="Tahoma"/>
              </a:rPr>
              <a:t>Janvry. </a:t>
            </a:r>
            <a:r>
              <a:rPr sz="1600" spc="5" dirty="0">
                <a:solidFill>
                  <a:srgbClr val="FFFFFF"/>
                </a:solidFill>
                <a:latin typeface="Tahoma"/>
                <a:cs typeface="Tahoma"/>
              </a:rPr>
              <a:t>1995.</a:t>
            </a:r>
            <a:r>
              <a:rPr sz="1600" spc="10" dirty="0">
                <a:solidFill>
                  <a:srgbClr val="FFFFFF"/>
                </a:solidFill>
                <a:latin typeface="Tahoma"/>
                <a:cs typeface="Tahoma"/>
              </a:rPr>
              <a:t> </a:t>
            </a:r>
            <a:r>
              <a:rPr sz="1600" spc="-10" dirty="0">
                <a:solidFill>
                  <a:srgbClr val="FFFFFF"/>
                </a:solidFill>
                <a:latin typeface="Tahoma"/>
                <a:cs typeface="Tahoma"/>
              </a:rPr>
              <a:t>Quantitative </a:t>
            </a:r>
            <a:r>
              <a:rPr sz="1600" spc="-484" dirty="0">
                <a:solidFill>
                  <a:srgbClr val="FFFFFF"/>
                </a:solidFill>
                <a:latin typeface="Tahoma"/>
                <a:cs typeface="Tahoma"/>
              </a:rPr>
              <a:t> </a:t>
            </a:r>
            <a:r>
              <a:rPr sz="1600" spc="-10" dirty="0">
                <a:solidFill>
                  <a:srgbClr val="FFFFFF"/>
                </a:solidFill>
                <a:latin typeface="Tahoma"/>
                <a:cs typeface="Tahoma"/>
              </a:rPr>
              <a:t>Development</a:t>
            </a:r>
            <a:r>
              <a:rPr sz="1600" spc="15" dirty="0">
                <a:solidFill>
                  <a:srgbClr val="FFFFFF"/>
                </a:solidFill>
                <a:latin typeface="Tahoma"/>
                <a:cs typeface="Tahoma"/>
              </a:rPr>
              <a:t> </a:t>
            </a:r>
            <a:r>
              <a:rPr sz="1600" spc="-10" dirty="0">
                <a:solidFill>
                  <a:srgbClr val="FFFFFF"/>
                </a:solidFill>
                <a:latin typeface="Tahoma"/>
                <a:cs typeface="Tahoma"/>
              </a:rPr>
              <a:t>Policy</a:t>
            </a:r>
            <a:r>
              <a:rPr sz="1600" spc="15" dirty="0">
                <a:solidFill>
                  <a:srgbClr val="FFFFFF"/>
                </a:solidFill>
                <a:latin typeface="Tahoma"/>
                <a:cs typeface="Tahoma"/>
              </a:rPr>
              <a:t> </a:t>
            </a:r>
            <a:r>
              <a:rPr sz="1600" spc="-5" dirty="0">
                <a:solidFill>
                  <a:srgbClr val="FFFFFF"/>
                </a:solidFill>
                <a:latin typeface="Tahoma"/>
                <a:cs typeface="Tahoma"/>
              </a:rPr>
              <a:t>Analysis. </a:t>
            </a:r>
            <a:r>
              <a:rPr sz="1600" dirty="0">
                <a:solidFill>
                  <a:srgbClr val="FFFFFF"/>
                </a:solidFill>
                <a:latin typeface="Tahoma"/>
                <a:cs typeface="Tahoma"/>
              </a:rPr>
              <a:t>The</a:t>
            </a:r>
            <a:r>
              <a:rPr sz="1600" spc="-5" dirty="0">
                <a:solidFill>
                  <a:srgbClr val="FFFFFF"/>
                </a:solidFill>
                <a:latin typeface="Tahoma"/>
                <a:cs typeface="Tahoma"/>
              </a:rPr>
              <a:t> John</a:t>
            </a:r>
            <a:r>
              <a:rPr sz="1600" spc="-10" dirty="0">
                <a:solidFill>
                  <a:srgbClr val="FFFFFF"/>
                </a:solidFill>
                <a:latin typeface="Tahoma"/>
                <a:cs typeface="Tahoma"/>
              </a:rPr>
              <a:t> </a:t>
            </a:r>
            <a:r>
              <a:rPr sz="1600" spc="-5" dirty="0">
                <a:solidFill>
                  <a:srgbClr val="FFFFFF"/>
                </a:solidFill>
                <a:latin typeface="Tahoma"/>
                <a:cs typeface="Tahoma"/>
              </a:rPr>
              <a:t>Hopkins</a:t>
            </a:r>
            <a:r>
              <a:rPr sz="1600" dirty="0">
                <a:solidFill>
                  <a:srgbClr val="FFFFFF"/>
                </a:solidFill>
                <a:latin typeface="Tahoma"/>
                <a:cs typeface="Tahoma"/>
              </a:rPr>
              <a:t> </a:t>
            </a:r>
            <a:r>
              <a:rPr sz="1600" spc="-10" dirty="0">
                <a:solidFill>
                  <a:srgbClr val="FFFFFF"/>
                </a:solidFill>
                <a:latin typeface="Tahoma"/>
                <a:cs typeface="Tahoma"/>
              </a:rPr>
              <a:t>University </a:t>
            </a:r>
            <a:r>
              <a:rPr sz="1600" spc="-5" dirty="0">
                <a:solidFill>
                  <a:srgbClr val="FFFFFF"/>
                </a:solidFill>
                <a:latin typeface="Tahoma"/>
                <a:cs typeface="Tahoma"/>
              </a:rPr>
              <a:t> Press,</a:t>
            </a:r>
            <a:r>
              <a:rPr sz="1600" spc="-50" dirty="0">
                <a:solidFill>
                  <a:srgbClr val="FFFFFF"/>
                </a:solidFill>
                <a:latin typeface="Tahoma"/>
                <a:cs typeface="Tahoma"/>
              </a:rPr>
              <a:t> </a:t>
            </a:r>
            <a:r>
              <a:rPr sz="1600" spc="-10" dirty="0">
                <a:solidFill>
                  <a:srgbClr val="FFFFFF"/>
                </a:solidFill>
                <a:latin typeface="Tahoma"/>
                <a:cs typeface="Tahoma"/>
              </a:rPr>
              <a:t>Baltimore</a:t>
            </a:r>
            <a:r>
              <a:rPr sz="1600" spc="20" dirty="0">
                <a:solidFill>
                  <a:srgbClr val="FFFFFF"/>
                </a:solidFill>
                <a:latin typeface="Tahoma"/>
                <a:cs typeface="Tahoma"/>
              </a:rPr>
              <a:t> </a:t>
            </a:r>
            <a:r>
              <a:rPr sz="1600" spc="-5" dirty="0">
                <a:solidFill>
                  <a:srgbClr val="FFFFFF"/>
                </a:solidFill>
                <a:latin typeface="Tahoma"/>
                <a:cs typeface="Tahoma"/>
              </a:rPr>
              <a:t>and</a:t>
            </a:r>
            <a:r>
              <a:rPr sz="1600" spc="5" dirty="0">
                <a:solidFill>
                  <a:srgbClr val="FFFFFF"/>
                </a:solidFill>
                <a:latin typeface="Tahoma"/>
                <a:cs typeface="Tahoma"/>
              </a:rPr>
              <a:t> </a:t>
            </a:r>
            <a:r>
              <a:rPr sz="1600" spc="-5" dirty="0">
                <a:solidFill>
                  <a:srgbClr val="FFFFFF"/>
                </a:solidFill>
                <a:latin typeface="Tahoma"/>
                <a:cs typeface="Tahoma"/>
              </a:rPr>
              <a:t>London.</a:t>
            </a:r>
            <a:r>
              <a:rPr sz="1600" spc="15" dirty="0">
                <a:solidFill>
                  <a:srgbClr val="FFFFFF"/>
                </a:solidFill>
                <a:latin typeface="Tahoma"/>
                <a:cs typeface="Tahoma"/>
              </a:rPr>
              <a:t> </a:t>
            </a:r>
            <a:r>
              <a:rPr sz="1600" spc="-5" dirty="0">
                <a:solidFill>
                  <a:srgbClr val="FFFFFF"/>
                </a:solidFill>
                <a:latin typeface="Tahoma"/>
                <a:cs typeface="Tahoma"/>
              </a:rPr>
              <a:t>ISBN</a:t>
            </a:r>
            <a:r>
              <a:rPr sz="1600" spc="-10" dirty="0">
                <a:solidFill>
                  <a:srgbClr val="FFFFFF"/>
                </a:solidFill>
                <a:latin typeface="Tahoma"/>
                <a:cs typeface="Tahoma"/>
              </a:rPr>
              <a:t> </a:t>
            </a:r>
            <a:r>
              <a:rPr sz="1600" spc="5" dirty="0">
                <a:solidFill>
                  <a:srgbClr val="FFFFFF"/>
                </a:solidFill>
                <a:latin typeface="Tahoma"/>
                <a:cs typeface="Tahoma"/>
              </a:rPr>
              <a:t>0-8018-4783-4</a:t>
            </a:r>
            <a:endParaRPr sz="1600">
              <a:latin typeface="Tahoma"/>
              <a:cs typeface="Tahoma"/>
            </a:endParaRPr>
          </a:p>
          <a:p>
            <a:pPr>
              <a:lnSpc>
                <a:spcPct val="100000"/>
              </a:lnSpc>
              <a:spcBef>
                <a:spcPts val="55"/>
              </a:spcBef>
              <a:buClr>
                <a:srgbClr val="FFFFFF"/>
              </a:buClr>
              <a:buFont typeface="Microsoft Sans Serif"/>
              <a:buChar char="●"/>
            </a:pPr>
            <a:endParaRPr sz="1550">
              <a:latin typeface="Tahoma"/>
              <a:cs typeface="Tahoma"/>
            </a:endParaRPr>
          </a:p>
          <a:p>
            <a:pPr marL="341630" marR="53975" indent="-329565" algn="just">
              <a:lnSpc>
                <a:spcPct val="100000"/>
              </a:lnSpc>
              <a:buFont typeface="Microsoft Sans Serif"/>
              <a:buChar char="●"/>
              <a:tabLst>
                <a:tab pos="342265" algn="l"/>
              </a:tabLst>
            </a:pPr>
            <a:r>
              <a:rPr sz="1600" spc="-10" dirty="0">
                <a:solidFill>
                  <a:srgbClr val="FFFFFF"/>
                </a:solidFill>
                <a:latin typeface="Tahoma"/>
                <a:cs typeface="Tahoma"/>
              </a:rPr>
              <a:t>Surabhi Mittal </a:t>
            </a:r>
            <a:r>
              <a:rPr sz="1600" spc="5" dirty="0">
                <a:solidFill>
                  <a:srgbClr val="FFFFFF"/>
                </a:solidFill>
                <a:latin typeface="Tahoma"/>
                <a:cs typeface="Tahoma"/>
              </a:rPr>
              <a:t>(2010): </a:t>
            </a:r>
            <a:r>
              <a:rPr sz="1600" spc="-5" dirty="0">
                <a:solidFill>
                  <a:srgbClr val="FFFFFF"/>
                </a:solidFill>
                <a:latin typeface="Tahoma"/>
                <a:cs typeface="Tahoma"/>
              </a:rPr>
              <a:t>Application of the </a:t>
            </a:r>
            <a:r>
              <a:rPr sz="1600" dirty="0">
                <a:solidFill>
                  <a:srgbClr val="FFFFFF"/>
                </a:solidFill>
                <a:latin typeface="Tahoma"/>
                <a:cs typeface="Tahoma"/>
              </a:rPr>
              <a:t>QUAIDS Model </a:t>
            </a:r>
            <a:r>
              <a:rPr sz="1600" spc="-5" dirty="0">
                <a:solidFill>
                  <a:srgbClr val="FFFFFF"/>
                </a:solidFill>
                <a:latin typeface="Tahoma"/>
                <a:cs typeface="Tahoma"/>
              </a:rPr>
              <a:t>to the </a:t>
            </a:r>
            <a:r>
              <a:rPr sz="1600" dirty="0">
                <a:solidFill>
                  <a:srgbClr val="FFFFFF"/>
                </a:solidFill>
                <a:latin typeface="Tahoma"/>
                <a:cs typeface="Tahoma"/>
              </a:rPr>
              <a:t> </a:t>
            </a:r>
            <a:r>
              <a:rPr sz="1600" spc="-15" dirty="0">
                <a:solidFill>
                  <a:srgbClr val="FFFFFF"/>
                </a:solidFill>
                <a:latin typeface="Tahoma"/>
                <a:cs typeface="Tahoma"/>
              </a:rPr>
              <a:t>Food </a:t>
            </a:r>
            <a:r>
              <a:rPr sz="1600" spc="-5" dirty="0">
                <a:solidFill>
                  <a:srgbClr val="FFFFFF"/>
                </a:solidFill>
                <a:latin typeface="Tahoma"/>
                <a:cs typeface="Tahoma"/>
              </a:rPr>
              <a:t>Sector </a:t>
            </a:r>
            <a:r>
              <a:rPr sz="1600" dirty="0">
                <a:solidFill>
                  <a:srgbClr val="FFFFFF"/>
                </a:solidFill>
                <a:latin typeface="Tahoma"/>
                <a:cs typeface="Tahoma"/>
              </a:rPr>
              <a:t>In </a:t>
            </a:r>
            <a:r>
              <a:rPr sz="1600" spc="-5" dirty="0">
                <a:solidFill>
                  <a:srgbClr val="FFFFFF"/>
                </a:solidFill>
                <a:latin typeface="Tahoma"/>
                <a:cs typeface="Tahoma"/>
              </a:rPr>
              <a:t>India. Journal of </a:t>
            </a:r>
            <a:r>
              <a:rPr sz="1600" spc="-10" dirty="0">
                <a:solidFill>
                  <a:srgbClr val="FFFFFF"/>
                </a:solidFill>
                <a:latin typeface="Tahoma"/>
                <a:cs typeface="Tahoma"/>
              </a:rPr>
              <a:t>Quantitative </a:t>
            </a:r>
            <a:r>
              <a:rPr sz="1600" spc="-5" dirty="0">
                <a:solidFill>
                  <a:srgbClr val="FFFFFF"/>
                </a:solidFill>
                <a:latin typeface="Tahoma"/>
                <a:cs typeface="Tahoma"/>
              </a:rPr>
              <a:t>Economics, </a:t>
            </a:r>
            <a:r>
              <a:rPr sz="1600" spc="-25" dirty="0">
                <a:solidFill>
                  <a:srgbClr val="FFFFFF"/>
                </a:solidFill>
                <a:latin typeface="Tahoma"/>
                <a:cs typeface="Tahoma"/>
              </a:rPr>
              <a:t>Vol. </a:t>
            </a:r>
            <a:r>
              <a:rPr sz="1600" spc="5" dirty="0">
                <a:solidFill>
                  <a:srgbClr val="FFFFFF"/>
                </a:solidFill>
                <a:latin typeface="Tahoma"/>
                <a:cs typeface="Tahoma"/>
              </a:rPr>
              <a:t>8 </a:t>
            </a:r>
            <a:r>
              <a:rPr sz="1600" spc="-484" dirty="0">
                <a:solidFill>
                  <a:srgbClr val="FFFFFF"/>
                </a:solidFill>
                <a:latin typeface="Tahoma"/>
                <a:cs typeface="Tahoma"/>
              </a:rPr>
              <a:t> </a:t>
            </a:r>
            <a:r>
              <a:rPr sz="1600" spc="-5" dirty="0">
                <a:solidFill>
                  <a:srgbClr val="FFFFFF"/>
                </a:solidFill>
                <a:latin typeface="Tahoma"/>
                <a:cs typeface="Tahoma"/>
              </a:rPr>
              <a:t>No.1,</a:t>
            </a:r>
            <a:r>
              <a:rPr sz="1600" spc="-35" dirty="0">
                <a:solidFill>
                  <a:srgbClr val="FFFFFF"/>
                </a:solidFill>
                <a:latin typeface="Tahoma"/>
                <a:cs typeface="Tahoma"/>
              </a:rPr>
              <a:t> </a:t>
            </a:r>
            <a:r>
              <a:rPr sz="1600" spc="-5" dirty="0">
                <a:solidFill>
                  <a:srgbClr val="FFFFFF"/>
                </a:solidFill>
                <a:latin typeface="Tahoma"/>
                <a:cs typeface="Tahoma"/>
              </a:rPr>
              <a:t>January </a:t>
            </a:r>
            <a:r>
              <a:rPr sz="1600" spc="5" dirty="0">
                <a:solidFill>
                  <a:srgbClr val="FFFFFF"/>
                </a:solidFill>
                <a:latin typeface="Tahoma"/>
                <a:cs typeface="Tahoma"/>
              </a:rPr>
              <a:t>2010.</a:t>
            </a:r>
            <a:r>
              <a:rPr sz="1600" spc="-50" dirty="0">
                <a:solidFill>
                  <a:srgbClr val="FFFFFF"/>
                </a:solidFill>
                <a:latin typeface="Tahoma"/>
                <a:cs typeface="Tahoma"/>
              </a:rPr>
              <a:t> </a:t>
            </a:r>
            <a:r>
              <a:rPr sz="1600" dirty="0">
                <a:solidFill>
                  <a:srgbClr val="FFFFFF"/>
                </a:solidFill>
                <a:latin typeface="Tahoma"/>
                <a:cs typeface="Tahoma"/>
              </a:rPr>
              <a:t>PP</a:t>
            </a:r>
            <a:r>
              <a:rPr sz="1600" spc="-20" dirty="0">
                <a:solidFill>
                  <a:srgbClr val="FFFFFF"/>
                </a:solidFill>
                <a:latin typeface="Tahoma"/>
                <a:cs typeface="Tahoma"/>
              </a:rPr>
              <a:t> </a:t>
            </a:r>
            <a:r>
              <a:rPr sz="1600" spc="10" dirty="0">
                <a:solidFill>
                  <a:srgbClr val="FFFFFF"/>
                </a:solidFill>
                <a:latin typeface="Tahoma"/>
                <a:cs typeface="Tahoma"/>
              </a:rPr>
              <a:t>42-54</a:t>
            </a:r>
            <a:endParaRPr sz="1600">
              <a:latin typeface="Tahoma"/>
              <a:cs typeface="Tahoma"/>
            </a:endParaRPr>
          </a:p>
          <a:p>
            <a:pPr marL="342265" indent="-329565">
              <a:lnSpc>
                <a:spcPct val="100000"/>
              </a:lnSpc>
              <a:spcBef>
                <a:spcPts val="1015"/>
              </a:spcBef>
              <a:buFont typeface="Microsoft Sans Serif"/>
              <a:buChar char="●"/>
              <a:tabLst>
                <a:tab pos="341630" algn="l"/>
                <a:tab pos="342265" algn="l"/>
              </a:tabLst>
            </a:pPr>
            <a:r>
              <a:rPr sz="1600" spc="-5" dirty="0">
                <a:solidFill>
                  <a:srgbClr val="FFFFFF"/>
                </a:solidFill>
                <a:latin typeface="Tahoma"/>
                <a:cs typeface="Tahoma"/>
              </a:rPr>
              <a:t>Brian</a:t>
            </a:r>
            <a:r>
              <a:rPr sz="1600" spc="-30" dirty="0">
                <a:solidFill>
                  <a:srgbClr val="FFFFFF"/>
                </a:solidFill>
                <a:latin typeface="Tahoma"/>
                <a:cs typeface="Tahoma"/>
              </a:rPr>
              <a:t> </a:t>
            </a:r>
            <a:r>
              <a:rPr sz="1600" spc="5" dirty="0">
                <a:solidFill>
                  <a:srgbClr val="FFFFFF"/>
                </a:solidFill>
                <a:latin typeface="Tahoma"/>
                <a:cs typeface="Tahoma"/>
              </a:rPr>
              <a:t>P</a:t>
            </a:r>
            <a:r>
              <a:rPr sz="1600" spc="10" dirty="0">
                <a:solidFill>
                  <a:srgbClr val="FFFFFF"/>
                </a:solidFill>
                <a:latin typeface="Tahoma"/>
                <a:cs typeface="Tahoma"/>
              </a:rPr>
              <a:t> </a:t>
            </a:r>
            <a:r>
              <a:rPr sz="1600" spc="-15" dirty="0">
                <a:solidFill>
                  <a:srgbClr val="FFFFFF"/>
                </a:solidFill>
                <a:latin typeface="Tahoma"/>
                <a:cs typeface="Tahoma"/>
              </a:rPr>
              <a:t>Poi.</a:t>
            </a:r>
            <a:r>
              <a:rPr sz="1600" spc="20" dirty="0">
                <a:solidFill>
                  <a:srgbClr val="FFFFFF"/>
                </a:solidFill>
                <a:latin typeface="Tahoma"/>
                <a:cs typeface="Tahoma"/>
              </a:rPr>
              <a:t> </a:t>
            </a:r>
            <a:r>
              <a:rPr sz="1600" spc="5" dirty="0">
                <a:solidFill>
                  <a:srgbClr val="FFFFFF"/>
                </a:solidFill>
                <a:latin typeface="Tahoma"/>
                <a:cs typeface="Tahoma"/>
              </a:rPr>
              <a:t>2012.</a:t>
            </a:r>
            <a:r>
              <a:rPr sz="1600" spc="-45" dirty="0">
                <a:solidFill>
                  <a:srgbClr val="FFFFFF"/>
                </a:solidFill>
                <a:latin typeface="Tahoma"/>
                <a:cs typeface="Tahoma"/>
              </a:rPr>
              <a:t> </a:t>
            </a:r>
            <a:r>
              <a:rPr sz="1600" dirty="0">
                <a:solidFill>
                  <a:srgbClr val="FFFFFF"/>
                </a:solidFill>
                <a:latin typeface="Tahoma"/>
                <a:cs typeface="Tahoma"/>
              </a:rPr>
              <a:t>Easy</a:t>
            </a:r>
            <a:r>
              <a:rPr sz="1600" spc="-10" dirty="0">
                <a:solidFill>
                  <a:srgbClr val="FFFFFF"/>
                </a:solidFill>
                <a:latin typeface="Tahoma"/>
                <a:cs typeface="Tahoma"/>
              </a:rPr>
              <a:t> Demand-Sysem</a:t>
            </a:r>
            <a:r>
              <a:rPr sz="1600" spc="50" dirty="0">
                <a:solidFill>
                  <a:srgbClr val="FFFFFF"/>
                </a:solidFill>
                <a:latin typeface="Tahoma"/>
                <a:cs typeface="Tahoma"/>
              </a:rPr>
              <a:t> </a:t>
            </a:r>
            <a:r>
              <a:rPr sz="1600" spc="-5" dirty="0">
                <a:solidFill>
                  <a:srgbClr val="FFFFFF"/>
                </a:solidFill>
                <a:latin typeface="Tahoma"/>
                <a:cs typeface="Tahoma"/>
              </a:rPr>
              <a:t>Estimation with</a:t>
            </a:r>
            <a:r>
              <a:rPr sz="1600" spc="5" dirty="0">
                <a:solidFill>
                  <a:srgbClr val="FFFFFF"/>
                </a:solidFill>
                <a:latin typeface="Tahoma"/>
                <a:cs typeface="Tahoma"/>
              </a:rPr>
              <a:t> </a:t>
            </a:r>
            <a:r>
              <a:rPr sz="1600" spc="-5" dirty="0">
                <a:solidFill>
                  <a:srgbClr val="FFFFFF"/>
                </a:solidFill>
                <a:latin typeface="Tahoma"/>
                <a:cs typeface="Tahoma"/>
              </a:rPr>
              <a:t>quaids.</a:t>
            </a:r>
            <a:endParaRPr sz="1600">
              <a:latin typeface="Tahoma"/>
              <a:cs typeface="Tahoma"/>
            </a:endParaRPr>
          </a:p>
          <a:p>
            <a:pPr marL="341630">
              <a:lnSpc>
                <a:spcPct val="100000"/>
              </a:lnSpc>
            </a:pPr>
            <a:r>
              <a:rPr sz="1600" spc="-5" dirty="0">
                <a:solidFill>
                  <a:srgbClr val="FFFFFF"/>
                </a:solidFill>
                <a:latin typeface="Tahoma"/>
                <a:cs typeface="Tahoma"/>
              </a:rPr>
              <a:t>The</a:t>
            </a:r>
            <a:r>
              <a:rPr sz="1600" spc="-40" dirty="0">
                <a:solidFill>
                  <a:srgbClr val="FFFFFF"/>
                </a:solidFill>
                <a:latin typeface="Tahoma"/>
                <a:cs typeface="Tahoma"/>
              </a:rPr>
              <a:t> </a:t>
            </a:r>
            <a:r>
              <a:rPr sz="1600" spc="-5" dirty="0">
                <a:solidFill>
                  <a:srgbClr val="FFFFFF"/>
                </a:solidFill>
                <a:latin typeface="Tahoma"/>
                <a:cs typeface="Tahoma"/>
              </a:rPr>
              <a:t>Stata</a:t>
            </a:r>
            <a:r>
              <a:rPr sz="1600" spc="-10" dirty="0">
                <a:solidFill>
                  <a:srgbClr val="FFFFFF"/>
                </a:solidFill>
                <a:latin typeface="Tahoma"/>
                <a:cs typeface="Tahoma"/>
              </a:rPr>
              <a:t> </a:t>
            </a:r>
            <a:r>
              <a:rPr sz="1600" spc="-5" dirty="0">
                <a:solidFill>
                  <a:srgbClr val="FFFFFF"/>
                </a:solidFill>
                <a:latin typeface="Tahoma"/>
                <a:cs typeface="Tahoma"/>
              </a:rPr>
              <a:t>Journal.</a:t>
            </a:r>
            <a:r>
              <a:rPr sz="1600" spc="-10" dirty="0">
                <a:solidFill>
                  <a:srgbClr val="FFFFFF"/>
                </a:solidFill>
                <a:latin typeface="Tahoma"/>
                <a:cs typeface="Tahoma"/>
              </a:rPr>
              <a:t> </a:t>
            </a:r>
            <a:r>
              <a:rPr sz="1600" spc="5" dirty="0">
                <a:solidFill>
                  <a:srgbClr val="FFFFFF"/>
                </a:solidFill>
                <a:latin typeface="Tahoma"/>
                <a:cs typeface="Tahoma"/>
              </a:rPr>
              <a:t>12</a:t>
            </a:r>
            <a:r>
              <a:rPr sz="1600" spc="-25" dirty="0">
                <a:solidFill>
                  <a:srgbClr val="FFFFFF"/>
                </a:solidFill>
                <a:latin typeface="Tahoma"/>
                <a:cs typeface="Tahoma"/>
              </a:rPr>
              <a:t> </a:t>
            </a:r>
            <a:r>
              <a:rPr sz="1600" spc="5" dirty="0">
                <a:solidFill>
                  <a:srgbClr val="FFFFFF"/>
                </a:solidFill>
                <a:latin typeface="Tahoma"/>
                <a:cs typeface="Tahoma"/>
              </a:rPr>
              <a:t>(3),</a:t>
            </a:r>
            <a:r>
              <a:rPr sz="1600" spc="-25" dirty="0">
                <a:solidFill>
                  <a:srgbClr val="FFFFFF"/>
                </a:solidFill>
                <a:latin typeface="Tahoma"/>
                <a:cs typeface="Tahoma"/>
              </a:rPr>
              <a:t> </a:t>
            </a:r>
            <a:r>
              <a:rPr sz="1600" spc="10" dirty="0">
                <a:solidFill>
                  <a:srgbClr val="FFFFFF"/>
                </a:solidFill>
                <a:latin typeface="Tahoma"/>
                <a:cs typeface="Tahoma"/>
              </a:rPr>
              <a:t>433-446</a:t>
            </a:r>
            <a:endParaRPr sz="1600">
              <a:latin typeface="Tahoma"/>
              <a:cs typeface="Tahoma"/>
            </a:endParaRPr>
          </a:p>
        </p:txBody>
      </p:sp>
      <p:sp>
        <p:nvSpPr>
          <p:cNvPr id="4" name="object 4"/>
          <p:cNvSpPr txBox="1">
            <a:spLocks noGrp="1"/>
          </p:cNvSpPr>
          <p:nvPr>
            <p:ph type="title"/>
          </p:nvPr>
        </p:nvSpPr>
        <p:spPr>
          <a:xfrm>
            <a:off x="220103" y="186143"/>
            <a:ext cx="8696325" cy="710565"/>
          </a:xfrm>
          <a:prstGeom prst="rect">
            <a:avLst/>
          </a:prstGeom>
          <a:solidFill>
            <a:srgbClr val="9BBA58"/>
          </a:solidFill>
        </p:spPr>
        <p:txBody>
          <a:bodyPr vert="horz" wrap="square" lIns="0" tIns="164465" rIns="0" bIns="0" rtlCol="0">
            <a:spAutoFit/>
          </a:bodyPr>
          <a:lstStyle/>
          <a:p>
            <a:pPr marL="576580">
              <a:lnSpc>
                <a:spcPct val="100000"/>
              </a:lnSpc>
              <a:spcBef>
                <a:spcPts val="1295"/>
              </a:spcBef>
            </a:pPr>
            <a:r>
              <a:rPr b="0" spc="-5" dirty="0">
                <a:solidFill>
                  <a:srgbClr val="FFFFFF"/>
                </a:solidFill>
                <a:latin typeface="Calibri"/>
                <a:cs typeface="Calibri"/>
              </a:rPr>
              <a:t>Bibliographical</a:t>
            </a:r>
            <a:r>
              <a:rPr b="0" spc="-110" dirty="0">
                <a:solidFill>
                  <a:srgbClr val="FFFFFF"/>
                </a:solidFill>
                <a:latin typeface="Calibri"/>
                <a:cs typeface="Calibri"/>
              </a:rPr>
              <a:t> </a:t>
            </a:r>
            <a:r>
              <a:rPr b="0" spc="-20" dirty="0">
                <a:solidFill>
                  <a:srgbClr val="FFFFFF"/>
                </a:solidFill>
                <a:latin typeface="Calibri"/>
                <a:cs typeface="Calibri"/>
              </a:rPr>
              <a:t>References</a:t>
            </a:r>
          </a:p>
        </p:txBody>
      </p:sp>
      <p:pic>
        <p:nvPicPr>
          <p:cNvPr id="5" name="object 5"/>
          <p:cNvPicPr/>
          <p:nvPr/>
        </p:nvPicPr>
        <p:blipFill>
          <a:blip r:embed="rId2" cstate="print"/>
          <a:stretch>
            <a:fillRect/>
          </a:stretch>
        </p:blipFill>
        <p:spPr>
          <a:xfrm>
            <a:off x="212979" y="1077925"/>
            <a:ext cx="2180717" cy="38794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3532" y="411467"/>
            <a:ext cx="2618232" cy="604659"/>
          </a:xfrm>
          <a:prstGeom prst="rect">
            <a:avLst/>
          </a:prstGeom>
        </p:spPr>
      </p:pic>
      <p:sp>
        <p:nvSpPr>
          <p:cNvPr id="3" name="object 3"/>
          <p:cNvSpPr txBox="1">
            <a:spLocks noGrp="1"/>
          </p:cNvSpPr>
          <p:nvPr>
            <p:ph type="title"/>
          </p:nvPr>
        </p:nvSpPr>
        <p:spPr>
          <a:xfrm>
            <a:off x="790143" y="931820"/>
            <a:ext cx="2091055" cy="848360"/>
          </a:xfrm>
          <a:prstGeom prst="rect">
            <a:avLst/>
          </a:prstGeom>
        </p:spPr>
        <p:txBody>
          <a:bodyPr vert="horz" wrap="square" lIns="0" tIns="95885" rIns="0" bIns="0" rtlCol="0">
            <a:spAutoFit/>
          </a:bodyPr>
          <a:lstStyle/>
          <a:p>
            <a:pPr algn="ctr">
              <a:lnSpc>
                <a:spcPct val="100000"/>
              </a:lnSpc>
              <a:spcBef>
                <a:spcPts val="755"/>
              </a:spcBef>
            </a:pPr>
            <a:r>
              <a:rPr spc="-270" dirty="0"/>
              <a:t>From</a:t>
            </a:r>
            <a:r>
              <a:rPr spc="-145" dirty="0"/>
              <a:t> </a:t>
            </a:r>
            <a:r>
              <a:rPr spc="-235" dirty="0"/>
              <a:t>1</a:t>
            </a:r>
            <a:r>
              <a:rPr spc="-240" dirty="0"/>
              <a:t>0</a:t>
            </a:r>
            <a:r>
              <a:rPr spc="-135" dirty="0"/>
              <a:t> </a:t>
            </a:r>
            <a:r>
              <a:rPr spc="-155" dirty="0"/>
              <a:t>t</a:t>
            </a:r>
            <a:r>
              <a:rPr spc="-265" dirty="0"/>
              <a:t>o</a:t>
            </a:r>
            <a:r>
              <a:rPr spc="-120" dirty="0"/>
              <a:t> </a:t>
            </a:r>
            <a:r>
              <a:rPr spc="-235" dirty="0"/>
              <a:t>1</a:t>
            </a:r>
            <a:r>
              <a:rPr spc="-240" dirty="0"/>
              <a:t>8</a:t>
            </a:r>
          </a:p>
          <a:p>
            <a:pPr algn="ctr">
              <a:lnSpc>
                <a:spcPct val="100000"/>
              </a:lnSpc>
              <a:spcBef>
                <a:spcPts val="540"/>
              </a:spcBef>
            </a:pPr>
            <a:r>
              <a:rPr sz="2000" spc="-245" dirty="0">
                <a:solidFill>
                  <a:srgbClr val="00AF50"/>
                </a:solidFill>
              </a:rPr>
              <a:t>T</a:t>
            </a:r>
            <a:r>
              <a:rPr sz="2000" spc="-110" dirty="0">
                <a:solidFill>
                  <a:srgbClr val="00AF50"/>
                </a:solidFill>
              </a:rPr>
              <a:t>i</a:t>
            </a:r>
            <a:r>
              <a:rPr sz="2000" spc="-320" dirty="0">
                <a:solidFill>
                  <a:srgbClr val="00AF50"/>
                </a:solidFill>
              </a:rPr>
              <a:t>m</a:t>
            </a:r>
            <a:r>
              <a:rPr sz="2000" spc="-204" dirty="0">
                <a:solidFill>
                  <a:srgbClr val="00AF50"/>
                </a:solidFill>
              </a:rPr>
              <a:t>e</a:t>
            </a:r>
            <a:r>
              <a:rPr sz="2000" spc="-145" dirty="0">
                <a:solidFill>
                  <a:srgbClr val="00AF50"/>
                </a:solidFill>
              </a:rPr>
              <a:t> </a:t>
            </a:r>
            <a:r>
              <a:rPr sz="2000" spc="-254" dirty="0">
                <a:solidFill>
                  <a:srgbClr val="00AF50"/>
                </a:solidFill>
              </a:rPr>
              <a:t>S</a:t>
            </a:r>
            <a:r>
              <a:rPr sz="2000" spc="-210" dirty="0">
                <a:solidFill>
                  <a:srgbClr val="00AF50"/>
                </a:solidFill>
              </a:rPr>
              <a:t>e</a:t>
            </a:r>
            <a:r>
              <a:rPr sz="2000" spc="-160" dirty="0">
                <a:solidFill>
                  <a:srgbClr val="00AF50"/>
                </a:solidFill>
              </a:rPr>
              <a:t>rie</a:t>
            </a:r>
            <a:r>
              <a:rPr sz="2000" spc="-204" dirty="0">
                <a:solidFill>
                  <a:srgbClr val="00AF50"/>
                </a:solidFill>
              </a:rPr>
              <a:t>s</a:t>
            </a:r>
            <a:r>
              <a:rPr sz="2000" spc="-145" dirty="0">
                <a:solidFill>
                  <a:srgbClr val="00AF50"/>
                </a:solidFill>
              </a:rPr>
              <a:t> </a:t>
            </a:r>
            <a:r>
              <a:rPr sz="2000" spc="-229" dirty="0">
                <a:solidFill>
                  <a:srgbClr val="00AF50"/>
                </a:solidFill>
              </a:rPr>
              <a:t>Ana</a:t>
            </a:r>
            <a:r>
              <a:rPr sz="2000" spc="-160" dirty="0">
                <a:solidFill>
                  <a:srgbClr val="00AF50"/>
                </a:solidFill>
              </a:rPr>
              <a:t>ly</a:t>
            </a:r>
            <a:r>
              <a:rPr sz="2000" spc="-204" dirty="0">
                <a:solidFill>
                  <a:srgbClr val="00AF50"/>
                </a:solidFill>
              </a:rPr>
              <a:t>s</a:t>
            </a:r>
            <a:r>
              <a:rPr sz="2000" spc="-160" dirty="0">
                <a:solidFill>
                  <a:srgbClr val="00AF50"/>
                </a:solidFill>
              </a:rPr>
              <a:t>is</a:t>
            </a:r>
            <a:endParaRPr sz="2000"/>
          </a:p>
        </p:txBody>
      </p:sp>
      <p:pic>
        <p:nvPicPr>
          <p:cNvPr id="4" name="object 4"/>
          <p:cNvPicPr/>
          <p:nvPr/>
        </p:nvPicPr>
        <p:blipFill>
          <a:blip r:embed="rId3" cstate="print"/>
          <a:stretch>
            <a:fillRect/>
          </a:stretch>
        </p:blipFill>
        <p:spPr>
          <a:xfrm>
            <a:off x="251523" y="1923719"/>
            <a:ext cx="4087367" cy="3017901"/>
          </a:xfrm>
          <a:prstGeom prst="rect">
            <a:avLst/>
          </a:prstGeom>
        </p:spPr>
      </p:pic>
      <p:pic>
        <p:nvPicPr>
          <p:cNvPr id="5" name="object 5"/>
          <p:cNvPicPr/>
          <p:nvPr/>
        </p:nvPicPr>
        <p:blipFill>
          <a:blip r:embed="rId4" cstate="print"/>
          <a:stretch>
            <a:fillRect/>
          </a:stretch>
        </p:blipFill>
        <p:spPr>
          <a:xfrm>
            <a:off x="4861559" y="142472"/>
            <a:ext cx="4030853" cy="2501286"/>
          </a:xfrm>
          <a:prstGeom prst="rect">
            <a:avLst/>
          </a:prstGeom>
        </p:spPr>
      </p:pic>
      <p:grpSp>
        <p:nvGrpSpPr>
          <p:cNvPr id="6" name="object 6"/>
          <p:cNvGrpSpPr/>
          <p:nvPr/>
        </p:nvGrpSpPr>
        <p:grpSpPr>
          <a:xfrm>
            <a:off x="4911274" y="2896506"/>
            <a:ext cx="3930015" cy="2066925"/>
            <a:chOff x="4911274" y="2896506"/>
            <a:chExt cx="3930015" cy="2066925"/>
          </a:xfrm>
        </p:grpSpPr>
        <p:sp>
          <p:nvSpPr>
            <p:cNvPr id="7" name="object 7"/>
            <p:cNvSpPr/>
            <p:nvPr/>
          </p:nvSpPr>
          <p:spPr>
            <a:xfrm>
              <a:off x="4911274" y="2896948"/>
              <a:ext cx="3930015" cy="2066289"/>
            </a:xfrm>
            <a:custGeom>
              <a:avLst/>
              <a:gdLst/>
              <a:ahLst/>
              <a:cxnLst/>
              <a:rect l="l" t="t" r="r" b="b"/>
              <a:pathLst>
                <a:path w="3930015" h="2066289">
                  <a:moveTo>
                    <a:pt x="3929837" y="0"/>
                  </a:moveTo>
                  <a:lnTo>
                    <a:pt x="0" y="0"/>
                  </a:lnTo>
                  <a:lnTo>
                    <a:pt x="0" y="2065726"/>
                  </a:lnTo>
                  <a:lnTo>
                    <a:pt x="3929837" y="2065726"/>
                  </a:lnTo>
                  <a:lnTo>
                    <a:pt x="3929837" y="0"/>
                  </a:lnTo>
                  <a:close/>
                </a:path>
              </a:pathLst>
            </a:custGeom>
            <a:solidFill>
              <a:srgbClr val="EAF1F3"/>
            </a:solidFill>
          </p:spPr>
          <p:txBody>
            <a:bodyPr wrap="square" lIns="0" tIns="0" rIns="0" bIns="0" rtlCol="0"/>
            <a:lstStyle/>
            <a:p>
              <a:endParaRPr/>
            </a:p>
          </p:txBody>
        </p:sp>
        <p:sp>
          <p:nvSpPr>
            <p:cNvPr id="8" name="object 8"/>
            <p:cNvSpPr/>
            <p:nvPr/>
          </p:nvSpPr>
          <p:spPr>
            <a:xfrm>
              <a:off x="4914372" y="2899046"/>
              <a:ext cx="3924300" cy="2061845"/>
            </a:xfrm>
            <a:custGeom>
              <a:avLst/>
              <a:gdLst/>
              <a:ahLst/>
              <a:cxnLst/>
              <a:rect l="l" t="t" r="r" b="b"/>
              <a:pathLst>
                <a:path w="3924300" h="2061845">
                  <a:moveTo>
                    <a:pt x="0" y="2061563"/>
                  </a:moveTo>
                  <a:lnTo>
                    <a:pt x="3923683" y="2061563"/>
                  </a:lnTo>
                  <a:lnTo>
                    <a:pt x="3923683" y="0"/>
                  </a:lnTo>
                  <a:lnTo>
                    <a:pt x="0" y="0"/>
                  </a:lnTo>
                  <a:lnTo>
                    <a:pt x="0" y="2061563"/>
                  </a:lnTo>
                  <a:close/>
                </a:path>
              </a:pathLst>
            </a:custGeom>
            <a:ln w="4478">
              <a:solidFill>
                <a:srgbClr val="EAF1F3"/>
              </a:solidFill>
            </a:ln>
          </p:spPr>
          <p:txBody>
            <a:bodyPr wrap="square" lIns="0" tIns="0" rIns="0" bIns="0" rtlCol="0"/>
            <a:lstStyle/>
            <a:p>
              <a:endParaRPr/>
            </a:p>
          </p:txBody>
        </p:sp>
        <p:sp>
          <p:nvSpPr>
            <p:cNvPr id="9" name="object 9"/>
            <p:cNvSpPr/>
            <p:nvPr/>
          </p:nvSpPr>
          <p:spPr>
            <a:xfrm>
              <a:off x="5200117" y="2969381"/>
              <a:ext cx="3540760" cy="1530350"/>
            </a:xfrm>
            <a:custGeom>
              <a:avLst/>
              <a:gdLst/>
              <a:ahLst/>
              <a:cxnLst/>
              <a:rect l="l" t="t" r="r" b="b"/>
              <a:pathLst>
                <a:path w="3540759" h="1530350">
                  <a:moveTo>
                    <a:pt x="3540665" y="0"/>
                  </a:moveTo>
                  <a:lnTo>
                    <a:pt x="0" y="0"/>
                  </a:lnTo>
                  <a:lnTo>
                    <a:pt x="0" y="1529755"/>
                  </a:lnTo>
                  <a:lnTo>
                    <a:pt x="3540665" y="1529755"/>
                  </a:lnTo>
                  <a:lnTo>
                    <a:pt x="3540665" y="0"/>
                  </a:lnTo>
                  <a:close/>
                </a:path>
              </a:pathLst>
            </a:custGeom>
            <a:solidFill>
              <a:srgbClr val="FFFFFF"/>
            </a:solidFill>
          </p:spPr>
          <p:txBody>
            <a:bodyPr wrap="square" lIns="0" tIns="0" rIns="0" bIns="0" rtlCol="0"/>
            <a:lstStyle/>
            <a:p>
              <a:endParaRPr/>
            </a:p>
          </p:txBody>
        </p:sp>
        <p:sp>
          <p:nvSpPr>
            <p:cNvPr id="10" name="object 10"/>
            <p:cNvSpPr/>
            <p:nvPr/>
          </p:nvSpPr>
          <p:spPr>
            <a:xfrm>
              <a:off x="5202738" y="2971448"/>
              <a:ext cx="3535679" cy="1525905"/>
            </a:xfrm>
            <a:custGeom>
              <a:avLst/>
              <a:gdLst/>
              <a:ahLst/>
              <a:cxnLst/>
              <a:rect l="l" t="t" r="r" b="b"/>
              <a:pathLst>
                <a:path w="3535679" h="1525904">
                  <a:moveTo>
                    <a:pt x="0" y="1525449"/>
                  </a:moveTo>
                  <a:lnTo>
                    <a:pt x="3535404" y="1525449"/>
                  </a:lnTo>
                  <a:lnTo>
                    <a:pt x="3535404" y="0"/>
                  </a:lnTo>
                  <a:lnTo>
                    <a:pt x="0" y="0"/>
                  </a:lnTo>
                  <a:lnTo>
                    <a:pt x="0" y="1525449"/>
                  </a:lnTo>
                  <a:close/>
                </a:path>
              </a:pathLst>
            </a:custGeom>
            <a:ln w="4384">
              <a:solidFill>
                <a:srgbClr val="FFFFFF"/>
              </a:solidFill>
            </a:ln>
          </p:spPr>
          <p:txBody>
            <a:bodyPr wrap="square" lIns="0" tIns="0" rIns="0" bIns="0" rtlCol="0"/>
            <a:lstStyle/>
            <a:p>
              <a:endParaRPr/>
            </a:p>
          </p:txBody>
        </p:sp>
        <p:sp>
          <p:nvSpPr>
            <p:cNvPr id="11" name="object 11"/>
            <p:cNvSpPr/>
            <p:nvPr/>
          </p:nvSpPr>
          <p:spPr>
            <a:xfrm>
              <a:off x="5200117" y="3014782"/>
              <a:ext cx="3540760" cy="1373505"/>
            </a:xfrm>
            <a:custGeom>
              <a:avLst/>
              <a:gdLst/>
              <a:ahLst/>
              <a:cxnLst/>
              <a:rect l="l" t="t" r="r" b="b"/>
              <a:pathLst>
                <a:path w="3540759" h="1373504">
                  <a:moveTo>
                    <a:pt x="0" y="1372897"/>
                  </a:moveTo>
                  <a:lnTo>
                    <a:pt x="3540724" y="1372897"/>
                  </a:lnTo>
                </a:path>
                <a:path w="3540759" h="1373504">
                  <a:moveTo>
                    <a:pt x="0" y="1098208"/>
                  </a:moveTo>
                  <a:lnTo>
                    <a:pt x="3540724" y="1098208"/>
                  </a:lnTo>
                </a:path>
                <a:path w="3540759" h="1373504">
                  <a:moveTo>
                    <a:pt x="0" y="823907"/>
                  </a:moveTo>
                  <a:lnTo>
                    <a:pt x="3540724" y="823907"/>
                  </a:lnTo>
                </a:path>
                <a:path w="3540759" h="1373504">
                  <a:moveTo>
                    <a:pt x="0" y="549176"/>
                  </a:moveTo>
                  <a:lnTo>
                    <a:pt x="3540724" y="549176"/>
                  </a:lnTo>
                </a:path>
                <a:path w="3540759" h="1373504">
                  <a:moveTo>
                    <a:pt x="0" y="274516"/>
                  </a:moveTo>
                  <a:lnTo>
                    <a:pt x="3540724" y="274516"/>
                  </a:lnTo>
                </a:path>
                <a:path w="3540759" h="1373504">
                  <a:moveTo>
                    <a:pt x="0" y="0"/>
                  </a:moveTo>
                  <a:lnTo>
                    <a:pt x="3540724" y="0"/>
                  </a:lnTo>
                </a:path>
              </a:pathLst>
            </a:custGeom>
            <a:ln w="7596">
              <a:solidFill>
                <a:srgbClr val="EAF1F3"/>
              </a:solidFill>
            </a:ln>
          </p:spPr>
          <p:txBody>
            <a:bodyPr wrap="square" lIns="0" tIns="0" rIns="0" bIns="0" rtlCol="0"/>
            <a:lstStyle/>
            <a:p>
              <a:endParaRPr/>
            </a:p>
          </p:txBody>
        </p:sp>
        <p:sp>
          <p:nvSpPr>
            <p:cNvPr id="12" name="object 12"/>
            <p:cNvSpPr/>
            <p:nvPr/>
          </p:nvSpPr>
          <p:spPr>
            <a:xfrm>
              <a:off x="5319747" y="3962133"/>
              <a:ext cx="170815" cy="349250"/>
            </a:xfrm>
            <a:custGeom>
              <a:avLst/>
              <a:gdLst/>
              <a:ahLst/>
              <a:cxnLst/>
              <a:rect l="l" t="t" r="r" b="b"/>
              <a:pathLst>
                <a:path w="170814" h="349250">
                  <a:moveTo>
                    <a:pt x="0" y="0"/>
                  </a:moveTo>
                  <a:lnTo>
                    <a:pt x="56961" y="122150"/>
                  </a:lnTo>
                </a:path>
                <a:path w="170814" h="349250">
                  <a:moveTo>
                    <a:pt x="56961" y="122150"/>
                  </a:moveTo>
                  <a:lnTo>
                    <a:pt x="113923" y="348840"/>
                  </a:lnTo>
                </a:path>
                <a:path w="170814" h="349250">
                  <a:moveTo>
                    <a:pt x="113923" y="348840"/>
                  </a:moveTo>
                  <a:lnTo>
                    <a:pt x="170636" y="82390"/>
                  </a:lnTo>
                </a:path>
              </a:pathLst>
            </a:custGeom>
            <a:ln w="7596">
              <a:solidFill>
                <a:srgbClr val="1A466E"/>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5486767" y="3746402"/>
              <a:ext cx="463372" cy="364256"/>
            </a:xfrm>
            <a:prstGeom prst="rect">
              <a:avLst/>
            </a:prstGeom>
          </p:spPr>
        </p:pic>
        <p:sp>
          <p:nvSpPr>
            <p:cNvPr id="14" name="object 14"/>
            <p:cNvSpPr/>
            <p:nvPr/>
          </p:nvSpPr>
          <p:spPr>
            <a:xfrm>
              <a:off x="5945768" y="3981439"/>
              <a:ext cx="854075" cy="472440"/>
            </a:xfrm>
            <a:custGeom>
              <a:avLst/>
              <a:gdLst/>
              <a:ahLst/>
              <a:cxnLst/>
              <a:rect l="l" t="t" r="r" b="b"/>
              <a:pathLst>
                <a:path w="854075" h="472439">
                  <a:moveTo>
                    <a:pt x="0" y="0"/>
                  </a:moveTo>
                  <a:lnTo>
                    <a:pt x="56971" y="322651"/>
                  </a:lnTo>
                </a:path>
                <a:path w="854075" h="472439">
                  <a:moveTo>
                    <a:pt x="56971" y="322651"/>
                  </a:moveTo>
                  <a:lnTo>
                    <a:pt x="113942" y="358256"/>
                  </a:lnTo>
                </a:path>
                <a:path w="854075" h="472439">
                  <a:moveTo>
                    <a:pt x="113942" y="358256"/>
                  </a:moveTo>
                  <a:lnTo>
                    <a:pt x="170914" y="299276"/>
                  </a:lnTo>
                </a:path>
                <a:path w="854075" h="472439">
                  <a:moveTo>
                    <a:pt x="170914" y="299276"/>
                  </a:moveTo>
                  <a:lnTo>
                    <a:pt x="227687" y="42487"/>
                  </a:lnTo>
                </a:path>
                <a:path w="854075" h="472439">
                  <a:moveTo>
                    <a:pt x="227687" y="42487"/>
                  </a:moveTo>
                  <a:lnTo>
                    <a:pt x="284559" y="354301"/>
                  </a:lnTo>
                </a:path>
                <a:path w="854075" h="472439">
                  <a:moveTo>
                    <a:pt x="284559" y="354301"/>
                  </a:moveTo>
                  <a:lnTo>
                    <a:pt x="341530" y="297913"/>
                  </a:lnTo>
                </a:path>
                <a:path w="854075" h="472439">
                  <a:moveTo>
                    <a:pt x="341530" y="297913"/>
                  </a:moveTo>
                  <a:lnTo>
                    <a:pt x="398502" y="472290"/>
                  </a:lnTo>
                </a:path>
                <a:path w="854075" h="472439">
                  <a:moveTo>
                    <a:pt x="398502" y="472290"/>
                  </a:moveTo>
                  <a:lnTo>
                    <a:pt x="455473" y="281406"/>
                  </a:lnTo>
                </a:path>
                <a:path w="854075" h="472439">
                  <a:moveTo>
                    <a:pt x="455473" y="281406"/>
                  </a:moveTo>
                  <a:lnTo>
                    <a:pt x="512445" y="349995"/>
                  </a:lnTo>
                </a:path>
                <a:path w="854075" h="472439">
                  <a:moveTo>
                    <a:pt x="512445" y="349995"/>
                  </a:moveTo>
                  <a:lnTo>
                    <a:pt x="569416" y="314226"/>
                  </a:lnTo>
                </a:path>
                <a:path w="854075" h="472439">
                  <a:moveTo>
                    <a:pt x="569416" y="314226"/>
                  </a:moveTo>
                  <a:lnTo>
                    <a:pt x="626387" y="295114"/>
                  </a:lnTo>
                </a:path>
                <a:path w="854075" h="472439">
                  <a:moveTo>
                    <a:pt x="626387" y="295114"/>
                  </a:moveTo>
                  <a:lnTo>
                    <a:pt x="683260" y="303388"/>
                  </a:lnTo>
                </a:path>
                <a:path w="854075" h="472439">
                  <a:moveTo>
                    <a:pt x="683260" y="303388"/>
                  </a:moveTo>
                  <a:lnTo>
                    <a:pt x="740033" y="303388"/>
                  </a:lnTo>
                </a:path>
                <a:path w="854075" h="472439">
                  <a:moveTo>
                    <a:pt x="740033" y="303388"/>
                  </a:moveTo>
                  <a:lnTo>
                    <a:pt x="797004" y="248535"/>
                  </a:lnTo>
                </a:path>
                <a:path w="854075" h="472439">
                  <a:moveTo>
                    <a:pt x="797004" y="248535"/>
                  </a:moveTo>
                  <a:lnTo>
                    <a:pt x="853975" y="17870"/>
                  </a:lnTo>
                </a:path>
              </a:pathLst>
            </a:custGeom>
            <a:ln w="7596">
              <a:solidFill>
                <a:srgbClr val="1A466E"/>
              </a:solidFill>
            </a:ln>
          </p:spPr>
          <p:txBody>
            <a:bodyPr wrap="square" lIns="0" tIns="0" rIns="0" bIns="0" rtlCol="0"/>
            <a:lstStyle/>
            <a:p>
              <a:endParaRPr/>
            </a:p>
          </p:txBody>
        </p:sp>
        <p:sp>
          <p:nvSpPr>
            <p:cNvPr id="15" name="object 15"/>
            <p:cNvSpPr/>
            <p:nvPr/>
          </p:nvSpPr>
          <p:spPr>
            <a:xfrm>
              <a:off x="6799744" y="3999309"/>
              <a:ext cx="57150" cy="5715"/>
            </a:xfrm>
            <a:custGeom>
              <a:avLst/>
              <a:gdLst/>
              <a:ahLst/>
              <a:cxnLst/>
              <a:rect l="l" t="t" r="r" b="b"/>
              <a:pathLst>
                <a:path w="57150" h="5714">
                  <a:moveTo>
                    <a:pt x="-3207" y="2655"/>
                  </a:moveTo>
                  <a:lnTo>
                    <a:pt x="60179" y="2655"/>
                  </a:lnTo>
                </a:path>
              </a:pathLst>
            </a:custGeom>
            <a:ln w="11726">
              <a:solidFill>
                <a:srgbClr val="1A466E"/>
              </a:solidFill>
            </a:ln>
          </p:spPr>
          <p:txBody>
            <a:bodyPr wrap="square" lIns="0" tIns="0" rIns="0" bIns="0" rtlCol="0"/>
            <a:lstStyle/>
            <a:p>
              <a:endParaRPr/>
            </a:p>
          </p:txBody>
        </p:sp>
        <p:sp>
          <p:nvSpPr>
            <p:cNvPr id="16" name="object 16"/>
            <p:cNvSpPr/>
            <p:nvPr/>
          </p:nvSpPr>
          <p:spPr>
            <a:xfrm>
              <a:off x="6856715" y="3422574"/>
              <a:ext cx="341630" cy="582295"/>
            </a:xfrm>
            <a:custGeom>
              <a:avLst/>
              <a:gdLst/>
              <a:ahLst/>
              <a:cxnLst/>
              <a:rect l="l" t="t" r="r" b="b"/>
              <a:pathLst>
                <a:path w="341629" h="582295">
                  <a:moveTo>
                    <a:pt x="0" y="582046"/>
                  </a:moveTo>
                  <a:lnTo>
                    <a:pt x="56673" y="575156"/>
                  </a:lnTo>
                </a:path>
                <a:path w="341629" h="582295">
                  <a:moveTo>
                    <a:pt x="56673" y="575156"/>
                  </a:moveTo>
                  <a:lnTo>
                    <a:pt x="113645" y="212795"/>
                  </a:lnTo>
                </a:path>
                <a:path w="341629" h="582295">
                  <a:moveTo>
                    <a:pt x="113645" y="212795"/>
                  </a:moveTo>
                  <a:lnTo>
                    <a:pt x="170616" y="131767"/>
                  </a:lnTo>
                </a:path>
                <a:path w="341629" h="582295">
                  <a:moveTo>
                    <a:pt x="170616" y="131767"/>
                  </a:moveTo>
                  <a:lnTo>
                    <a:pt x="227587" y="258009"/>
                  </a:lnTo>
                </a:path>
                <a:path w="341629" h="582295">
                  <a:moveTo>
                    <a:pt x="227587" y="258009"/>
                  </a:moveTo>
                  <a:lnTo>
                    <a:pt x="284460" y="251119"/>
                  </a:lnTo>
                </a:path>
                <a:path w="341629" h="582295">
                  <a:moveTo>
                    <a:pt x="284460" y="251119"/>
                  </a:moveTo>
                  <a:lnTo>
                    <a:pt x="341431" y="0"/>
                  </a:lnTo>
                </a:path>
              </a:pathLst>
            </a:custGeom>
            <a:ln w="7596">
              <a:solidFill>
                <a:srgbClr val="1A466E"/>
              </a:solidFill>
            </a:ln>
          </p:spPr>
          <p:txBody>
            <a:bodyPr wrap="square" lIns="0" tIns="0" rIns="0" bIns="0" rtlCol="0"/>
            <a:lstStyle/>
            <a:p>
              <a:endParaRPr/>
            </a:p>
          </p:txBody>
        </p:sp>
        <p:pic>
          <p:nvPicPr>
            <p:cNvPr id="17" name="object 17"/>
            <p:cNvPicPr/>
            <p:nvPr/>
          </p:nvPicPr>
          <p:blipFill>
            <a:blip r:embed="rId6" cstate="print"/>
            <a:stretch>
              <a:fillRect/>
            </a:stretch>
          </p:blipFill>
          <p:spPr>
            <a:xfrm>
              <a:off x="7193958" y="3158684"/>
              <a:ext cx="406559" cy="356020"/>
            </a:xfrm>
            <a:prstGeom prst="rect">
              <a:avLst/>
            </a:prstGeom>
          </p:spPr>
        </p:pic>
        <p:sp>
          <p:nvSpPr>
            <p:cNvPr id="18" name="object 18"/>
            <p:cNvSpPr/>
            <p:nvPr/>
          </p:nvSpPr>
          <p:spPr>
            <a:xfrm>
              <a:off x="7596451" y="3333293"/>
              <a:ext cx="512445" cy="581025"/>
            </a:xfrm>
            <a:custGeom>
              <a:avLst/>
              <a:gdLst/>
              <a:ahLst/>
              <a:cxnLst/>
              <a:rect l="l" t="t" r="r" b="b"/>
              <a:pathLst>
                <a:path w="512445" h="581025">
                  <a:moveTo>
                    <a:pt x="0" y="0"/>
                  </a:moveTo>
                  <a:lnTo>
                    <a:pt x="56872" y="329563"/>
                  </a:lnTo>
                </a:path>
                <a:path w="512445" h="581025">
                  <a:moveTo>
                    <a:pt x="56872" y="329563"/>
                  </a:moveTo>
                  <a:lnTo>
                    <a:pt x="113843" y="203177"/>
                  </a:lnTo>
                </a:path>
                <a:path w="512445" h="581025">
                  <a:moveTo>
                    <a:pt x="113843" y="203177"/>
                  </a:moveTo>
                  <a:lnTo>
                    <a:pt x="170815" y="280042"/>
                  </a:lnTo>
                </a:path>
                <a:path w="512445" h="581025">
                  <a:moveTo>
                    <a:pt x="170815" y="280042"/>
                  </a:moveTo>
                  <a:lnTo>
                    <a:pt x="227786" y="273368"/>
                  </a:lnTo>
                </a:path>
                <a:path w="512445" h="581025">
                  <a:moveTo>
                    <a:pt x="227786" y="273368"/>
                  </a:moveTo>
                  <a:lnTo>
                    <a:pt x="284757" y="296549"/>
                  </a:lnTo>
                </a:path>
                <a:path w="512445" h="581025">
                  <a:moveTo>
                    <a:pt x="284757" y="296549"/>
                  </a:moveTo>
                  <a:lnTo>
                    <a:pt x="341729" y="274516"/>
                  </a:lnTo>
                </a:path>
                <a:path w="512445" h="581025">
                  <a:moveTo>
                    <a:pt x="341729" y="274516"/>
                  </a:moveTo>
                  <a:lnTo>
                    <a:pt x="398700" y="580898"/>
                  </a:lnTo>
                </a:path>
                <a:path w="512445" h="581025">
                  <a:moveTo>
                    <a:pt x="398700" y="580898"/>
                  </a:moveTo>
                  <a:lnTo>
                    <a:pt x="455374" y="490253"/>
                  </a:lnTo>
                </a:path>
                <a:path w="512445" h="581025">
                  <a:moveTo>
                    <a:pt x="455374" y="490253"/>
                  </a:moveTo>
                  <a:lnTo>
                    <a:pt x="512345" y="284205"/>
                  </a:lnTo>
                </a:path>
              </a:pathLst>
            </a:custGeom>
            <a:ln w="7596">
              <a:solidFill>
                <a:srgbClr val="1A466E"/>
              </a:solidFill>
            </a:ln>
          </p:spPr>
          <p:txBody>
            <a:bodyPr wrap="square" lIns="0" tIns="0" rIns="0" bIns="0" rtlCol="0"/>
            <a:lstStyle/>
            <a:p>
              <a:endParaRPr/>
            </a:p>
          </p:txBody>
        </p:sp>
        <p:sp>
          <p:nvSpPr>
            <p:cNvPr id="19" name="object 19"/>
            <p:cNvSpPr/>
            <p:nvPr/>
          </p:nvSpPr>
          <p:spPr>
            <a:xfrm>
              <a:off x="5376709" y="3530084"/>
              <a:ext cx="1764664" cy="858519"/>
            </a:xfrm>
            <a:custGeom>
              <a:avLst/>
              <a:gdLst/>
              <a:ahLst/>
              <a:cxnLst/>
              <a:rect l="l" t="t" r="r" b="b"/>
              <a:pathLst>
                <a:path w="1764665" h="858520">
                  <a:moveTo>
                    <a:pt x="0" y="425159"/>
                  </a:moveTo>
                  <a:lnTo>
                    <a:pt x="56961" y="525133"/>
                  </a:lnTo>
                </a:path>
                <a:path w="1764665" h="858520">
                  <a:moveTo>
                    <a:pt x="56961" y="525133"/>
                  </a:moveTo>
                  <a:lnTo>
                    <a:pt x="113674" y="752160"/>
                  </a:lnTo>
                </a:path>
                <a:path w="1764665" h="858520">
                  <a:moveTo>
                    <a:pt x="113674" y="752160"/>
                  </a:moveTo>
                  <a:lnTo>
                    <a:pt x="170636" y="559869"/>
                  </a:lnTo>
                </a:path>
                <a:path w="1764665" h="858520">
                  <a:moveTo>
                    <a:pt x="170636" y="559869"/>
                  </a:moveTo>
                  <a:lnTo>
                    <a:pt x="227597" y="499009"/>
                  </a:lnTo>
                </a:path>
                <a:path w="1764665" h="858520">
                  <a:moveTo>
                    <a:pt x="227597" y="499009"/>
                  </a:moveTo>
                  <a:lnTo>
                    <a:pt x="284549" y="463196"/>
                  </a:lnTo>
                </a:path>
                <a:path w="1764665" h="858520">
                  <a:moveTo>
                    <a:pt x="284549" y="463196"/>
                  </a:moveTo>
                  <a:lnTo>
                    <a:pt x="341272" y="521545"/>
                  </a:lnTo>
                </a:path>
                <a:path w="1764665" h="858520">
                  <a:moveTo>
                    <a:pt x="341272" y="521545"/>
                  </a:moveTo>
                  <a:lnTo>
                    <a:pt x="398472" y="453364"/>
                  </a:lnTo>
                </a:path>
                <a:path w="1764665" h="858520">
                  <a:moveTo>
                    <a:pt x="398472" y="453364"/>
                  </a:moveTo>
                  <a:lnTo>
                    <a:pt x="455185" y="339682"/>
                  </a:lnTo>
                </a:path>
                <a:path w="1764665" h="858520">
                  <a:moveTo>
                    <a:pt x="455185" y="339682"/>
                  </a:moveTo>
                  <a:lnTo>
                    <a:pt x="512187" y="291238"/>
                  </a:lnTo>
                </a:path>
                <a:path w="1764665" h="858520">
                  <a:moveTo>
                    <a:pt x="512187" y="291238"/>
                  </a:moveTo>
                  <a:lnTo>
                    <a:pt x="569059" y="195426"/>
                  </a:lnTo>
                </a:path>
                <a:path w="1764665" h="858520">
                  <a:moveTo>
                    <a:pt x="569059" y="195426"/>
                  </a:moveTo>
                  <a:lnTo>
                    <a:pt x="626030" y="422934"/>
                  </a:lnTo>
                </a:path>
                <a:path w="1764665" h="858520">
                  <a:moveTo>
                    <a:pt x="626030" y="422934"/>
                  </a:moveTo>
                  <a:lnTo>
                    <a:pt x="683002" y="734627"/>
                  </a:lnTo>
                </a:path>
                <a:path w="1764665" h="858520">
                  <a:moveTo>
                    <a:pt x="683002" y="734627"/>
                  </a:moveTo>
                  <a:lnTo>
                    <a:pt x="739973" y="817864"/>
                  </a:lnTo>
                </a:path>
                <a:path w="1764665" h="858520">
                  <a:moveTo>
                    <a:pt x="739973" y="817864"/>
                  </a:moveTo>
                  <a:lnTo>
                    <a:pt x="796746" y="741517"/>
                  </a:lnTo>
                </a:path>
                <a:path w="1764665" h="858520">
                  <a:moveTo>
                    <a:pt x="796746" y="741517"/>
                  </a:moveTo>
                  <a:lnTo>
                    <a:pt x="853618" y="524057"/>
                  </a:lnTo>
                </a:path>
                <a:path w="1764665" h="858520">
                  <a:moveTo>
                    <a:pt x="853618" y="524057"/>
                  </a:moveTo>
                  <a:lnTo>
                    <a:pt x="910590" y="729962"/>
                  </a:lnTo>
                </a:path>
                <a:path w="1764665" h="858520">
                  <a:moveTo>
                    <a:pt x="910590" y="729962"/>
                  </a:moveTo>
                  <a:lnTo>
                    <a:pt x="967561" y="793958"/>
                  </a:lnTo>
                </a:path>
                <a:path w="1764665" h="858520">
                  <a:moveTo>
                    <a:pt x="967561" y="793958"/>
                  </a:moveTo>
                  <a:lnTo>
                    <a:pt x="1024532" y="857940"/>
                  </a:lnTo>
                </a:path>
                <a:path w="1764665" h="858520">
                  <a:moveTo>
                    <a:pt x="1024532" y="857940"/>
                  </a:moveTo>
                  <a:lnTo>
                    <a:pt x="1081504" y="790004"/>
                  </a:lnTo>
                </a:path>
                <a:path w="1764665" h="858520">
                  <a:moveTo>
                    <a:pt x="1081504" y="790004"/>
                  </a:moveTo>
                  <a:lnTo>
                    <a:pt x="1138475" y="742737"/>
                  </a:lnTo>
                </a:path>
                <a:path w="1764665" h="858520">
                  <a:moveTo>
                    <a:pt x="1138475" y="742737"/>
                  </a:moveTo>
                  <a:lnTo>
                    <a:pt x="1195447" y="796707"/>
                  </a:lnTo>
                </a:path>
                <a:path w="1764665" h="858520">
                  <a:moveTo>
                    <a:pt x="1195447" y="796707"/>
                  </a:moveTo>
                  <a:lnTo>
                    <a:pt x="1252319" y="717043"/>
                  </a:lnTo>
                </a:path>
                <a:path w="1764665" h="858520">
                  <a:moveTo>
                    <a:pt x="1252319" y="717043"/>
                  </a:moveTo>
                  <a:lnTo>
                    <a:pt x="1309092" y="760420"/>
                  </a:lnTo>
                </a:path>
                <a:path w="1764665" h="858520">
                  <a:moveTo>
                    <a:pt x="1309092" y="760420"/>
                  </a:moveTo>
                  <a:lnTo>
                    <a:pt x="1366063" y="738933"/>
                  </a:lnTo>
                </a:path>
                <a:path w="1764665" h="858520">
                  <a:moveTo>
                    <a:pt x="1366063" y="738933"/>
                  </a:moveTo>
                  <a:lnTo>
                    <a:pt x="1423035" y="705704"/>
                  </a:lnTo>
                </a:path>
                <a:path w="1764665" h="858520">
                  <a:moveTo>
                    <a:pt x="1423035" y="705704"/>
                  </a:moveTo>
                  <a:lnTo>
                    <a:pt x="1480006" y="485875"/>
                  </a:lnTo>
                </a:path>
                <a:path w="1764665" h="858520">
                  <a:moveTo>
                    <a:pt x="1480006" y="485875"/>
                  </a:moveTo>
                  <a:lnTo>
                    <a:pt x="1536680" y="450996"/>
                  </a:lnTo>
                </a:path>
                <a:path w="1764665" h="858520">
                  <a:moveTo>
                    <a:pt x="1536680" y="450996"/>
                  </a:moveTo>
                  <a:lnTo>
                    <a:pt x="1593651" y="471952"/>
                  </a:lnTo>
                </a:path>
                <a:path w="1764665" h="858520">
                  <a:moveTo>
                    <a:pt x="1593651" y="471952"/>
                  </a:moveTo>
                  <a:lnTo>
                    <a:pt x="1650623" y="141743"/>
                  </a:lnTo>
                </a:path>
                <a:path w="1764665" h="858520">
                  <a:moveTo>
                    <a:pt x="1650623" y="141743"/>
                  </a:moveTo>
                  <a:lnTo>
                    <a:pt x="1707594" y="0"/>
                  </a:lnTo>
                </a:path>
                <a:path w="1764665" h="858520">
                  <a:moveTo>
                    <a:pt x="1707594" y="0"/>
                  </a:moveTo>
                  <a:lnTo>
                    <a:pt x="1764466" y="136217"/>
                  </a:lnTo>
                </a:path>
              </a:pathLst>
            </a:custGeom>
            <a:ln w="7596">
              <a:solidFill>
                <a:srgbClr val="90353A"/>
              </a:solidFill>
            </a:ln>
          </p:spPr>
          <p:txBody>
            <a:bodyPr wrap="square" lIns="0" tIns="0" rIns="0" bIns="0" rtlCol="0"/>
            <a:lstStyle/>
            <a:p>
              <a:endParaRPr/>
            </a:p>
          </p:txBody>
        </p:sp>
        <p:sp>
          <p:nvSpPr>
            <p:cNvPr id="20" name="object 20"/>
            <p:cNvSpPr/>
            <p:nvPr/>
          </p:nvSpPr>
          <p:spPr>
            <a:xfrm>
              <a:off x="7141176" y="3666301"/>
              <a:ext cx="57150" cy="5715"/>
            </a:xfrm>
            <a:custGeom>
              <a:avLst/>
              <a:gdLst/>
              <a:ahLst/>
              <a:cxnLst/>
              <a:rect l="l" t="t" r="r" b="b"/>
              <a:pathLst>
                <a:path w="57150" h="5714">
                  <a:moveTo>
                    <a:pt x="-3210" y="2834"/>
                  </a:moveTo>
                  <a:lnTo>
                    <a:pt x="60182" y="2834"/>
                  </a:lnTo>
                </a:path>
              </a:pathLst>
            </a:custGeom>
            <a:ln w="12091">
              <a:solidFill>
                <a:srgbClr val="90353A"/>
              </a:solidFill>
            </a:ln>
          </p:spPr>
          <p:txBody>
            <a:bodyPr wrap="square" lIns="0" tIns="0" rIns="0" bIns="0" rtlCol="0"/>
            <a:lstStyle/>
            <a:p>
              <a:endParaRPr/>
            </a:p>
          </p:txBody>
        </p:sp>
        <p:sp>
          <p:nvSpPr>
            <p:cNvPr id="21" name="object 21"/>
            <p:cNvSpPr/>
            <p:nvPr/>
          </p:nvSpPr>
          <p:spPr>
            <a:xfrm>
              <a:off x="7198147" y="3132627"/>
              <a:ext cx="512445" cy="539750"/>
            </a:xfrm>
            <a:custGeom>
              <a:avLst/>
              <a:gdLst/>
              <a:ahLst/>
              <a:cxnLst/>
              <a:rect l="l" t="t" r="r" b="b"/>
              <a:pathLst>
                <a:path w="512445" h="539750">
                  <a:moveTo>
                    <a:pt x="0" y="539343"/>
                  </a:moveTo>
                  <a:lnTo>
                    <a:pt x="56971" y="314563"/>
                  </a:lnTo>
                </a:path>
                <a:path w="512445" h="539750">
                  <a:moveTo>
                    <a:pt x="56971" y="314563"/>
                  </a:moveTo>
                  <a:lnTo>
                    <a:pt x="113942" y="337457"/>
                  </a:lnTo>
                </a:path>
                <a:path w="512445" h="539750">
                  <a:moveTo>
                    <a:pt x="113942" y="337457"/>
                  </a:moveTo>
                  <a:lnTo>
                    <a:pt x="170715" y="223201"/>
                  </a:lnTo>
                </a:path>
                <a:path w="512445" h="539750">
                  <a:moveTo>
                    <a:pt x="170715" y="223201"/>
                  </a:moveTo>
                  <a:lnTo>
                    <a:pt x="227587" y="132916"/>
                  </a:lnTo>
                </a:path>
                <a:path w="512445" h="539750">
                  <a:moveTo>
                    <a:pt x="227587" y="132916"/>
                  </a:moveTo>
                  <a:lnTo>
                    <a:pt x="284559" y="70692"/>
                  </a:lnTo>
                </a:path>
                <a:path w="512445" h="539750">
                  <a:moveTo>
                    <a:pt x="284559" y="70692"/>
                  </a:moveTo>
                  <a:lnTo>
                    <a:pt x="341530" y="0"/>
                  </a:lnTo>
                </a:path>
                <a:path w="512445" h="539750">
                  <a:moveTo>
                    <a:pt x="341530" y="0"/>
                  </a:moveTo>
                  <a:lnTo>
                    <a:pt x="398303" y="240784"/>
                  </a:lnTo>
                </a:path>
                <a:path w="512445" h="539750">
                  <a:moveTo>
                    <a:pt x="398303" y="240784"/>
                  </a:moveTo>
                  <a:lnTo>
                    <a:pt x="455175" y="214445"/>
                  </a:lnTo>
                </a:path>
                <a:path w="512445" h="539750">
                  <a:moveTo>
                    <a:pt x="455175" y="214445"/>
                  </a:moveTo>
                  <a:lnTo>
                    <a:pt x="512147" y="462479"/>
                  </a:lnTo>
                </a:path>
              </a:pathLst>
            </a:custGeom>
            <a:ln w="7596">
              <a:solidFill>
                <a:srgbClr val="90353A"/>
              </a:solidFill>
            </a:ln>
          </p:spPr>
          <p:txBody>
            <a:bodyPr wrap="square" lIns="0" tIns="0" rIns="0" bIns="0" rtlCol="0"/>
            <a:lstStyle/>
            <a:p>
              <a:endParaRPr/>
            </a:p>
          </p:txBody>
        </p:sp>
        <p:pic>
          <p:nvPicPr>
            <p:cNvPr id="22" name="object 22"/>
            <p:cNvPicPr/>
            <p:nvPr/>
          </p:nvPicPr>
          <p:blipFill>
            <a:blip r:embed="rId7" cstate="print"/>
            <a:stretch>
              <a:fillRect/>
            </a:stretch>
          </p:blipFill>
          <p:spPr>
            <a:xfrm>
              <a:off x="7707048" y="3554538"/>
              <a:ext cx="405046" cy="313214"/>
            </a:xfrm>
            <a:prstGeom prst="rect">
              <a:avLst/>
            </a:prstGeom>
          </p:spPr>
        </p:pic>
        <p:sp>
          <p:nvSpPr>
            <p:cNvPr id="23" name="object 23"/>
            <p:cNvSpPr/>
            <p:nvPr/>
          </p:nvSpPr>
          <p:spPr>
            <a:xfrm>
              <a:off x="8108797" y="3608025"/>
              <a:ext cx="57150" cy="256540"/>
            </a:xfrm>
            <a:custGeom>
              <a:avLst/>
              <a:gdLst/>
              <a:ahLst/>
              <a:cxnLst/>
              <a:rect l="l" t="t" r="r" b="b"/>
              <a:pathLst>
                <a:path w="57150" h="256539">
                  <a:moveTo>
                    <a:pt x="0" y="256430"/>
                  </a:moveTo>
                  <a:lnTo>
                    <a:pt x="56971" y="0"/>
                  </a:lnTo>
                </a:path>
              </a:pathLst>
            </a:custGeom>
            <a:ln w="8702">
              <a:solidFill>
                <a:srgbClr val="90353A"/>
              </a:solidFill>
            </a:ln>
          </p:spPr>
          <p:txBody>
            <a:bodyPr wrap="square" lIns="0" tIns="0" rIns="0" bIns="0" rtlCol="0"/>
            <a:lstStyle/>
            <a:p>
              <a:endParaRPr/>
            </a:p>
          </p:txBody>
        </p:sp>
        <p:sp>
          <p:nvSpPr>
            <p:cNvPr id="24" name="object 24"/>
            <p:cNvSpPr/>
            <p:nvPr/>
          </p:nvSpPr>
          <p:spPr>
            <a:xfrm>
              <a:off x="8165768" y="3603360"/>
              <a:ext cx="57150" cy="5080"/>
            </a:xfrm>
            <a:custGeom>
              <a:avLst/>
              <a:gdLst/>
              <a:ahLst/>
              <a:cxnLst/>
              <a:rect l="l" t="t" r="r" b="b"/>
              <a:pathLst>
                <a:path w="57150" h="5079">
                  <a:moveTo>
                    <a:pt x="-3203" y="2332"/>
                  </a:moveTo>
                  <a:lnTo>
                    <a:pt x="60174" y="2332"/>
                  </a:lnTo>
                </a:path>
              </a:pathLst>
            </a:custGeom>
            <a:ln w="11071">
              <a:solidFill>
                <a:srgbClr val="90353A"/>
              </a:solidFill>
            </a:ln>
          </p:spPr>
          <p:txBody>
            <a:bodyPr wrap="square" lIns="0" tIns="0" rIns="0" bIns="0" rtlCol="0"/>
            <a:lstStyle/>
            <a:p>
              <a:endParaRPr/>
            </a:p>
          </p:txBody>
        </p:sp>
        <p:sp>
          <p:nvSpPr>
            <p:cNvPr id="25" name="object 25"/>
            <p:cNvSpPr/>
            <p:nvPr/>
          </p:nvSpPr>
          <p:spPr>
            <a:xfrm>
              <a:off x="8222739" y="3594963"/>
              <a:ext cx="57150" cy="8890"/>
            </a:xfrm>
            <a:custGeom>
              <a:avLst/>
              <a:gdLst/>
              <a:ahLst/>
              <a:cxnLst/>
              <a:rect l="l" t="t" r="r" b="b"/>
              <a:pathLst>
                <a:path w="57150" h="8889">
                  <a:moveTo>
                    <a:pt x="0" y="8396"/>
                  </a:moveTo>
                  <a:lnTo>
                    <a:pt x="56673" y="0"/>
                  </a:lnTo>
                </a:path>
              </a:pathLst>
            </a:custGeom>
            <a:ln w="6428">
              <a:solidFill>
                <a:srgbClr val="90353A"/>
              </a:solidFill>
            </a:ln>
          </p:spPr>
          <p:txBody>
            <a:bodyPr wrap="square" lIns="0" tIns="0" rIns="0" bIns="0" rtlCol="0"/>
            <a:lstStyle/>
            <a:p>
              <a:endParaRPr/>
            </a:p>
          </p:txBody>
        </p:sp>
        <p:sp>
          <p:nvSpPr>
            <p:cNvPr id="26" name="object 26"/>
            <p:cNvSpPr/>
            <p:nvPr/>
          </p:nvSpPr>
          <p:spPr>
            <a:xfrm>
              <a:off x="8279413" y="3589580"/>
              <a:ext cx="57785" cy="5715"/>
            </a:xfrm>
            <a:custGeom>
              <a:avLst/>
              <a:gdLst/>
              <a:ahLst/>
              <a:cxnLst/>
              <a:rect l="l" t="t" r="r" b="b"/>
              <a:pathLst>
                <a:path w="57784" h="5714">
                  <a:moveTo>
                    <a:pt x="-3208" y="2691"/>
                  </a:moveTo>
                  <a:lnTo>
                    <a:pt x="60378" y="2691"/>
                  </a:lnTo>
                </a:path>
              </a:pathLst>
            </a:custGeom>
            <a:ln w="11799">
              <a:solidFill>
                <a:srgbClr val="90353A"/>
              </a:solidFill>
            </a:ln>
          </p:spPr>
          <p:txBody>
            <a:bodyPr wrap="square" lIns="0" tIns="0" rIns="0" bIns="0" rtlCol="0"/>
            <a:lstStyle/>
            <a:p>
              <a:endParaRPr/>
            </a:p>
          </p:txBody>
        </p:sp>
        <p:sp>
          <p:nvSpPr>
            <p:cNvPr id="27" name="object 27"/>
            <p:cNvSpPr/>
            <p:nvPr/>
          </p:nvSpPr>
          <p:spPr>
            <a:xfrm>
              <a:off x="8336583" y="3581901"/>
              <a:ext cx="57150" cy="8255"/>
            </a:xfrm>
            <a:custGeom>
              <a:avLst/>
              <a:gdLst/>
              <a:ahLst/>
              <a:cxnLst/>
              <a:rect l="l" t="t" r="r" b="b"/>
              <a:pathLst>
                <a:path w="57150" h="8254">
                  <a:moveTo>
                    <a:pt x="0" y="7679"/>
                  </a:moveTo>
                  <a:lnTo>
                    <a:pt x="56772" y="0"/>
                  </a:lnTo>
                </a:path>
              </a:pathLst>
            </a:custGeom>
            <a:ln w="6419">
              <a:solidFill>
                <a:srgbClr val="90353A"/>
              </a:solidFill>
            </a:ln>
          </p:spPr>
          <p:txBody>
            <a:bodyPr wrap="square" lIns="0" tIns="0" rIns="0" bIns="0" rtlCol="0"/>
            <a:lstStyle/>
            <a:p>
              <a:endParaRPr/>
            </a:p>
          </p:txBody>
        </p:sp>
        <p:sp>
          <p:nvSpPr>
            <p:cNvPr id="28" name="object 28"/>
            <p:cNvSpPr/>
            <p:nvPr/>
          </p:nvSpPr>
          <p:spPr>
            <a:xfrm>
              <a:off x="8393356" y="3575872"/>
              <a:ext cx="57150" cy="6350"/>
            </a:xfrm>
            <a:custGeom>
              <a:avLst/>
              <a:gdLst/>
              <a:ahLst/>
              <a:cxnLst/>
              <a:rect l="l" t="t" r="r" b="b"/>
              <a:pathLst>
                <a:path w="57150" h="6350">
                  <a:moveTo>
                    <a:pt x="-3213" y="3014"/>
                  </a:moveTo>
                  <a:lnTo>
                    <a:pt x="60185" y="3014"/>
                  </a:lnTo>
                </a:path>
              </a:pathLst>
            </a:custGeom>
            <a:ln w="12455">
              <a:solidFill>
                <a:srgbClr val="90353A"/>
              </a:solidFill>
            </a:ln>
          </p:spPr>
          <p:txBody>
            <a:bodyPr wrap="square" lIns="0" tIns="0" rIns="0" bIns="0" rtlCol="0"/>
            <a:lstStyle/>
            <a:p>
              <a:endParaRPr/>
            </a:p>
          </p:txBody>
        </p:sp>
        <p:sp>
          <p:nvSpPr>
            <p:cNvPr id="29" name="object 29"/>
            <p:cNvSpPr/>
            <p:nvPr/>
          </p:nvSpPr>
          <p:spPr>
            <a:xfrm>
              <a:off x="8450327" y="3548528"/>
              <a:ext cx="227965" cy="27940"/>
            </a:xfrm>
            <a:custGeom>
              <a:avLst/>
              <a:gdLst/>
              <a:ahLst/>
              <a:cxnLst/>
              <a:rect l="l" t="t" r="r" b="b"/>
              <a:pathLst>
                <a:path w="227965" h="27939">
                  <a:moveTo>
                    <a:pt x="0" y="27343"/>
                  </a:moveTo>
                  <a:lnTo>
                    <a:pt x="56971" y="19951"/>
                  </a:lnTo>
                </a:path>
                <a:path w="227965" h="27939">
                  <a:moveTo>
                    <a:pt x="56971" y="19951"/>
                  </a:moveTo>
                  <a:lnTo>
                    <a:pt x="113843" y="13564"/>
                  </a:lnTo>
                </a:path>
                <a:path w="227965" h="27939">
                  <a:moveTo>
                    <a:pt x="113843" y="13564"/>
                  </a:moveTo>
                  <a:lnTo>
                    <a:pt x="170815" y="6530"/>
                  </a:lnTo>
                </a:path>
                <a:path w="227965" h="27939">
                  <a:moveTo>
                    <a:pt x="170815" y="6530"/>
                  </a:moveTo>
                  <a:lnTo>
                    <a:pt x="227786" y="0"/>
                  </a:lnTo>
                </a:path>
              </a:pathLst>
            </a:custGeom>
            <a:ln w="7596">
              <a:solidFill>
                <a:srgbClr val="90353A"/>
              </a:solidFill>
            </a:ln>
          </p:spPr>
          <p:txBody>
            <a:bodyPr wrap="square" lIns="0" tIns="0" rIns="0" bIns="0" rtlCol="0"/>
            <a:lstStyle/>
            <a:p>
              <a:endParaRPr/>
            </a:p>
          </p:txBody>
        </p:sp>
        <p:sp>
          <p:nvSpPr>
            <p:cNvPr id="30" name="object 30"/>
            <p:cNvSpPr/>
            <p:nvPr/>
          </p:nvSpPr>
          <p:spPr>
            <a:xfrm>
              <a:off x="5160317" y="2969353"/>
              <a:ext cx="40005" cy="1530350"/>
            </a:xfrm>
            <a:custGeom>
              <a:avLst/>
              <a:gdLst/>
              <a:ahLst/>
              <a:cxnLst/>
              <a:rect l="l" t="t" r="r" b="b"/>
              <a:pathLst>
                <a:path w="40004" h="1530350">
                  <a:moveTo>
                    <a:pt x="39800" y="1529784"/>
                  </a:moveTo>
                  <a:lnTo>
                    <a:pt x="39800" y="0"/>
                  </a:lnTo>
                </a:path>
                <a:path w="40004" h="1530350">
                  <a:moveTo>
                    <a:pt x="39800" y="1418327"/>
                  </a:moveTo>
                  <a:lnTo>
                    <a:pt x="0" y="1418327"/>
                  </a:lnTo>
                </a:path>
                <a:path w="40004" h="1530350">
                  <a:moveTo>
                    <a:pt x="39800" y="1143638"/>
                  </a:moveTo>
                  <a:lnTo>
                    <a:pt x="0" y="1143638"/>
                  </a:lnTo>
                </a:path>
                <a:path w="40004" h="1530350">
                  <a:moveTo>
                    <a:pt x="39800" y="869337"/>
                  </a:moveTo>
                  <a:lnTo>
                    <a:pt x="0" y="869337"/>
                  </a:lnTo>
                </a:path>
                <a:path w="40004" h="1530350">
                  <a:moveTo>
                    <a:pt x="39800" y="594605"/>
                  </a:moveTo>
                  <a:lnTo>
                    <a:pt x="0" y="594605"/>
                  </a:lnTo>
                </a:path>
                <a:path w="40004" h="1530350">
                  <a:moveTo>
                    <a:pt x="39800" y="319946"/>
                  </a:moveTo>
                  <a:lnTo>
                    <a:pt x="0" y="319946"/>
                  </a:lnTo>
                </a:path>
                <a:path w="40004" h="1530350">
                  <a:moveTo>
                    <a:pt x="39800" y="45429"/>
                  </a:moveTo>
                  <a:lnTo>
                    <a:pt x="0" y="45429"/>
                  </a:lnTo>
                </a:path>
              </a:pathLst>
            </a:custGeom>
            <a:ln w="4927">
              <a:solidFill>
                <a:srgbClr val="000000"/>
              </a:solidFill>
            </a:ln>
          </p:spPr>
          <p:txBody>
            <a:bodyPr wrap="square" lIns="0" tIns="0" rIns="0" bIns="0" rtlCol="0"/>
            <a:lstStyle/>
            <a:p>
              <a:endParaRPr/>
            </a:p>
          </p:txBody>
        </p:sp>
      </p:grpSp>
      <p:sp>
        <p:nvSpPr>
          <p:cNvPr id="31" name="object 31"/>
          <p:cNvSpPr txBox="1"/>
          <p:nvPr/>
        </p:nvSpPr>
        <p:spPr>
          <a:xfrm>
            <a:off x="5016724" y="2929185"/>
            <a:ext cx="137795" cy="1553210"/>
          </a:xfrm>
          <a:prstGeom prst="rect">
            <a:avLst/>
          </a:prstGeom>
        </p:spPr>
        <p:txBody>
          <a:bodyPr vert="vert270" wrap="square" lIns="0" tIns="7620" rIns="0" bIns="0" rtlCol="0">
            <a:spAutoFit/>
          </a:bodyPr>
          <a:lstStyle/>
          <a:p>
            <a:pPr marL="12700">
              <a:lnSpc>
                <a:spcPct val="100000"/>
              </a:lnSpc>
              <a:spcBef>
                <a:spcPts val="60"/>
              </a:spcBef>
            </a:pPr>
            <a:r>
              <a:rPr sz="750" spc="-110" dirty="0">
                <a:latin typeface="Microsoft Sans Serif"/>
                <a:cs typeface="Microsoft Sans Serif"/>
              </a:rPr>
              <a:t>1000</a:t>
            </a:r>
            <a:r>
              <a:rPr sz="750" spc="260" dirty="0">
                <a:latin typeface="Microsoft Sans Serif"/>
                <a:cs typeface="Microsoft Sans Serif"/>
              </a:rPr>
              <a:t>  </a:t>
            </a:r>
            <a:r>
              <a:rPr sz="750" spc="-110" dirty="0">
                <a:latin typeface="Microsoft Sans Serif"/>
                <a:cs typeface="Microsoft Sans Serif"/>
              </a:rPr>
              <a:t>1020</a:t>
            </a:r>
            <a:r>
              <a:rPr sz="750" spc="254" dirty="0">
                <a:latin typeface="Microsoft Sans Serif"/>
                <a:cs typeface="Microsoft Sans Serif"/>
              </a:rPr>
              <a:t> </a:t>
            </a:r>
            <a:r>
              <a:rPr sz="750" spc="260" dirty="0">
                <a:latin typeface="Microsoft Sans Serif"/>
                <a:cs typeface="Microsoft Sans Serif"/>
              </a:rPr>
              <a:t> </a:t>
            </a:r>
            <a:r>
              <a:rPr sz="750" spc="-110" dirty="0">
                <a:latin typeface="Microsoft Sans Serif"/>
                <a:cs typeface="Microsoft Sans Serif"/>
              </a:rPr>
              <a:t>1040</a:t>
            </a:r>
            <a:r>
              <a:rPr sz="750" spc="265" dirty="0">
                <a:latin typeface="Microsoft Sans Serif"/>
                <a:cs typeface="Microsoft Sans Serif"/>
              </a:rPr>
              <a:t>  </a:t>
            </a:r>
            <a:r>
              <a:rPr sz="750" spc="-110" dirty="0">
                <a:latin typeface="Microsoft Sans Serif"/>
                <a:cs typeface="Microsoft Sans Serif"/>
              </a:rPr>
              <a:t>1060</a:t>
            </a:r>
            <a:r>
              <a:rPr sz="750" spc="265" dirty="0">
                <a:latin typeface="Microsoft Sans Serif"/>
                <a:cs typeface="Microsoft Sans Serif"/>
              </a:rPr>
              <a:t>  </a:t>
            </a:r>
            <a:r>
              <a:rPr sz="750" spc="-110" dirty="0">
                <a:latin typeface="Microsoft Sans Serif"/>
                <a:cs typeface="Microsoft Sans Serif"/>
              </a:rPr>
              <a:t>1080</a:t>
            </a:r>
            <a:r>
              <a:rPr sz="750" spc="260" dirty="0">
                <a:latin typeface="Microsoft Sans Serif"/>
                <a:cs typeface="Microsoft Sans Serif"/>
              </a:rPr>
              <a:t>  </a:t>
            </a:r>
            <a:r>
              <a:rPr sz="750" spc="-120" dirty="0">
                <a:latin typeface="Microsoft Sans Serif"/>
                <a:cs typeface="Microsoft Sans Serif"/>
              </a:rPr>
              <a:t>1100</a:t>
            </a:r>
            <a:endParaRPr sz="750">
              <a:latin typeface="Microsoft Sans Serif"/>
              <a:cs typeface="Microsoft Sans Serif"/>
            </a:endParaRPr>
          </a:p>
        </p:txBody>
      </p:sp>
      <p:sp>
        <p:nvSpPr>
          <p:cNvPr id="32" name="object 32"/>
          <p:cNvSpPr/>
          <p:nvPr/>
        </p:nvSpPr>
        <p:spPr>
          <a:xfrm>
            <a:off x="5200117" y="4499137"/>
            <a:ext cx="3540760" cy="29209"/>
          </a:xfrm>
          <a:custGeom>
            <a:avLst/>
            <a:gdLst/>
            <a:ahLst/>
            <a:cxnLst/>
            <a:rect l="l" t="t" r="r" b="b"/>
            <a:pathLst>
              <a:path w="3540759" h="29210">
                <a:moveTo>
                  <a:pt x="0" y="0"/>
                </a:moveTo>
                <a:lnTo>
                  <a:pt x="3540724" y="0"/>
                </a:lnTo>
              </a:path>
              <a:path w="3540759" h="29210">
                <a:moveTo>
                  <a:pt x="62678" y="0"/>
                </a:moveTo>
                <a:lnTo>
                  <a:pt x="62678" y="28721"/>
                </a:lnTo>
              </a:path>
            </a:pathLst>
          </a:custGeom>
          <a:ln w="4927">
            <a:solidFill>
              <a:srgbClr val="000000"/>
            </a:solidFill>
          </a:ln>
        </p:spPr>
        <p:txBody>
          <a:bodyPr wrap="square" lIns="0" tIns="0" rIns="0" bIns="0" rtlCol="0"/>
          <a:lstStyle/>
          <a:p>
            <a:endParaRPr/>
          </a:p>
        </p:txBody>
      </p:sp>
      <p:sp>
        <p:nvSpPr>
          <p:cNvPr id="33" name="object 33"/>
          <p:cNvSpPr txBox="1"/>
          <p:nvPr/>
        </p:nvSpPr>
        <p:spPr>
          <a:xfrm>
            <a:off x="5234429" y="4522070"/>
            <a:ext cx="68580" cy="112395"/>
          </a:xfrm>
          <a:prstGeom prst="rect">
            <a:avLst/>
          </a:prstGeom>
        </p:spPr>
        <p:txBody>
          <a:bodyPr vert="horz" wrap="square" lIns="0" tIns="15240" rIns="0" bIns="0" rtlCol="0">
            <a:spAutoFit/>
          </a:bodyPr>
          <a:lstStyle/>
          <a:p>
            <a:pPr>
              <a:lnSpc>
                <a:spcPct val="100000"/>
              </a:lnSpc>
              <a:spcBef>
                <a:spcPts val="120"/>
              </a:spcBef>
            </a:pPr>
            <a:r>
              <a:rPr sz="550" spc="130" dirty="0">
                <a:latin typeface="Microsoft Sans Serif"/>
                <a:cs typeface="Microsoft Sans Serif"/>
              </a:rPr>
              <a:t>0</a:t>
            </a:r>
            <a:endParaRPr sz="550">
              <a:latin typeface="Microsoft Sans Serif"/>
              <a:cs typeface="Microsoft Sans Serif"/>
            </a:endParaRPr>
          </a:p>
        </p:txBody>
      </p:sp>
      <p:sp>
        <p:nvSpPr>
          <p:cNvPr id="34" name="object 34"/>
          <p:cNvSpPr/>
          <p:nvPr/>
        </p:nvSpPr>
        <p:spPr>
          <a:xfrm>
            <a:off x="6401242" y="4499137"/>
            <a:ext cx="1138555" cy="29209"/>
          </a:xfrm>
          <a:custGeom>
            <a:avLst/>
            <a:gdLst/>
            <a:ahLst/>
            <a:cxnLst/>
            <a:rect l="l" t="t" r="r" b="b"/>
            <a:pathLst>
              <a:path w="1138554" h="29210">
                <a:moveTo>
                  <a:pt x="0" y="0"/>
                </a:moveTo>
                <a:lnTo>
                  <a:pt x="0" y="28721"/>
                </a:lnTo>
              </a:path>
              <a:path w="1138554" h="29210">
                <a:moveTo>
                  <a:pt x="1138436" y="0"/>
                </a:moveTo>
                <a:lnTo>
                  <a:pt x="1138436" y="28721"/>
                </a:lnTo>
              </a:path>
            </a:pathLst>
          </a:custGeom>
          <a:ln w="4927">
            <a:solidFill>
              <a:srgbClr val="000000"/>
            </a:solidFill>
          </a:ln>
        </p:spPr>
        <p:txBody>
          <a:bodyPr wrap="square" lIns="0" tIns="0" rIns="0" bIns="0" rtlCol="0"/>
          <a:lstStyle/>
          <a:p>
            <a:endParaRPr/>
          </a:p>
        </p:txBody>
      </p:sp>
      <p:sp>
        <p:nvSpPr>
          <p:cNvPr id="35" name="object 35"/>
          <p:cNvSpPr txBox="1"/>
          <p:nvPr/>
        </p:nvSpPr>
        <p:spPr>
          <a:xfrm>
            <a:off x="6345759" y="4522070"/>
            <a:ext cx="1259840" cy="112395"/>
          </a:xfrm>
          <a:prstGeom prst="rect">
            <a:avLst/>
          </a:prstGeom>
        </p:spPr>
        <p:txBody>
          <a:bodyPr vert="horz" wrap="square" lIns="0" tIns="15240" rIns="0" bIns="0" rtlCol="0">
            <a:spAutoFit/>
          </a:bodyPr>
          <a:lstStyle/>
          <a:p>
            <a:pPr>
              <a:lnSpc>
                <a:spcPct val="100000"/>
              </a:lnSpc>
              <a:spcBef>
                <a:spcPts val="120"/>
              </a:spcBef>
              <a:tabLst>
                <a:tab pos="1136650" algn="l"/>
              </a:tabLst>
            </a:pPr>
            <a:r>
              <a:rPr sz="550" spc="120" dirty="0">
                <a:latin typeface="Microsoft Sans Serif"/>
                <a:cs typeface="Microsoft Sans Serif"/>
              </a:rPr>
              <a:t>2</a:t>
            </a:r>
            <a:r>
              <a:rPr sz="550" spc="130" dirty="0">
                <a:latin typeface="Microsoft Sans Serif"/>
                <a:cs typeface="Microsoft Sans Serif"/>
              </a:rPr>
              <a:t>0</a:t>
            </a:r>
            <a:r>
              <a:rPr sz="550" dirty="0">
                <a:latin typeface="Microsoft Sans Serif"/>
                <a:cs typeface="Microsoft Sans Serif"/>
              </a:rPr>
              <a:t>	</a:t>
            </a:r>
            <a:r>
              <a:rPr sz="550" spc="120" dirty="0">
                <a:latin typeface="Microsoft Sans Serif"/>
                <a:cs typeface="Microsoft Sans Serif"/>
              </a:rPr>
              <a:t>40</a:t>
            </a:r>
            <a:endParaRPr sz="550">
              <a:latin typeface="Microsoft Sans Serif"/>
              <a:cs typeface="Microsoft Sans Serif"/>
            </a:endParaRPr>
          </a:p>
        </p:txBody>
      </p:sp>
      <p:sp>
        <p:nvSpPr>
          <p:cNvPr id="36" name="object 36"/>
          <p:cNvSpPr/>
          <p:nvPr/>
        </p:nvSpPr>
        <p:spPr>
          <a:xfrm>
            <a:off x="8678114" y="4499137"/>
            <a:ext cx="0" cy="29209"/>
          </a:xfrm>
          <a:custGeom>
            <a:avLst/>
            <a:gdLst/>
            <a:ahLst/>
            <a:cxnLst/>
            <a:rect l="l" t="t" r="r" b="b"/>
            <a:pathLst>
              <a:path h="29210">
                <a:moveTo>
                  <a:pt x="0" y="0"/>
                </a:moveTo>
                <a:lnTo>
                  <a:pt x="0" y="28721"/>
                </a:lnTo>
              </a:path>
            </a:pathLst>
          </a:custGeom>
          <a:ln w="5719">
            <a:solidFill>
              <a:srgbClr val="000000"/>
            </a:solidFill>
          </a:ln>
        </p:spPr>
        <p:txBody>
          <a:bodyPr wrap="square" lIns="0" tIns="0" rIns="0" bIns="0" rtlCol="0"/>
          <a:lstStyle/>
          <a:p>
            <a:endParaRPr/>
          </a:p>
        </p:txBody>
      </p:sp>
      <p:sp>
        <p:nvSpPr>
          <p:cNvPr id="37" name="object 37"/>
          <p:cNvSpPr txBox="1"/>
          <p:nvPr/>
        </p:nvSpPr>
        <p:spPr>
          <a:xfrm>
            <a:off x="8622830" y="4522070"/>
            <a:ext cx="122555" cy="112395"/>
          </a:xfrm>
          <a:prstGeom prst="rect">
            <a:avLst/>
          </a:prstGeom>
        </p:spPr>
        <p:txBody>
          <a:bodyPr vert="horz" wrap="square" lIns="0" tIns="15240" rIns="0" bIns="0" rtlCol="0">
            <a:spAutoFit/>
          </a:bodyPr>
          <a:lstStyle/>
          <a:p>
            <a:pPr>
              <a:lnSpc>
                <a:spcPct val="100000"/>
              </a:lnSpc>
              <a:spcBef>
                <a:spcPts val="120"/>
              </a:spcBef>
            </a:pPr>
            <a:r>
              <a:rPr sz="550" spc="120" dirty="0">
                <a:latin typeface="Microsoft Sans Serif"/>
                <a:cs typeface="Microsoft Sans Serif"/>
              </a:rPr>
              <a:t>60</a:t>
            </a:r>
            <a:endParaRPr sz="550">
              <a:latin typeface="Microsoft Sans Serif"/>
              <a:cs typeface="Microsoft Sans Serif"/>
            </a:endParaRPr>
          </a:p>
        </p:txBody>
      </p:sp>
      <p:sp>
        <p:nvSpPr>
          <p:cNvPr id="38" name="object 38"/>
          <p:cNvSpPr txBox="1"/>
          <p:nvPr/>
        </p:nvSpPr>
        <p:spPr>
          <a:xfrm>
            <a:off x="6956068" y="4592590"/>
            <a:ext cx="40640" cy="112395"/>
          </a:xfrm>
          <a:prstGeom prst="rect">
            <a:avLst/>
          </a:prstGeom>
        </p:spPr>
        <p:txBody>
          <a:bodyPr vert="horz" wrap="square" lIns="0" tIns="15240" rIns="0" bIns="0" rtlCol="0">
            <a:spAutoFit/>
          </a:bodyPr>
          <a:lstStyle/>
          <a:p>
            <a:pPr>
              <a:lnSpc>
                <a:spcPct val="100000"/>
              </a:lnSpc>
              <a:spcBef>
                <a:spcPts val="120"/>
              </a:spcBef>
            </a:pPr>
            <a:r>
              <a:rPr sz="550" spc="65" dirty="0">
                <a:latin typeface="Microsoft Sans Serif"/>
                <a:cs typeface="Microsoft Sans Serif"/>
              </a:rPr>
              <a:t>t</a:t>
            </a:r>
            <a:endParaRPr sz="550">
              <a:latin typeface="Microsoft Sans Serif"/>
              <a:cs typeface="Microsoft Sans Serif"/>
            </a:endParaRPr>
          </a:p>
        </p:txBody>
      </p:sp>
      <p:grpSp>
        <p:nvGrpSpPr>
          <p:cNvPr id="39" name="object 39"/>
          <p:cNvGrpSpPr/>
          <p:nvPr/>
        </p:nvGrpSpPr>
        <p:grpSpPr>
          <a:xfrm>
            <a:off x="5843815" y="4731855"/>
            <a:ext cx="2253615" cy="133985"/>
            <a:chOff x="5843815" y="4731855"/>
            <a:chExt cx="2253615" cy="133985"/>
          </a:xfrm>
        </p:grpSpPr>
        <p:sp>
          <p:nvSpPr>
            <p:cNvPr id="40" name="object 40"/>
            <p:cNvSpPr/>
            <p:nvPr/>
          </p:nvSpPr>
          <p:spPr>
            <a:xfrm>
              <a:off x="5843815" y="4731855"/>
              <a:ext cx="2253615" cy="133985"/>
            </a:xfrm>
            <a:custGeom>
              <a:avLst/>
              <a:gdLst/>
              <a:ahLst/>
              <a:cxnLst/>
              <a:rect l="l" t="t" r="r" b="b"/>
              <a:pathLst>
                <a:path w="2253615" h="133985">
                  <a:moveTo>
                    <a:pt x="2253349" y="0"/>
                  </a:moveTo>
                  <a:lnTo>
                    <a:pt x="0" y="0"/>
                  </a:lnTo>
                  <a:lnTo>
                    <a:pt x="0" y="133641"/>
                  </a:lnTo>
                  <a:lnTo>
                    <a:pt x="2253349" y="133641"/>
                  </a:lnTo>
                  <a:lnTo>
                    <a:pt x="2253349" y="0"/>
                  </a:lnTo>
                  <a:close/>
                </a:path>
              </a:pathLst>
            </a:custGeom>
            <a:solidFill>
              <a:srgbClr val="FFFFFF"/>
            </a:solidFill>
          </p:spPr>
          <p:txBody>
            <a:bodyPr wrap="square" lIns="0" tIns="0" rIns="0" bIns="0" rtlCol="0"/>
            <a:lstStyle/>
            <a:p>
              <a:endParaRPr/>
            </a:p>
          </p:txBody>
        </p:sp>
        <p:sp>
          <p:nvSpPr>
            <p:cNvPr id="41" name="object 41"/>
            <p:cNvSpPr/>
            <p:nvPr/>
          </p:nvSpPr>
          <p:spPr>
            <a:xfrm>
              <a:off x="5886712" y="4798758"/>
              <a:ext cx="372110" cy="0"/>
            </a:xfrm>
            <a:custGeom>
              <a:avLst/>
              <a:gdLst/>
              <a:ahLst/>
              <a:cxnLst/>
              <a:rect l="l" t="t" r="r" b="b"/>
              <a:pathLst>
                <a:path w="372110">
                  <a:moveTo>
                    <a:pt x="0" y="0"/>
                  </a:moveTo>
                  <a:lnTo>
                    <a:pt x="371505" y="0"/>
                  </a:lnTo>
                </a:path>
              </a:pathLst>
            </a:custGeom>
            <a:ln w="6376">
              <a:solidFill>
                <a:srgbClr val="1A466E"/>
              </a:solidFill>
            </a:ln>
          </p:spPr>
          <p:txBody>
            <a:bodyPr wrap="square" lIns="0" tIns="0" rIns="0" bIns="0" rtlCol="0"/>
            <a:lstStyle/>
            <a:p>
              <a:endParaRPr/>
            </a:p>
          </p:txBody>
        </p:sp>
        <p:sp>
          <p:nvSpPr>
            <p:cNvPr id="42" name="object 42"/>
            <p:cNvSpPr/>
            <p:nvPr/>
          </p:nvSpPr>
          <p:spPr>
            <a:xfrm>
              <a:off x="6697017" y="4798758"/>
              <a:ext cx="372110" cy="0"/>
            </a:xfrm>
            <a:custGeom>
              <a:avLst/>
              <a:gdLst/>
              <a:ahLst/>
              <a:cxnLst/>
              <a:rect l="l" t="t" r="r" b="b"/>
              <a:pathLst>
                <a:path w="372109">
                  <a:moveTo>
                    <a:pt x="0" y="0"/>
                  </a:moveTo>
                  <a:lnTo>
                    <a:pt x="371505" y="0"/>
                  </a:lnTo>
                </a:path>
              </a:pathLst>
            </a:custGeom>
            <a:ln w="6376">
              <a:solidFill>
                <a:srgbClr val="90353A"/>
              </a:solidFill>
            </a:ln>
          </p:spPr>
          <p:txBody>
            <a:bodyPr wrap="square" lIns="0" tIns="0" rIns="0" bIns="0" rtlCol="0"/>
            <a:lstStyle/>
            <a:p>
              <a:endParaRPr/>
            </a:p>
          </p:txBody>
        </p:sp>
      </p:grpSp>
      <p:sp>
        <p:nvSpPr>
          <p:cNvPr id="43" name="object 43"/>
          <p:cNvSpPr txBox="1"/>
          <p:nvPr/>
        </p:nvSpPr>
        <p:spPr>
          <a:xfrm>
            <a:off x="5846674" y="4733915"/>
            <a:ext cx="2247900" cy="129539"/>
          </a:xfrm>
          <a:prstGeom prst="rect">
            <a:avLst/>
          </a:prstGeom>
          <a:ln w="4145">
            <a:solidFill>
              <a:srgbClr val="000000"/>
            </a:solidFill>
          </a:ln>
        </p:spPr>
        <p:txBody>
          <a:bodyPr vert="horz" wrap="square" lIns="0" tIns="23495" rIns="0" bIns="0" rtlCol="0">
            <a:spAutoFit/>
          </a:bodyPr>
          <a:lstStyle/>
          <a:p>
            <a:pPr marL="469900">
              <a:lnSpc>
                <a:spcPct val="100000"/>
              </a:lnSpc>
              <a:spcBef>
                <a:spcPts val="185"/>
              </a:spcBef>
              <a:tabLst>
                <a:tab pos="1280795" algn="l"/>
              </a:tabLst>
            </a:pPr>
            <a:r>
              <a:rPr sz="550" spc="100" dirty="0">
                <a:latin typeface="Microsoft Sans Serif"/>
                <a:cs typeface="Microsoft Sans Serif"/>
              </a:rPr>
              <a:t>sales	</a:t>
            </a:r>
            <a:r>
              <a:rPr sz="550" spc="114" dirty="0">
                <a:latin typeface="Microsoft Sans Serif"/>
                <a:cs typeface="Microsoft Sans Serif"/>
              </a:rPr>
              <a:t>y</a:t>
            </a:r>
            <a:r>
              <a:rPr sz="550" spc="60" dirty="0">
                <a:latin typeface="Microsoft Sans Serif"/>
                <a:cs typeface="Microsoft Sans Serif"/>
              </a:rPr>
              <a:t> </a:t>
            </a:r>
            <a:r>
              <a:rPr sz="550" spc="95" dirty="0">
                <a:latin typeface="Microsoft Sans Serif"/>
                <a:cs typeface="Microsoft Sans Serif"/>
              </a:rPr>
              <a:t>prediction,</a:t>
            </a:r>
            <a:r>
              <a:rPr sz="550" spc="65" dirty="0">
                <a:latin typeface="Microsoft Sans Serif"/>
                <a:cs typeface="Microsoft Sans Serif"/>
              </a:rPr>
              <a:t> </a:t>
            </a:r>
            <a:r>
              <a:rPr sz="550" spc="105" dirty="0">
                <a:latin typeface="Microsoft Sans Serif"/>
                <a:cs typeface="Microsoft Sans Serif"/>
              </a:rPr>
              <a:t>dyn(51)</a:t>
            </a:r>
            <a:endParaRPr sz="550">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70" dirty="0"/>
              <a:t>From</a:t>
            </a:r>
            <a:r>
              <a:rPr spc="-145" dirty="0"/>
              <a:t> </a:t>
            </a:r>
            <a:r>
              <a:rPr spc="-235" dirty="0"/>
              <a:t>1</a:t>
            </a:r>
            <a:r>
              <a:rPr spc="-240" dirty="0"/>
              <a:t>0</a:t>
            </a:r>
            <a:r>
              <a:rPr spc="-135" dirty="0"/>
              <a:t> </a:t>
            </a:r>
            <a:r>
              <a:rPr spc="-155" dirty="0"/>
              <a:t>t</a:t>
            </a:r>
            <a:r>
              <a:rPr spc="-265" dirty="0"/>
              <a:t>o</a:t>
            </a:r>
            <a:r>
              <a:rPr spc="-120" dirty="0"/>
              <a:t> </a:t>
            </a:r>
            <a:r>
              <a:rPr spc="-235" dirty="0"/>
              <a:t>1</a:t>
            </a:r>
            <a:r>
              <a:rPr spc="-240" dirty="0"/>
              <a:t>8</a:t>
            </a:r>
          </a:p>
        </p:txBody>
      </p:sp>
      <p:pic>
        <p:nvPicPr>
          <p:cNvPr id="3" name="object 3"/>
          <p:cNvPicPr/>
          <p:nvPr/>
        </p:nvPicPr>
        <p:blipFill>
          <a:blip r:embed="rId2" cstate="print"/>
          <a:stretch>
            <a:fillRect/>
          </a:stretch>
        </p:blipFill>
        <p:spPr>
          <a:xfrm>
            <a:off x="323532" y="411467"/>
            <a:ext cx="2618232" cy="604659"/>
          </a:xfrm>
          <a:prstGeom prst="rect">
            <a:avLst/>
          </a:prstGeom>
        </p:spPr>
      </p:pic>
      <p:sp>
        <p:nvSpPr>
          <p:cNvPr id="4" name="object 4"/>
          <p:cNvSpPr txBox="1"/>
          <p:nvPr/>
        </p:nvSpPr>
        <p:spPr>
          <a:xfrm>
            <a:off x="948639" y="1392377"/>
            <a:ext cx="1772920" cy="604520"/>
          </a:xfrm>
          <a:prstGeom prst="rect">
            <a:avLst/>
          </a:prstGeom>
        </p:spPr>
        <p:txBody>
          <a:bodyPr vert="horz" wrap="square" lIns="0" tIns="12065" rIns="0" bIns="0" rtlCol="0">
            <a:spAutoFit/>
          </a:bodyPr>
          <a:lstStyle/>
          <a:p>
            <a:pPr marL="12700">
              <a:lnSpc>
                <a:spcPct val="100000"/>
              </a:lnSpc>
              <a:spcBef>
                <a:spcPts val="95"/>
              </a:spcBef>
            </a:pPr>
            <a:r>
              <a:rPr sz="1900" b="1" spc="-240" dirty="0">
                <a:solidFill>
                  <a:srgbClr val="00AF50"/>
                </a:solidFill>
                <a:latin typeface="Arial"/>
                <a:cs typeface="Arial"/>
              </a:rPr>
              <a:t>P</a:t>
            </a:r>
            <a:r>
              <a:rPr sz="1900" b="1" spc="-200" dirty="0">
                <a:solidFill>
                  <a:srgbClr val="00AF50"/>
                </a:solidFill>
                <a:latin typeface="Arial"/>
                <a:cs typeface="Arial"/>
              </a:rPr>
              <a:t>y</a:t>
            </a:r>
            <a:r>
              <a:rPr sz="1900" b="1" spc="-110" dirty="0">
                <a:solidFill>
                  <a:srgbClr val="00AF50"/>
                </a:solidFill>
                <a:latin typeface="Arial"/>
                <a:cs typeface="Arial"/>
              </a:rPr>
              <a:t>t</a:t>
            </a:r>
            <a:r>
              <a:rPr sz="1900" b="1" spc="-204" dirty="0">
                <a:solidFill>
                  <a:srgbClr val="00AF50"/>
                </a:solidFill>
                <a:latin typeface="Arial"/>
                <a:cs typeface="Arial"/>
              </a:rPr>
              <a:t>ho</a:t>
            </a:r>
            <a:r>
              <a:rPr sz="1900" b="1" spc="-210" dirty="0">
                <a:solidFill>
                  <a:srgbClr val="00AF50"/>
                </a:solidFill>
                <a:latin typeface="Arial"/>
                <a:cs typeface="Arial"/>
              </a:rPr>
              <a:t>n</a:t>
            </a:r>
            <a:r>
              <a:rPr sz="1900" b="1" spc="-130" dirty="0">
                <a:solidFill>
                  <a:srgbClr val="00AF50"/>
                </a:solidFill>
                <a:latin typeface="Arial"/>
                <a:cs typeface="Arial"/>
              </a:rPr>
              <a:t> </a:t>
            </a:r>
            <a:r>
              <a:rPr sz="1900" b="1" spc="-105" dirty="0">
                <a:solidFill>
                  <a:srgbClr val="00AF50"/>
                </a:solidFill>
                <a:latin typeface="Arial"/>
                <a:cs typeface="Arial"/>
              </a:rPr>
              <a:t>I</a:t>
            </a:r>
            <a:r>
              <a:rPr sz="1900" b="1" spc="-204" dirty="0">
                <a:solidFill>
                  <a:srgbClr val="00AF50"/>
                </a:solidFill>
                <a:latin typeface="Arial"/>
                <a:cs typeface="Arial"/>
              </a:rPr>
              <a:t>n</a:t>
            </a:r>
            <a:r>
              <a:rPr sz="1900" b="1" spc="-110" dirty="0">
                <a:solidFill>
                  <a:srgbClr val="00AF50"/>
                </a:solidFill>
                <a:latin typeface="Arial"/>
                <a:cs typeface="Arial"/>
              </a:rPr>
              <a:t>t</a:t>
            </a:r>
            <a:r>
              <a:rPr sz="1900" b="1" spc="-200" dirty="0">
                <a:solidFill>
                  <a:srgbClr val="00AF50"/>
                </a:solidFill>
                <a:latin typeface="Arial"/>
                <a:cs typeface="Arial"/>
              </a:rPr>
              <a:t>e</a:t>
            </a:r>
            <a:r>
              <a:rPr sz="1900" b="1" spc="-204" dirty="0">
                <a:solidFill>
                  <a:srgbClr val="00AF50"/>
                </a:solidFill>
                <a:latin typeface="Arial"/>
                <a:cs typeface="Arial"/>
              </a:rPr>
              <a:t>g</a:t>
            </a:r>
            <a:r>
              <a:rPr sz="1900" b="1" spc="-135" dirty="0">
                <a:solidFill>
                  <a:srgbClr val="00AF50"/>
                </a:solidFill>
                <a:latin typeface="Arial"/>
                <a:cs typeface="Arial"/>
              </a:rPr>
              <a:t>r</a:t>
            </a:r>
            <a:r>
              <a:rPr sz="1900" b="1" spc="-204" dirty="0">
                <a:solidFill>
                  <a:srgbClr val="00AF50"/>
                </a:solidFill>
                <a:latin typeface="Arial"/>
                <a:cs typeface="Arial"/>
              </a:rPr>
              <a:t>a</a:t>
            </a:r>
            <a:r>
              <a:rPr sz="1900" b="1" spc="-110" dirty="0">
                <a:solidFill>
                  <a:srgbClr val="00AF50"/>
                </a:solidFill>
                <a:latin typeface="Arial"/>
                <a:cs typeface="Arial"/>
              </a:rPr>
              <a:t>t</a:t>
            </a:r>
            <a:r>
              <a:rPr sz="1900" b="1" spc="-105" dirty="0">
                <a:solidFill>
                  <a:srgbClr val="00AF50"/>
                </a:solidFill>
                <a:latin typeface="Arial"/>
                <a:cs typeface="Arial"/>
              </a:rPr>
              <a:t>i</a:t>
            </a:r>
            <a:r>
              <a:rPr sz="1900" b="1" spc="-204" dirty="0">
                <a:solidFill>
                  <a:srgbClr val="00AF50"/>
                </a:solidFill>
                <a:latin typeface="Arial"/>
                <a:cs typeface="Arial"/>
              </a:rPr>
              <a:t>o</a:t>
            </a:r>
            <a:r>
              <a:rPr sz="1900" b="1" spc="-210" dirty="0">
                <a:solidFill>
                  <a:srgbClr val="00AF50"/>
                </a:solidFill>
                <a:latin typeface="Arial"/>
                <a:cs typeface="Arial"/>
              </a:rPr>
              <a:t>n</a:t>
            </a:r>
            <a:endParaRPr sz="1900">
              <a:latin typeface="Arial"/>
              <a:cs typeface="Arial"/>
            </a:endParaRPr>
          </a:p>
          <a:p>
            <a:pPr marL="60960">
              <a:lnSpc>
                <a:spcPct val="100000"/>
              </a:lnSpc>
            </a:pPr>
            <a:r>
              <a:rPr sz="1900" b="1" spc="-105" dirty="0">
                <a:solidFill>
                  <a:srgbClr val="00AF50"/>
                </a:solidFill>
                <a:latin typeface="Arial"/>
                <a:cs typeface="Arial"/>
              </a:rPr>
              <a:t>I</a:t>
            </a:r>
            <a:r>
              <a:rPr sz="1900" b="1" spc="-210" dirty="0">
                <a:solidFill>
                  <a:srgbClr val="00AF50"/>
                </a:solidFill>
                <a:latin typeface="Arial"/>
                <a:cs typeface="Arial"/>
              </a:rPr>
              <a:t>n</a:t>
            </a:r>
            <a:r>
              <a:rPr sz="1900" b="1" spc="-105" dirty="0">
                <a:solidFill>
                  <a:srgbClr val="00AF50"/>
                </a:solidFill>
                <a:latin typeface="Arial"/>
                <a:cs typeface="Arial"/>
              </a:rPr>
              <a:t>i</a:t>
            </a:r>
            <a:r>
              <a:rPr sz="1900" b="1" spc="-110" dirty="0">
                <a:solidFill>
                  <a:srgbClr val="00AF50"/>
                </a:solidFill>
                <a:latin typeface="Arial"/>
                <a:cs typeface="Arial"/>
              </a:rPr>
              <a:t>t</a:t>
            </a:r>
            <a:r>
              <a:rPr sz="1900" b="1" spc="-150" dirty="0">
                <a:solidFill>
                  <a:srgbClr val="00AF50"/>
                </a:solidFill>
                <a:latin typeface="Arial"/>
                <a:cs typeface="Arial"/>
              </a:rPr>
              <a:t>ia</a:t>
            </a:r>
            <a:r>
              <a:rPr sz="1900" b="1" spc="-110" dirty="0">
                <a:solidFill>
                  <a:srgbClr val="00AF50"/>
                </a:solidFill>
                <a:latin typeface="Arial"/>
                <a:cs typeface="Arial"/>
              </a:rPr>
              <a:t>t</a:t>
            </a:r>
            <a:r>
              <a:rPr sz="1900" b="1" spc="-200" dirty="0">
                <a:solidFill>
                  <a:srgbClr val="00AF50"/>
                </a:solidFill>
                <a:latin typeface="Arial"/>
                <a:cs typeface="Arial"/>
              </a:rPr>
              <a:t>e</a:t>
            </a:r>
            <a:r>
              <a:rPr sz="1900" b="1" spc="-215" dirty="0">
                <a:solidFill>
                  <a:srgbClr val="00AF50"/>
                </a:solidFill>
                <a:latin typeface="Arial"/>
                <a:cs typeface="Arial"/>
              </a:rPr>
              <a:t>d</a:t>
            </a:r>
            <a:r>
              <a:rPr sz="1900" b="1" spc="-140" dirty="0">
                <a:solidFill>
                  <a:srgbClr val="00AF50"/>
                </a:solidFill>
                <a:latin typeface="Arial"/>
                <a:cs typeface="Arial"/>
              </a:rPr>
              <a:t> </a:t>
            </a:r>
            <a:r>
              <a:rPr sz="1900" b="1" spc="-114" dirty="0">
                <a:solidFill>
                  <a:srgbClr val="00AF50"/>
                </a:solidFill>
                <a:latin typeface="Arial"/>
                <a:cs typeface="Arial"/>
              </a:rPr>
              <a:t>t</a:t>
            </a:r>
            <a:r>
              <a:rPr sz="1900" b="1" spc="-210" dirty="0">
                <a:solidFill>
                  <a:srgbClr val="00AF50"/>
                </a:solidFill>
                <a:latin typeface="Arial"/>
                <a:cs typeface="Arial"/>
              </a:rPr>
              <a:t>h</a:t>
            </a:r>
            <a:r>
              <a:rPr sz="1900" b="1" spc="-195" dirty="0">
                <a:solidFill>
                  <a:srgbClr val="00AF50"/>
                </a:solidFill>
                <a:latin typeface="Arial"/>
                <a:cs typeface="Arial"/>
              </a:rPr>
              <a:t>e</a:t>
            </a:r>
            <a:r>
              <a:rPr sz="1900" b="1" spc="-125" dirty="0">
                <a:solidFill>
                  <a:srgbClr val="00AF50"/>
                </a:solidFill>
                <a:latin typeface="Arial"/>
                <a:cs typeface="Arial"/>
              </a:rPr>
              <a:t> </a:t>
            </a:r>
            <a:r>
              <a:rPr sz="1900" b="1" spc="-360" dirty="0">
                <a:solidFill>
                  <a:srgbClr val="00AF50"/>
                </a:solidFill>
                <a:latin typeface="Arial"/>
                <a:cs typeface="Arial"/>
              </a:rPr>
              <a:t>W</a:t>
            </a:r>
            <a:r>
              <a:rPr sz="1900" b="1" spc="-210" dirty="0">
                <a:solidFill>
                  <a:srgbClr val="00AF50"/>
                </a:solidFill>
                <a:latin typeface="Arial"/>
                <a:cs typeface="Arial"/>
              </a:rPr>
              <a:t>o</a:t>
            </a:r>
            <a:r>
              <a:rPr sz="1900" b="1" spc="-165" dirty="0">
                <a:solidFill>
                  <a:srgbClr val="00AF50"/>
                </a:solidFill>
                <a:latin typeface="Arial"/>
                <a:cs typeface="Arial"/>
              </a:rPr>
              <a:t>rk</a:t>
            </a:r>
            <a:endParaRPr sz="1900">
              <a:latin typeface="Arial"/>
              <a:cs typeface="Arial"/>
            </a:endParaRPr>
          </a:p>
        </p:txBody>
      </p:sp>
      <p:pic>
        <p:nvPicPr>
          <p:cNvPr id="5" name="object 5"/>
          <p:cNvPicPr/>
          <p:nvPr/>
        </p:nvPicPr>
        <p:blipFill>
          <a:blip r:embed="rId3" cstate="print"/>
          <a:stretch>
            <a:fillRect/>
          </a:stretch>
        </p:blipFill>
        <p:spPr>
          <a:xfrm>
            <a:off x="901041" y="2595802"/>
            <a:ext cx="2910097" cy="1180994"/>
          </a:xfrm>
          <a:prstGeom prst="rect">
            <a:avLst/>
          </a:prstGeom>
        </p:spPr>
      </p:pic>
      <p:pic>
        <p:nvPicPr>
          <p:cNvPr id="6" name="object 6"/>
          <p:cNvPicPr/>
          <p:nvPr/>
        </p:nvPicPr>
        <p:blipFill>
          <a:blip r:embed="rId4" cstate="print"/>
          <a:stretch>
            <a:fillRect/>
          </a:stretch>
        </p:blipFill>
        <p:spPr>
          <a:xfrm>
            <a:off x="4218554" y="546364"/>
            <a:ext cx="4425678" cy="40641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3" name="object 3"/>
          <p:cNvSpPr txBox="1">
            <a:spLocks noGrp="1"/>
          </p:cNvSpPr>
          <p:nvPr>
            <p:ph type="title"/>
          </p:nvPr>
        </p:nvSpPr>
        <p:spPr>
          <a:xfrm>
            <a:off x="1122680" y="1231214"/>
            <a:ext cx="901700" cy="391795"/>
          </a:xfrm>
          <a:prstGeom prst="rect">
            <a:avLst/>
          </a:prstGeom>
        </p:spPr>
        <p:txBody>
          <a:bodyPr vert="horz" wrap="square" lIns="0" tIns="12700" rIns="0" bIns="0" rtlCol="0">
            <a:spAutoFit/>
          </a:bodyPr>
          <a:lstStyle/>
          <a:p>
            <a:pPr marL="12700">
              <a:lnSpc>
                <a:spcPct val="100000"/>
              </a:lnSpc>
              <a:spcBef>
                <a:spcPts val="100"/>
              </a:spcBef>
            </a:pPr>
            <a:r>
              <a:rPr spc="-254" dirty="0"/>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19" y="1207007"/>
            <a:ext cx="2231390" cy="2643505"/>
            <a:chOff x="45719" y="1207007"/>
            <a:chExt cx="2231390" cy="2643505"/>
          </a:xfrm>
        </p:grpSpPr>
        <p:pic>
          <p:nvPicPr>
            <p:cNvPr id="3" name="object 3"/>
            <p:cNvPicPr/>
            <p:nvPr/>
          </p:nvPicPr>
          <p:blipFill>
            <a:blip r:embed="rId2" cstate="print"/>
            <a:stretch>
              <a:fillRect/>
            </a:stretch>
          </p:blipFill>
          <p:spPr>
            <a:xfrm>
              <a:off x="45719" y="1207007"/>
              <a:ext cx="2231136" cy="260603"/>
            </a:xfrm>
            <a:prstGeom prst="rect">
              <a:avLst/>
            </a:prstGeom>
          </p:spPr>
        </p:pic>
        <p:sp>
          <p:nvSpPr>
            <p:cNvPr id="4" name="object 4"/>
            <p:cNvSpPr/>
            <p:nvPr/>
          </p:nvSpPr>
          <p:spPr>
            <a:xfrm>
              <a:off x="314020" y="1465960"/>
              <a:ext cx="1720214" cy="2384425"/>
            </a:xfrm>
            <a:custGeom>
              <a:avLst/>
              <a:gdLst/>
              <a:ahLst/>
              <a:cxnLst/>
              <a:rect l="l" t="t" r="r" b="b"/>
              <a:pathLst>
                <a:path w="1720214" h="2384425">
                  <a:moveTo>
                    <a:pt x="1719757" y="0"/>
                  </a:moveTo>
                  <a:lnTo>
                    <a:pt x="0" y="0"/>
                  </a:lnTo>
                  <a:lnTo>
                    <a:pt x="0" y="2384425"/>
                  </a:lnTo>
                  <a:lnTo>
                    <a:pt x="859878" y="1930781"/>
                  </a:lnTo>
                  <a:lnTo>
                    <a:pt x="1719757" y="2384425"/>
                  </a:lnTo>
                  <a:lnTo>
                    <a:pt x="1719757" y="0"/>
                  </a:lnTo>
                  <a:close/>
                </a:path>
              </a:pathLst>
            </a:custGeom>
            <a:solidFill>
              <a:srgbClr val="77923B"/>
            </a:solidFill>
          </p:spPr>
          <p:txBody>
            <a:bodyPr wrap="square" lIns="0" tIns="0" rIns="0" bIns="0" rtlCol="0"/>
            <a:lstStyle/>
            <a:p>
              <a:endParaRPr/>
            </a:p>
          </p:txBody>
        </p:sp>
        <p:sp>
          <p:nvSpPr>
            <p:cNvPr id="5" name="object 5"/>
            <p:cNvSpPr/>
            <p:nvPr/>
          </p:nvSpPr>
          <p:spPr>
            <a:xfrm>
              <a:off x="314020" y="2177160"/>
              <a:ext cx="1720214" cy="1673225"/>
            </a:xfrm>
            <a:custGeom>
              <a:avLst/>
              <a:gdLst/>
              <a:ahLst/>
              <a:cxnLst/>
              <a:rect l="l" t="t" r="r" b="b"/>
              <a:pathLst>
                <a:path w="1720214" h="1673225">
                  <a:moveTo>
                    <a:pt x="0" y="0"/>
                  </a:moveTo>
                  <a:lnTo>
                    <a:pt x="0" y="1673225"/>
                  </a:lnTo>
                  <a:lnTo>
                    <a:pt x="859878" y="1219581"/>
                  </a:lnTo>
                  <a:lnTo>
                    <a:pt x="1719757" y="1673225"/>
                  </a:lnTo>
                  <a:lnTo>
                    <a:pt x="1719757" y="1128902"/>
                  </a:lnTo>
                  <a:lnTo>
                    <a:pt x="1565960" y="1121029"/>
                  </a:lnTo>
                  <a:lnTo>
                    <a:pt x="1515762" y="1115260"/>
                  </a:lnTo>
                  <a:lnTo>
                    <a:pt x="1465958" y="1108224"/>
                  </a:lnTo>
                  <a:lnTo>
                    <a:pt x="1416566" y="1099936"/>
                  </a:lnTo>
                  <a:lnTo>
                    <a:pt x="1367602" y="1090414"/>
                  </a:lnTo>
                  <a:lnTo>
                    <a:pt x="1319083" y="1079673"/>
                  </a:lnTo>
                  <a:lnTo>
                    <a:pt x="1271024" y="1067730"/>
                  </a:lnTo>
                  <a:lnTo>
                    <a:pt x="1223444" y="1054603"/>
                  </a:lnTo>
                  <a:lnTo>
                    <a:pt x="1176357" y="1040307"/>
                  </a:lnTo>
                  <a:lnTo>
                    <a:pt x="1129781" y="1024859"/>
                  </a:lnTo>
                  <a:lnTo>
                    <a:pt x="1083732" y="1008275"/>
                  </a:lnTo>
                  <a:lnTo>
                    <a:pt x="1038226" y="990573"/>
                  </a:lnTo>
                  <a:lnTo>
                    <a:pt x="993281" y="971769"/>
                  </a:lnTo>
                  <a:lnTo>
                    <a:pt x="948912" y="951879"/>
                  </a:lnTo>
                  <a:lnTo>
                    <a:pt x="905137" y="930919"/>
                  </a:lnTo>
                  <a:lnTo>
                    <a:pt x="861971" y="908908"/>
                  </a:lnTo>
                  <a:lnTo>
                    <a:pt x="819431" y="885860"/>
                  </a:lnTo>
                  <a:lnTo>
                    <a:pt x="777534" y="861793"/>
                  </a:lnTo>
                  <a:lnTo>
                    <a:pt x="736296" y="836723"/>
                  </a:lnTo>
                  <a:lnTo>
                    <a:pt x="695734" y="810667"/>
                  </a:lnTo>
                  <a:lnTo>
                    <a:pt x="655863" y="783641"/>
                  </a:lnTo>
                  <a:lnTo>
                    <a:pt x="616702" y="755662"/>
                  </a:lnTo>
                  <a:lnTo>
                    <a:pt x="578265" y="726746"/>
                  </a:lnTo>
                  <a:lnTo>
                    <a:pt x="540571" y="696911"/>
                  </a:lnTo>
                  <a:lnTo>
                    <a:pt x="503634" y="666172"/>
                  </a:lnTo>
                  <a:lnTo>
                    <a:pt x="467472" y="634546"/>
                  </a:lnTo>
                  <a:lnTo>
                    <a:pt x="432101" y="602050"/>
                  </a:lnTo>
                  <a:lnTo>
                    <a:pt x="397538" y="568700"/>
                  </a:lnTo>
                  <a:lnTo>
                    <a:pt x="363800" y="534514"/>
                  </a:lnTo>
                  <a:lnTo>
                    <a:pt x="330902" y="499506"/>
                  </a:lnTo>
                  <a:lnTo>
                    <a:pt x="298861" y="463695"/>
                  </a:lnTo>
                  <a:lnTo>
                    <a:pt x="267693" y="427096"/>
                  </a:lnTo>
                  <a:lnTo>
                    <a:pt x="237416" y="389727"/>
                  </a:lnTo>
                  <a:lnTo>
                    <a:pt x="208046" y="351603"/>
                  </a:lnTo>
                  <a:lnTo>
                    <a:pt x="179599" y="312742"/>
                  </a:lnTo>
                  <a:lnTo>
                    <a:pt x="152092" y="273159"/>
                  </a:lnTo>
                  <a:lnTo>
                    <a:pt x="125541" y="232872"/>
                  </a:lnTo>
                  <a:lnTo>
                    <a:pt x="99962" y="191897"/>
                  </a:lnTo>
                  <a:lnTo>
                    <a:pt x="75373" y="150251"/>
                  </a:lnTo>
                  <a:lnTo>
                    <a:pt x="51790" y="107950"/>
                  </a:lnTo>
                  <a:lnTo>
                    <a:pt x="0" y="0"/>
                  </a:lnTo>
                  <a:close/>
                </a:path>
              </a:pathLst>
            </a:custGeom>
            <a:solidFill>
              <a:srgbClr val="FFFFFF">
                <a:alpha val="19999"/>
              </a:srgbClr>
            </a:solidFill>
          </p:spPr>
          <p:txBody>
            <a:bodyPr wrap="square" lIns="0" tIns="0" rIns="0" bIns="0" rtlCol="0"/>
            <a:lstStyle/>
            <a:p>
              <a:endParaRPr/>
            </a:p>
          </p:txBody>
        </p:sp>
        <p:pic>
          <p:nvPicPr>
            <p:cNvPr id="6" name="object 6"/>
            <p:cNvPicPr/>
            <p:nvPr/>
          </p:nvPicPr>
          <p:blipFill>
            <a:blip r:embed="rId3" cstate="print"/>
            <a:stretch>
              <a:fillRect/>
            </a:stretch>
          </p:blipFill>
          <p:spPr>
            <a:xfrm>
              <a:off x="968159" y="1615820"/>
              <a:ext cx="411480" cy="411479"/>
            </a:xfrm>
            <a:prstGeom prst="rect">
              <a:avLst/>
            </a:prstGeom>
          </p:spPr>
        </p:pic>
      </p:grpSp>
      <p:sp>
        <p:nvSpPr>
          <p:cNvPr id="7" name="object 7"/>
          <p:cNvSpPr txBox="1">
            <a:spLocks noGrp="1"/>
          </p:cNvSpPr>
          <p:nvPr>
            <p:ph type="title"/>
          </p:nvPr>
        </p:nvSpPr>
        <p:spPr>
          <a:xfrm>
            <a:off x="693521" y="2197988"/>
            <a:ext cx="966469" cy="238125"/>
          </a:xfrm>
          <a:prstGeom prst="rect">
            <a:avLst/>
          </a:prstGeom>
        </p:spPr>
        <p:txBody>
          <a:bodyPr vert="horz" wrap="square" lIns="0" tIns="11430" rIns="0" bIns="0" rtlCol="0">
            <a:spAutoFit/>
          </a:bodyPr>
          <a:lstStyle/>
          <a:p>
            <a:pPr marL="12700">
              <a:lnSpc>
                <a:spcPct val="100000"/>
              </a:lnSpc>
              <a:spcBef>
                <a:spcPts val="90"/>
              </a:spcBef>
            </a:pPr>
            <a:r>
              <a:rPr sz="1400" b="0" spc="65" dirty="0">
                <a:solidFill>
                  <a:srgbClr val="FFFFFF"/>
                </a:solidFill>
                <a:latin typeface="Microsoft Sans Serif"/>
                <a:cs typeface="Microsoft Sans Serif"/>
              </a:rPr>
              <a:t>W</a:t>
            </a:r>
            <a:r>
              <a:rPr sz="1400" b="0" spc="-10" dirty="0">
                <a:solidFill>
                  <a:srgbClr val="FFFFFF"/>
                </a:solidFill>
                <a:latin typeface="Microsoft Sans Serif"/>
                <a:cs typeface="Microsoft Sans Serif"/>
              </a:rPr>
              <a:t>ith</a:t>
            </a:r>
            <a:r>
              <a:rPr sz="1400" b="0" spc="-70" dirty="0">
                <a:solidFill>
                  <a:srgbClr val="FFFFFF"/>
                </a:solidFill>
                <a:latin typeface="Microsoft Sans Serif"/>
                <a:cs typeface="Microsoft Sans Serif"/>
              </a:rPr>
              <a:t> </a:t>
            </a:r>
            <a:r>
              <a:rPr sz="1400" b="0" spc="-5" dirty="0">
                <a:solidFill>
                  <a:srgbClr val="FFFFFF"/>
                </a:solidFill>
                <a:latin typeface="Microsoft Sans Serif"/>
                <a:cs typeface="Microsoft Sans Serif"/>
              </a:rPr>
              <a:t>S</a:t>
            </a:r>
            <a:r>
              <a:rPr sz="1400" b="0" spc="-90" dirty="0">
                <a:solidFill>
                  <a:srgbClr val="FFFFFF"/>
                </a:solidFill>
                <a:latin typeface="Microsoft Sans Serif"/>
                <a:cs typeface="Microsoft Sans Serif"/>
              </a:rPr>
              <a:t>T</a:t>
            </a:r>
            <a:r>
              <a:rPr sz="1400" b="0" spc="-100" dirty="0">
                <a:solidFill>
                  <a:srgbClr val="FFFFFF"/>
                </a:solidFill>
                <a:latin typeface="Microsoft Sans Serif"/>
                <a:cs typeface="Microsoft Sans Serif"/>
              </a:rPr>
              <a:t>A</a:t>
            </a:r>
            <a:r>
              <a:rPr sz="1400" b="0" spc="-90" dirty="0">
                <a:solidFill>
                  <a:srgbClr val="FFFFFF"/>
                </a:solidFill>
                <a:latin typeface="Microsoft Sans Serif"/>
                <a:cs typeface="Microsoft Sans Serif"/>
              </a:rPr>
              <a:t>T</a:t>
            </a:r>
            <a:r>
              <a:rPr sz="1400" b="0" spc="-10" dirty="0">
                <a:solidFill>
                  <a:srgbClr val="FFFFFF"/>
                </a:solidFill>
                <a:latin typeface="Microsoft Sans Serif"/>
                <a:cs typeface="Microsoft Sans Serif"/>
              </a:rPr>
              <a:t>A</a:t>
            </a:r>
            <a:endParaRPr sz="1400">
              <a:latin typeface="Microsoft Sans Serif"/>
              <a:cs typeface="Microsoft Sans Serif"/>
            </a:endParaRPr>
          </a:p>
        </p:txBody>
      </p:sp>
      <p:sp>
        <p:nvSpPr>
          <p:cNvPr id="8" name="object 8"/>
          <p:cNvSpPr txBox="1"/>
          <p:nvPr/>
        </p:nvSpPr>
        <p:spPr>
          <a:xfrm>
            <a:off x="826414" y="2469006"/>
            <a:ext cx="7016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E</a:t>
            </a:r>
            <a:r>
              <a:rPr sz="1200" spc="5" dirty="0">
                <a:solidFill>
                  <a:srgbClr val="FFFFFF"/>
                </a:solidFill>
                <a:latin typeface="Calibri"/>
                <a:cs typeface="Calibri"/>
              </a:rPr>
              <a:t>x</a:t>
            </a:r>
            <a:r>
              <a:rPr sz="1200" spc="-10" dirty="0">
                <a:solidFill>
                  <a:srgbClr val="FFFFFF"/>
                </a:solidFill>
                <a:latin typeface="Calibri"/>
                <a:cs typeface="Calibri"/>
              </a:rPr>
              <a:t>p</a:t>
            </a:r>
            <a:r>
              <a:rPr sz="1200" dirty="0">
                <a:solidFill>
                  <a:srgbClr val="FFFFFF"/>
                </a:solidFill>
                <a:latin typeface="Calibri"/>
                <a:cs typeface="Calibri"/>
              </a:rPr>
              <a:t>e</a:t>
            </a:r>
            <a:r>
              <a:rPr sz="1200" spc="-10" dirty="0">
                <a:solidFill>
                  <a:srgbClr val="FFFFFF"/>
                </a:solidFill>
                <a:latin typeface="Calibri"/>
                <a:cs typeface="Calibri"/>
              </a:rPr>
              <a:t>r</a:t>
            </a:r>
            <a:r>
              <a:rPr sz="1200" spc="-15" dirty="0">
                <a:solidFill>
                  <a:srgbClr val="FFFFFF"/>
                </a:solidFill>
                <a:latin typeface="Calibri"/>
                <a:cs typeface="Calibri"/>
              </a:rPr>
              <a:t>i</a:t>
            </a:r>
            <a:r>
              <a:rPr sz="1200" dirty="0">
                <a:solidFill>
                  <a:srgbClr val="FFFFFF"/>
                </a:solidFill>
                <a:latin typeface="Calibri"/>
                <a:cs typeface="Calibri"/>
              </a:rPr>
              <a:t>e</a:t>
            </a:r>
            <a:r>
              <a:rPr sz="1200" spc="-5" dirty="0">
                <a:solidFill>
                  <a:srgbClr val="FFFFFF"/>
                </a:solidFill>
                <a:latin typeface="Calibri"/>
                <a:cs typeface="Calibri"/>
              </a:rPr>
              <a:t>nc</a:t>
            </a:r>
            <a:r>
              <a:rPr sz="1200" dirty="0">
                <a:solidFill>
                  <a:srgbClr val="FFFFFF"/>
                </a:solidFill>
                <a:latin typeface="Calibri"/>
                <a:cs typeface="Calibri"/>
              </a:rPr>
              <a:t>e</a:t>
            </a:r>
            <a:endParaRPr sz="1200">
              <a:latin typeface="Calibri"/>
              <a:cs typeface="Calibri"/>
            </a:endParaRPr>
          </a:p>
        </p:txBody>
      </p:sp>
      <p:grpSp>
        <p:nvGrpSpPr>
          <p:cNvPr id="9" name="object 9"/>
          <p:cNvGrpSpPr/>
          <p:nvPr/>
        </p:nvGrpSpPr>
        <p:grpSpPr>
          <a:xfrm>
            <a:off x="1019860" y="1105979"/>
            <a:ext cx="3524885" cy="2744470"/>
            <a:chOff x="1019860" y="1105979"/>
            <a:chExt cx="3524885" cy="2744470"/>
          </a:xfrm>
        </p:grpSpPr>
        <p:pic>
          <p:nvPicPr>
            <p:cNvPr id="10" name="object 10"/>
            <p:cNvPicPr/>
            <p:nvPr/>
          </p:nvPicPr>
          <p:blipFill>
            <a:blip r:embed="rId4" cstate="print"/>
            <a:stretch>
              <a:fillRect/>
            </a:stretch>
          </p:blipFill>
          <p:spPr>
            <a:xfrm>
              <a:off x="1077683" y="1280794"/>
              <a:ext cx="115417" cy="115442"/>
            </a:xfrm>
            <a:prstGeom prst="rect">
              <a:avLst/>
            </a:prstGeom>
          </p:spPr>
        </p:pic>
        <p:sp>
          <p:nvSpPr>
            <p:cNvPr id="11" name="object 11"/>
            <p:cNvSpPr/>
            <p:nvPr/>
          </p:nvSpPr>
          <p:spPr>
            <a:xfrm>
              <a:off x="1034148" y="1120266"/>
              <a:ext cx="240665" cy="141605"/>
            </a:xfrm>
            <a:custGeom>
              <a:avLst/>
              <a:gdLst/>
              <a:ahLst/>
              <a:cxnLst/>
              <a:rect l="l" t="t" r="r" b="b"/>
              <a:pathLst>
                <a:path w="240665" h="141605">
                  <a:moveTo>
                    <a:pt x="119735" y="87122"/>
                  </a:moveTo>
                  <a:lnTo>
                    <a:pt x="89448" y="83306"/>
                  </a:lnTo>
                  <a:lnTo>
                    <a:pt x="51804" y="77454"/>
                  </a:lnTo>
                  <a:lnTo>
                    <a:pt x="18192" y="62815"/>
                  </a:lnTo>
                  <a:lnTo>
                    <a:pt x="0" y="32639"/>
                  </a:lnTo>
                  <a:lnTo>
                    <a:pt x="391" y="24306"/>
                  </a:lnTo>
                  <a:lnTo>
                    <a:pt x="3370" y="16176"/>
                  </a:lnTo>
                  <a:lnTo>
                    <a:pt x="7384" y="8118"/>
                  </a:lnTo>
                  <a:lnTo>
                    <a:pt x="10883" y="0"/>
                  </a:lnTo>
                  <a:lnTo>
                    <a:pt x="24752" y="4931"/>
                  </a:lnTo>
                  <a:lnTo>
                    <a:pt x="38800" y="9540"/>
                  </a:lnTo>
                  <a:lnTo>
                    <a:pt x="52498" y="14841"/>
                  </a:lnTo>
                  <a:lnTo>
                    <a:pt x="88474" y="41989"/>
                  </a:lnTo>
                  <a:lnTo>
                    <a:pt x="114412" y="73469"/>
                  </a:lnTo>
                  <a:lnTo>
                    <a:pt x="119102" y="82327"/>
                  </a:lnTo>
                  <a:lnTo>
                    <a:pt x="124108" y="90852"/>
                  </a:lnTo>
                  <a:lnTo>
                    <a:pt x="170319" y="110712"/>
                  </a:lnTo>
                  <a:lnTo>
                    <a:pt x="206819" y="119761"/>
                  </a:lnTo>
                  <a:lnTo>
                    <a:pt x="215758" y="100943"/>
                  </a:lnTo>
                  <a:lnTo>
                    <a:pt x="225210" y="82280"/>
                  </a:lnTo>
                  <a:lnTo>
                    <a:pt x="233646" y="63307"/>
                  </a:lnTo>
                  <a:lnTo>
                    <a:pt x="239534" y="43561"/>
                  </a:lnTo>
                  <a:lnTo>
                    <a:pt x="240310" y="34085"/>
                  </a:lnTo>
                  <a:lnTo>
                    <a:pt x="239072" y="24050"/>
                  </a:lnTo>
                  <a:lnTo>
                    <a:pt x="235332" y="15611"/>
                  </a:lnTo>
                  <a:lnTo>
                    <a:pt x="228600" y="10922"/>
                  </a:lnTo>
                  <a:lnTo>
                    <a:pt x="209764" y="9485"/>
                  </a:lnTo>
                  <a:lnTo>
                    <a:pt x="190690" y="12668"/>
                  </a:lnTo>
                  <a:lnTo>
                    <a:pt x="171521" y="17708"/>
                  </a:lnTo>
                  <a:lnTo>
                    <a:pt x="152400" y="21844"/>
                  </a:lnTo>
                  <a:lnTo>
                    <a:pt x="138449" y="37883"/>
                  </a:lnTo>
                  <a:lnTo>
                    <a:pt x="124274" y="53768"/>
                  </a:lnTo>
                  <a:lnTo>
                    <a:pt x="110553" y="70010"/>
                  </a:lnTo>
                  <a:lnTo>
                    <a:pt x="97967" y="87122"/>
                  </a:lnTo>
                  <a:lnTo>
                    <a:pt x="81921" y="113252"/>
                  </a:lnTo>
                  <a:lnTo>
                    <a:pt x="78638" y="123101"/>
                  </a:lnTo>
                  <a:lnTo>
                    <a:pt x="82735" y="122764"/>
                  </a:lnTo>
                  <a:lnTo>
                    <a:pt x="88833" y="118338"/>
                  </a:lnTo>
                  <a:lnTo>
                    <a:pt x="91550" y="115917"/>
                  </a:lnTo>
                  <a:lnTo>
                    <a:pt x="85504" y="121598"/>
                  </a:lnTo>
                  <a:lnTo>
                    <a:pt x="65316" y="141478"/>
                  </a:lnTo>
                </a:path>
              </a:pathLst>
            </a:custGeom>
            <a:ln w="28575">
              <a:solidFill>
                <a:srgbClr val="40404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2313432" y="1207007"/>
              <a:ext cx="2231135" cy="260603"/>
            </a:xfrm>
            <a:prstGeom prst="rect">
              <a:avLst/>
            </a:prstGeom>
          </p:spPr>
        </p:pic>
        <p:sp>
          <p:nvSpPr>
            <p:cNvPr id="13" name="object 13"/>
            <p:cNvSpPr/>
            <p:nvPr/>
          </p:nvSpPr>
          <p:spPr>
            <a:xfrm>
              <a:off x="2583815" y="1465960"/>
              <a:ext cx="1720214" cy="2384425"/>
            </a:xfrm>
            <a:custGeom>
              <a:avLst/>
              <a:gdLst/>
              <a:ahLst/>
              <a:cxnLst/>
              <a:rect l="l" t="t" r="r" b="b"/>
              <a:pathLst>
                <a:path w="1720214" h="2384425">
                  <a:moveTo>
                    <a:pt x="1719707" y="0"/>
                  </a:moveTo>
                  <a:lnTo>
                    <a:pt x="0" y="0"/>
                  </a:lnTo>
                  <a:lnTo>
                    <a:pt x="0" y="2384425"/>
                  </a:lnTo>
                  <a:lnTo>
                    <a:pt x="859789" y="1930781"/>
                  </a:lnTo>
                  <a:lnTo>
                    <a:pt x="1719707" y="2384425"/>
                  </a:lnTo>
                  <a:lnTo>
                    <a:pt x="1719707" y="0"/>
                  </a:lnTo>
                  <a:close/>
                </a:path>
              </a:pathLst>
            </a:custGeom>
            <a:solidFill>
              <a:srgbClr val="5F497A"/>
            </a:solidFill>
          </p:spPr>
          <p:txBody>
            <a:bodyPr wrap="square" lIns="0" tIns="0" rIns="0" bIns="0" rtlCol="0"/>
            <a:lstStyle/>
            <a:p>
              <a:endParaRPr/>
            </a:p>
          </p:txBody>
        </p:sp>
        <p:sp>
          <p:nvSpPr>
            <p:cNvPr id="14" name="object 14"/>
            <p:cNvSpPr/>
            <p:nvPr/>
          </p:nvSpPr>
          <p:spPr>
            <a:xfrm>
              <a:off x="2583815" y="2177160"/>
              <a:ext cx="1720214" cy="1673225"/>
            </a:xfrm>
            <a:custGeom>
              <a:avLst/>
              <a:gdLst/>
              <a:ahLst/>
              <a:cxnLst/>
              <a:rect l="l" t="t" r="r" b="b"/>
              <a:pathLst>
                <a:path w="1720214" h="1673225">
                  <a:moveTo>
                    <a:pt x="0" y="0"/>
                  </a:moveTo>
                  <a:lnTo>
                    <a:pt x="0" y="1673225"/>
                  </a:lnTo>
                  <a:lnTo>
                    <a:pt x="859789" y="1219581"/>
                  </a:lnTo>
                  <a:lnTo>
                    <a:pt x="1719707" y="1673225"/>
                  </a:lnTo>
                  <a:lnTo>
                    <a:pt x="1719707" y="1128902"/>
                  </a:lnTo>
                  <a:lnTo>
                    <a:pt x="1565910" y="1121029"/>
                  </a:lnTo>
                  <a:lnTo>
                    <a:pt x="1515712" y="1115260"/>
                  </a:lnTo>
                  <a:lnTo>
                    <a:pt x="1465909" y="1108224"/>
                  </a:lnTo>
                  <a:lnTo>
                    <a:pt x="1416517" y="1099936"/>
                  </a:lnTo>
                  <a:lnTo>
                    <a:pt x="1367553" y="1090414"/>
                  </a:lnTo>
                  <a:lnTo>
                    <a:pt x="1319033" y="1079673"/>
                  </a:lnTo>
                  <a:lnTo>
                    <a:pt x="1270974" y="1067730"/>
                  </a:lnTo>
                  <a:lnTo>
                    <a:pt x="1223393" y="1054603"/>
                  </a:lnTo>
                  <a:lnTo>
                    <a:pt x="1176305" y="1040307"/>
                  </a:lnTo>
                  <a:lnTo>
                    <a:pt x="1129728" y="1024859"/>
                  </a:lnTo>
                  <a:lnTo>
                    <a:pt x="1083678" y="1008275"/>
                  </a:lnTo>
                  <a:lnTo>
                    <a:pt x="1038171" y="990573"/>
                  </a:lnTo>
                  <a:lnTo>
                    <a:pt x="993224" y="971769"/>
                  </a:lnTo>
                  <a:lnTo>
                    <a:pt x="948854" y="951879"/>
                  </a:lnTo>
                  <a:lnTo>
                    <a:pt x="905077" y="930919"/>
                  </a:lnTo>
                  <a:lnTo>
                    <a:pt x="861909" y="908908"/>
                  </a:lnTo>
                  <a:lnTo>
                    <a:pt x="819367" y="885860"/>
                  </a:lnTo>
                  <a:lnTo>
                    <a:pt x="777468" y="861793"/>
                  </a:lnTo>
                  <a:lnTo>
                    <a:pt x="736228" y="836723"/>
                  </a:lnTo>
                  <a:lnTo>
                    <a:pt x="695663" y="810667"/>
                  </a:lnTo>
                  <a:lnTo>
                    <a:pt x="655791" y="783641"/>
                  </a:lnTo>
                  <a:lnTo>
                    <a:pt x="616627" y="755662"/>
                  </a:lnTo>
                  <a:lnTo>
                    <a:pt x="578188" y="726746"/>
                  </a:lnTo>
                  <a:lnTo>
                    <a:pt x="540491" y="696911"/>
                  </a:lnTo>
                  <a:lnTo>
                    <a:pt x="503553" y="666172"/>
                  </a:lnTo>
                  <a:lnTo>
                    <a:pt x="467389" y="634546"/>
                  </a:lnTo>
                  <a:lnTo>
                    <a:pt x="432016" y="602050"/>
                  </a:lnTo>
                  <a:lnTo>
                    <a:pt x="397451" y="568700"/>
                  </a:lnTo>
                  <a:lnTo>
                    <a:pt x="363710" y="534514"/>
                  </a:lnTo>
                  <a:lnTo>
                    <a:pt x="330810" y="499506"/>
                  </a:lnTo>
                  <a:lnTo>
                    <a:pt x="298767" y="463695"/>
                  </a:lnTo>
                  <a:lnTo>
                    <a:pt x="267599" y="427096"/>
                  </a:lnTo>
                  <a:lnTo>
                    <a:pt x="237320" y="389727"/>
                  </a:lnTo>
                  <a:lnTo>
                    <a:pt x="207949" y="351603"/>
                  </a:lnTo>
                  <a:lnTo>
                    <a:pt x="179500" y="312742"/>
                  </a:lnTo>
                  <a:lnTo>
                    <a:pt x="151992" y="273159"/>
                  </a:lnTo>
                  <a:lnTo>
                    <a:pt x="125440" y="232872"/>
                  </a:lnTo>
                  <a:lnTo>
                    <a:pt x="99861" y="191897"/>
                  </a:lnTo>
                  <a:lnTo>
                    <a:pt x="75272" y="150251"/>
                  </a:lnTo>
                  <a:lnTo>
                    <a:pt x="51689" y="107950"/>
                  </a:lnTo>
                  <a:lnTo>
                    <a:pt x="0" y="0"/>
                  </a:lnTo>
                  <a:close/>
                </a:path>
              </a:pathLst>
            </a:custGeom>
            <a:solidFill>
              <a:srgbClr val="FFFFFF">
                <a:alpha val="19999"/>
              </a:srgbClr>
            </a:solidFill>
          </p:spPr>
          <p:txBody>
            <a:bodyPr wrap="square" lIns="0" tIns="0" rIns="0" bIns="0" rtlCol="0"/>
            <a:lstStyle/>
            <a:p>
              <a:endParaRPr/>
            </a:p>
          </p:txBody>
        </p:sp>
        <p:pic>
          <p:nvPicPr>
            <p:cNvPr id="15" name="object 15"/>
            <p:cNvPicPr/>
            <p:nvPr/>
          </p:nvPicPr>
          <p:blipFill>
            <a:blip r:embed="rId6" cstate="print"/>
            <a:stretch>
              <a:fillRect/>
            </a:stretch>
          </p:blipFill>
          <p:spPr>
            <a:xfrm>
              <a:off x="3237864" y="1615820"/>
              <a:ext cx="411479" cy="411479"/>
            </a:xfrm>
            <a:prstGeom prst="rect">
              <a:avLst/>
            </a:prstGeom>
          </p:spPr>
        </p:pic>
      </p:grpSp>
      <p:pic>
        <p:nvPicPr>
          <p:cNvPr id="16" name="object 16"/>
          <p:cNvPicPr/>
          <p:nvPr/>
        </p:nvPicPr>
        <p:blipFill>
          <a:blip r:embed="rId7" cstate="print"/>
          <a:stretch>
            <a:fillRect/>
          </a:stretch>
        </p:blipFill>
        <p:spPr>
          <a:xfrm>
            <a:off x="830580" y="4146803"/>
            <a:ext cx="726948" cy="411479"/>
          </a:xfrm>
          <a:prstGeom prst="rect">
            <a:avLst/>
          </a:prstGeom>
        </p:spPr>
      </p:pic>
      <p:sp>
        <p:nvSpPr>
          <p:cNvPr id="17" name="object 17"/>
          <p:cNvSpPr txBox="1"/>
          <p:nvPr/>
        </p:nvSpPr>
        <p:spPr>
          <a:xfrm>
            <a:off x="2757677" y="2129691"/>
            <a:ext cx="1378585" cy="548005"/>
          </a:xfrm>
          <a:prstGeom prst="rect">
            <a:avLst/>
          </a:prstGeom>
        </p:spPr>
        <p:txBody>
          <a:bodyPr vert="horz" wrap="square" lIns="0" tIns="80010" rIns="0" bIns="0" rtlCol="0">
            <a:spAutoFit/>
          </a:bodyPr>
          <a:lstStyle/>
          <a:p>
            <a:pPr marL="12700">
              <a:lnSpc>
                <a:spcPct val="100000"/>
              </a:lnSpc>
              <a:spcBef>
                <a:spcPts val="630"/>
              </a:spcBef>
            </a:pPr>
            <a:r>
              <a:rPr sz="1400" spc="-10" dirty="0">
                <a:solidFill>
                  <a:srgbClr val="FFFFFF"/>
                </a:solidFill>
                <a:latin typeface="Microsoft Sans Serif"/>
                <a:cs typeface="Microsoft Sans Serif"/>
              </a:rPr>
              <a:t>Demand</a:t>
            </a:r>
            <a:r>
              <a:rPr sz="1400" spc="-30" dirty="0">
                <a:solidFill>
                  <a:srgbClr val="FFFFFF"/>
                </a:solidFill>
                <a:latin typeface="Microsoft Sans Serif"/>
                <a:cs typeface="Microsoft Sans Serif"/>
              </a:rPr>
              <a:t> </a:t>
            </a:r>
            <a:r>
              <a:rPr sz="1400" spc="-15" dirty="0">
                <a:solidFill>
                  <a:srgbClr val="FFFFFF"/>
                </a:solidFill>
                <a:latin typeface="Microsoft Sans Serif"/>
                <a:cs typeface="Microsoft Sans Serif"/>
              </a:rPr>
              <a:t>System</a:t>
            </a:r>
            <a:endParaRPr sz="1400">
              <a:latin typeface="Microsoft Sans Serif"/>
              <a:cs typeface="Microsoft Sans Serif"/>
            </a:endParaRPr>
          </a:p>
          <a:p>
            <a:pPr marL="32384">
              <a:lnSpc>
                <a:spcPct val="100000"/>
              </a:lnSpc>
              <a:spcBef>
                <a:spcPts val="459"/>
              </a:spcBef>
            </a:pPr>
            <a:r>
              <a:rPr sz="1200" spc="-5" dirty="0">
                <a:solidFill>
                  <a:srgbClr val="FFFFFF"/>
                </a:solidFill>
                <a:latin typeface="Calibri"/>
                <a:cs typeface="Calibri"/>
              </a:rPr>
              <a:t>Academic</a:t>
            </a:r>
            <a:r>
              <a:rPr sz="1200" spc="-40" dirty="0">
                <a:solidFill>
                  <a:srgbClr val="FFFFFF"/>
                </a:solidFill>
                <a:latin typeface="Calibri"/>
                <a:cs typeface="Calibri"/>
              </a:rPr>
              <a:t> </a:t>
            </a:r>
            <a:r>
              <a:rPr sz="1200" dirty="0">
                <a:solidFill>
                  <a:srgbClr val="FFFFFF"/>
                </a:solidFill>
                <a:latin typeface="Calibri"/>
                <a:cs typeface="Calibri"/>
              </a:rPr>
              <a:t>&amp;</a:t>
            </a:r>
            <a:r>
              <a:rPr sz="1200" spc="-20" dirty="0">
                <a:solidFill>
                  <a:srgbClr val="FFFFFF"/>
                </a:solidFill>
                <a:latin typeface="Calibri"/>
                <a:cs typeface="Calibri"/>
              </a:rPr>
              <a:t> </a:t>
            </a:r>
            <a:r>
              <a:rPr sz="1200" spc="-10" dirty="0">
                <a:solidFill>
                  <a:srgbClr val="FFFFFF"/>
                </a:solidFill>
                <a:latin typeface="Calibri"/>
                <a:cs typeface="Calibri"/>
              </a:rPr>
              <a:t>Research</a:t>
            </a:r>
            <a:endParaRPr sz="1200">
              <a:latin typeface="Calibri"/>
              <a:cs typeface="Calibri"/>
            </a:endParaRPr>
          </a:p>
        </p:txBody>
      </p:sp>
      <p:grpSp>
        <p:nvGrpSpPr>
          <p:cNvPr id="18" name="object 18"/>
          <p:cNvGrpSpPr/>
          <p:nvPr/>
        </p:nvGrpSpPr>
        <p:grpSpPr>
          <a:xfrm>
            <a:off x="3289617" y="1105979"/>
            <a:ext cx="3522979" cy="2744470"/>
            <a:chOff x="3289617" y="1105979"/>
            <a:chExt cx="3522979" cy="2744470"/>
          </a:xfrm>
        </p:grpSpPr>
        <p:pic>
          <p:nvPicPr>
            <p:cNvPr id="19" name="object 19"/>
            <p:cNvPicPr/>
            <p:nvPr/>
          </p:nvPicPr>
          <p:blipFill>
            <a:blip r:embed="rId8" cstate="print"/>
            <a:stretch>
              <a:fillRect/>
            </a:stretch>
          </p:blipFill>
          <p:spPr>
            <a:xfrm>
              <a:off x="3347465" y="1280794"/>
              <a:ext cx="115443" cy="115442"/>
            </a:xfrm>
            <a:prstGeom prst="rect">
              <a:avLst/>
            </a:prstGeom>
          </p:spPr>
        </p:pic>
        <p:sp>
          <p:nvSpPr>
            <p:cNvPr id="20" name="object 20"/>
            <p:cNvSpPr/>
            <p:nvPr/>
          </p:nvSpPr>
          <p:spPr>
            <a:xfrm>
              <a:off x="3303904" y="1120266"/>
              <a:ext cx="240665" cy="141605"/>
            </a:xfrm>
            <a:custGeom>
              <a:avLst/>
              <a:gdLst/>
              <a:ahLst/>
              <a:cxnLst/>
              <a:rect l="l" t="t" r="r" b="b"/>
              <a:pathLst>
                <a:path w="240664" h="141605">
                  <a:moveTo>
                    <a:pt x="119761" y="87122"/>
                  </a:moveTo>
                  <a:lnTo>
                    <a:pt x="89439" y="83306"/>
                  </a:lnTo>
                  <a:lnTo>
                    <a:pt x="51784" y="77454"/>
                  </a:lnTo>
                  <a:lnTo>
                    <a:pt x="18176" y="62815"/>
                  </a:lnTo>
                  <a:lnTo>
                    <a:pt x="0" y="32639"/>
                  </a:lnTo>
                  <a:lnTo>
                    <a:pt x="384" y="24306"/>
                  </a:lnTo>
                  <a:lnTo>
                    <a:pt x="3365" y="16176"/>
                  </a:lnTo>
                  <a:lnTo>
                    <a:pt x="7393" y="8118"/>
                  </a:lnTo>
                  <a:lnTo>
                    <a:pt x="10922" y="0"/>
                  </a:lnTo>
                  <a:lnTo>
                    <a:pt x="24790" y="4931"/>
                  </a:lnTo>
                  <a:lnTo>
                    <a:pt x="38814" y="9540"/>
                  </a:lnTo>
                  <a:lnTo>
                    <a:pt x="52480" y="14841"/>
                  </a:lnTo>
                  <a:lnTo>
                    <a:pt x="88487" y="41989"/>
                  </a:lnTo>
                  <a:lnTo>
                    <a:pt x="114395" y="73469"/>
                  </a:lnTo>
                  <a:lnTo>
                    <a:pt x="119094" y="82327"/>
                  </a:lnTo>
                  <a:lnTo>
                    <a:pt x="124126" y="90852"/>
                  </a:lnTo>
                  <a:lnTo>
                    <a:pt x="170307" y="110712"/>
                  </a:lnTo>
                  <a:lnTo>
                    <a:pt x="206883" y="119761"/>
                  </a:lnTo>
                  <a:lnTo>
                    <a:pt x="215769" y="100943"/>
                  </a:lnTo>
                  <a:lnTo>
                    <a:pt x="225202" y="82280"/>
                  </a:lnTo>
                  <a:lnTo>
                    <a:pt x="233636" y="63307"/>
                  </a:lnTo>
                  <a:lnTo>
                    <a:pt x="239522" y="43561"/>
                  </a:lnTo>
                  <a:lnTo>
                    <a:pt x="240297" y="34085"/>
                  </a:lnTo>
                  <a:lnTo>
                    <a:pt x="239061" y="24050"/>
                  </a:lnTo>
                  <a:lnTo>
                    <a:pt x="235325" y="15611"/>
                  </a:lnTo>
                  <a:lnTo>
                    <a:pt x="228600" y="10922"/>
                  </a:lnTo>
                  <a:lnTo>
                    <a:pt x="209764" y="9485"/>
                  </a:lnTo>
                  <a:lnTo>
                    <a:pt x="190690" y="12668"/>
                  </a:lnTo>
                  <a:lnTo>
                    <a:pt x="171521" y="17708"/>
                  </a:lnTo>
                  <a:lnTo>
                    <a:pt x="152400" y="21844"/>
                  </a:lnTo>
                  <a:lnTo>
                    <a:pt x="138439" y="37883"/>
                  </a:lnTo>
                  <a:lnTo>
                    <a:pt x="124253" y="53768"/>
                  </a:lnTo>
                  <a:lnTo>
                    <a:pt x="110519" y="70010"/>
                  </a:lnTo>
                  <a:lnTo>
                    <a:pt x="97917" y="87122"/>
                  </a:lnTo>
                  <a:lnTo>
                    <a:pt x="81873" y="113252"/>
                  </a:lnTo>
                  <a:lnTo>
                    <a:pt x="78594" y="123101"/>
                  </a:lnTo>
                  <a:lnTo>
                    <a:pt x="82698" y="122764"/>
                  </a:lnTo>
                  <a:lnTo>
                    <a:pt x="88801" y="118338"/>
                  </a:lnTo>
                  <a:lnTo>
                    <a:pt x="91520" y="115917"/>
                  </a:lnTo>
                  <a:lnTo>
                    <a:pt x="85473" y="121598"/>
                  </a:lnTo>
                  <a:lnTo>
                    <a:pt x="65278" y="141478"/>
                  </a:lnTo>
                </a:path>
              </a:pathLst>
            </a:custGeom>
            <a:ln w="28575">
              <a:solidFill>
                <a:srgbClr val="404040"/>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4581143" y="1207007"/>
              <a:ext cx="2231135" cy="260603"/>
            </a:xfrm>
            <a:prstGeom prst="rect">
              <a:avLst/>
            </a:prstGeom>
          </p:spPr>
        </p:pic>
        <p:sp>
          <p:nvSpPr>
            <p:cNvPr id="22" name="object 22"/>
            <p:cNvSpPr/>
            <p:nvPr/>
          </p:nvSpPr>
          <p:spPr>
            <a:xfrm>
              <a:off x="4851399" y="1465960"/>
              <a:ext cx="1720214" cy="2384425"/>
            </a:xfrm>
            <a:custGeom>
              <a:avLst/>
              <a:gdLst/>
              <a:ahLst/>
              <a:cxnLst/>
              <a:rect l="l" t="t" r="r" b="b"/>
              <a:pathLst>
                <a:path w="1720215" h="2384425">
                  <a:moveTo>
                    <a:pt x="1719706" y="0"/>
                  </a:moveTo>
                  <a:lnTo>
                    <a:pt x="0" y="0"/>
                  </a:lnTo>
                  <a:lnTo>
                    <a:pt x="0" y="2384425"/>
                  </a:lnTo>
                  <a:lnTo>
                    <a:pt x="859789" y="1930781"/>
                  </a:lnTo>
                  <a:lnTo>
                    <a:pt x="1719706" y="2384425"/>
                  </a:lnTo>
                  <a:lnTo>
                    <a:pt x="1719706" y="0"/>
                  </a:lnTo>
                  <a:close/>
                </a:path>
              </a:pathLst>
            </a:custGeom>
            <a:solidFill>
              <a:srgbClr val="205868"/>
            </a:solidFill>
          </p:spPr>
          <p:txBody>
            <a:bodyPr wrap="square" lIns="0" tIns="0" rIns="0" bIns="0" rtlCol="0"/>
            <a:lstStyle/>
            <a:p>
              <a:endParaRPr/>
            </a:p>
          </p:txBody>
        </p:sp>
        <p:sp>
          <p:nvSpPr>
            <p:cNvPr id="23" name="object 23"/>
            <p:cNvSpPr/>
            <p:nvPr/>
          </p:nvSpPr>
          <p:spPr>
            <a:xfrm>
              <a:off x="4851399" y="2177160"/>
              <a:ext cx="1720214" cy="1673225"/>
            </a:xfrm>
            <a:custGeom>
              <a:avLst/>
              <a:gdLst/>
              <a:ahLst/>
              <a:cxnLst/>
              <a:rect l="l" t="t" r="r" b="b"/>
              <a:pathLst>
                <a:path w="1720215" h="1673225">
                  <a:moveTo>
                    <a:pt x="0" y="0"/>
                  </a:moveTo>
                  <a:lnTo>
                    <a:pt x="0" y="1673225"/>
                  </a:lnTo>
                  <a:lnTo>
                    <a:pt x="859789" y="1219581"/>
                  </a:lnTo>
                  <a:lnTo>
                    <a:pt x="1719706" y="1673225"/>
                  </a:lnTo>
                  <a:lnTo>
                    <a:pt x="1719706" y="1128902"/>
                  </a:lnTo>
                  <a:lnTo>
                    <a:pt x="1565910" y="1121029"/>
                  </a:lnTo>
                  <a:lnTo>
                    <a:pt x="1515712" y="1115260"/>
                  </a:lnTo>
                  <a:lnTo>
                    <a:pt x="1465909" y="1108224"/>
                  </a:lnTo>
                  <a:lnTo>
                    <a:pt x="1416517" y="1099936"/>
                  </a:lnTo>
                  <a:lnTo>
                    <a:pt x="1367553" y="1090414"/>
                  </a:lnTo>
                  <a:lnTo>
                    <a:pt x="1319033" y="1079673"/>
                  </a:lnTo>
                  <a:lnTo>
                    <a:pt x="1270974" y="1067730"/>
                  </a:lnTo>
                  <a:lnTo>
                    <a:pt x="1223393" y="1054603"/>
                  </a:lnTo>
                  <a:lnTo>
                    <a:pt x="1176305" y="1040307"/>
                  </a:lnTo>
                  <a:lnTo>
                    <a:pt x="1129728" y="1024859"/>
                  </a:lnTo>
                  <a:lnTo>
                    <a:pt x="1083678" y="1008275"/>
                  </a:lnTo>
                  <a:lnTo>
                    <a:pt x="1038171" y="990573"/>
                  </a:lnTo>
                  <a:lnTo>
                    <a:pt x="993224" y="971769"/>
                  </a:lnTo>
                  <a:lnTo>
                    <a:pt x="948854" y="951879"/>
                  </a:lnTo>
                  <a:lnTo>
                    <a:pt x="905077" y="930919"/>
                  </a:lnTo>
                  <a:lnTo>
                    <a:pt x="861909" y="908908"/>
                  </a:lnTo>
                  <a:lnTo>
                    <a:pt x="819367" y="885860"/>
                  </a:lnTo>
                  <a:lnTo>
                    <a:pt x="777468" y="861793"/>
                  </a:lnTo>
                  <a:lnTo>
                    <a:pt x="736228" y="836723"/>
                  </a:lnTo>
                  <a:lnTo>
                    <a:pt x="695663" y="810667"/>
                  </a:lnTo>
                  <a:lnTo>
                    <a:pt x="655791" y="783641"/>
                  </a:lnTo>
                  <a:lnTo>
                    <a:pt x="616627" y="755662"/>
                  </a:lnTo>
                  <a:lnTo>
                    <a:pt x="578188" y="726746"/>
                  </a:lnTo>
                  <a:lnTo>
                    <a:pt x="540491" y="696911"/>
                  </a:lnTo>
                  <a:lnTo>
                    <a:pt x="503553" y="666172"/>
                  </a:lnTo>
                  <a:lnTo>
                    <a:pt x="467389" y="634546"/>
                  </a:lnTo>
                  <a:lnTo>
                    <a:pt x="432016" y="602050"/>
                  </a:lnTo>
                  <a:lnTo>
                    <a:pt x="397451" y="568700"/>
                  </a:lnTo>
                  <a:lnTo>
                    <a:pt x="363710" y="534514"/>
                  </a:lnTo>
                  <a:lnTo>
                    <a:pt x="330810" y="499506"/>
                  </a:lnTo>
                  <a:lnTo>
                    <a:pt x="298767" y="463695"/>
                  </a:lnTo>
                  <a:lnTo>
                    <a:pt x="267599" y="427096"/>
                  </a:lnTo>
                  <a:lnTo>
                    <a:pt x="237320" y="389727"/>
                  </a:lnTo>
                  <a:lnTo>
                    <a:pt x="207949" y="351603"/>
                  </a:lnTo>
                  <a:lnTo>
                    <a:pt x="179500" y="312742"/>
                  </a:lnTo>
                  <a:lnTo>
                    <a:pt x="151992" y="273159"/>
                  </a:lnTo>
                  <a:lnTo>
                    <a:pt x="125440" y="232872"/>
                  </a:lnTo>
                  <a:lnTo>
                    <a:pt x="99861" y="191897"/>
                  </a:lnTo>
                  <a:lnTo>
                    <a:pt x="75272" y="150251"/>
                  </a:lnTo>
                  <a:lnTo>
                    <a:pt x="51688" y="107950"/>
                  </a:lnTo>
                  <a:lnTo>
                    <a:pt x="0" y="0"/>
                  </a:lnTo>
                  <a:close/>
                </a:path>
              </a:pathLst>
            </a:custGeom>
            <a:solidFill>
              <a:srgbClr val="FFFFFF">
                <a:alpha val="19999"/>
              </a:srgbClr>
            </a:solidFill>
          </p:spPr>
          <p:txBody>
            <a:bodyPr wrap="square" lIns="0" tIns="0" rIns="0" bIns="0" rtlCol="0"/>
            <a:lstStyle/>
            <a:p>
              <a:endParaRPr/>
            </a:p>
          </p:txBody>
        </p:sp>
        <p:pic>
          <p:nvPicPr>
            <p:cNvPr id="24" name="object 24"/>
            <p:cNvPicPr/>
            <p:nvPr/>
          </p:nvPicPr>
          <p:blipFill>
            <a:blip r:embed="rId10" cstate="print"/>
            <a:stretch>
              <a:fillRect/>
            </a:stretch>
          </p:blipFill>
          <p:spPr>
            <a:xfrm>
              <a:off x="5505450" y="1615820"/>
              <a:ext cx="411479" cy="411479"/>
            </a:xfrm>
            <a:prstGeom prst="rect">
              <a:avLst/>
            </a:prstGeom>
          </p:spPr>
        </p:pic>
      </p:grpSp>
      <p:pic>
        <p:nvPicPr>
          <p:cNvPr id="25" name="object 25"/>
          <p:cNvPicPr/>
          <p:nvPr/>
        </p:nvPicPr>
        <p:blipFill>
          <a:blip r:embed="rId11" cstate="print"/>
          <a:stretch>
            <a:fillRect/>
          </a:stretch>
        </p:blipFill>
        <p:spPr>
          <a:xfrm>
            <a:off x="3101339" y="4146803"/>
            <a:ext cx="722376" cy="411479"/>
          </a:xfrm>
          <a:prstGeom prst="rect">
            <a:avLst/>
          </a:prstGeom>
        </p:spPr>
      </p:pic>
      <p:sp>
        <p:nvSpPr>
          <p:cNvPr id="26" name="object 26"/>
          <p:cNvSpPr txBox="1"/>
          <p:nvPr/>
        </p:nvSpPr>
        <p:spPr>
          <a:xfrm>
            <a:off x="5122926" y="2129691"/>
            <a:ext cx="1203325" cy="548005"/>
          </a:xfrm>
          <a:prstGeom prst="rect">
            <a:avLst/>
          </a:prstGeom>
        </p:spPr>
        <p:txBody>
          <a:bodyPr vert="horz" wrap="square" lIns="0" tIns="80010" rIns="0" bIns="0" rtlCol="0">
            <a:spAutoFit/>
          </a:bodyPr>
          <a:lstStyle/>
          <a:p>
            <a:pPr algn="ctr">
              <a:lnSpc>
                <a:spcPct val="100000"/>
              </a:lnSpc>
              <a:spcBef>
                <a:spcPts val="630"/>
              </a:spcBef>
            </a:pPr>
            <a:r>
              <a:rPr sz="1400" spc="-15" dirty="0">
                <a:solidFill>
                  <a:srgbClr val="FFFFFF"/>
                </a:solidFill>
                <a:latin typeface="Microsoft Sans Serif"/>
                <a:cs typeface="Microsoft Sans Serif"/>
              </a:rPr>
              <a:t>AIDS</a:t>
            </a:r>
            <a:r>
              <a:rPr sz="1400" spc="10" dirty="0">
                <a:solidFill>
                  <a:srgbClr val="FFFFFF"/>
                </a:solidFill>
                <a:latin typeface="Microsoft Sans Serif"/>
                <a:cs typeface="Microsoft Sans Serif"/>
              </a:rPr>
              <a:t> </a:t>
            </a:r>
            <a:r>
              <a:rPr sz="1400" spc="-10" dirty="0">
                <a:solidFill>
                  <a:srgbClr val="FFFFFF"/>
                </a:solidFill>
                <a:latin typeface="Microsoft Sans Serif"/>
                <a:cs typeface="Microsoft Sans Serif"/>
              </a:rPr>
              <a:t>&amp;</a:t>
            </a:r>
            <a:r>
              <a:rPr sz="1400" dirty="0">
                <a:solidFill>
                  <a:srgbClr val="FFFFFF"/>
                </a:solidFill>
                <a:latin typeface="Microsoft Sans Serif"/>
                <a:cs typeface="Microsoft Sans Serif"/>
              </a:rPr>
              <a:t> </a:t>
            </a:r>
            <a:r>
              <a:rPr sz="1400" spc="-15" dirty="0">
                <a:solidFill>
                  <a:srgbClr val="FFFFFF"/>
                </a:solidFill>
                <a:latin typeface="Microsoft Sans Serif"/>
                <a:cs typeface="Microsoft Sans Serif"/>
              </a:rPr>
              <a:t>QAIDS</a:t>
            </a:r>
            <a:endParaRPr sz="1400">
              <a:latin typeface="Microsoft Sans Serif"/>
              <a:cs typeface="Microsoft Sans Serif"/>
            </a:endParaRPr>
          </a:p>
          <a:p>
            <a:pPr marR="8255" algn="ctr">
              <a:lnSpc>
                <a:spcPct val="100000"/>
              </a:lnSpc>
              <a:spcBef>
                <a:spcPts val="459"/>
              </a:spcBef>
            </a:pPr>
            <a:r>
              <a:rPr sz="1200" spc="5" dirty="0">
                <a:solidFill>
                  <a:srgbClr val="FFFFFF"/>
                </a:solidFill>
                <a:latin typeface="Calibri"/>
                <a:cs typeface="Calibri"/>
              </a:rPr>
              <a:t>I</a:t>
            </a:r>
            <a:r>
              <a:rPr sz="1200" dirty="0">
                <a:solidFill>
                  <a:srgbClr val="FFFFFF"/>
                </a:solidFill>
                <a:latin typeface="Calibri"/>
                <a:cs typeface="Calibri"/>
              </a:rPr>
              <a:t>n</a:t>
            </a:r>
            <a:r>
              <a:rPr sz="1200" spc="-40" dirty="0">
                <a:solidFill>
                  <a:srgbClr val="FFFFFF"/>
                </a:solidFill>
                <a:latin typeface="Calibri"/>
                <a:cs typeface="Calibri"/>
              </a:rPr>
              <a:t> </a:t>
            </a:r>
            <a:r>
              <a:rPr sz="1200" spc="-5" dirty="0">
                <a:solidFill>
                  <a:srgbClr val="FFFFFF"/>
                </a:solidFill>
                <a:latin typeface="Calibri"/>
                <a:cs typeface="Calibri"/>
              </a:rPr>
              <a:t>S</a:t>
            </a:r>
            <a:r>
              <a:rPr sz="1200" spc="-105" dirty="0">
                <a:solidFill>
                  <a:srgbClr val="FFFFFF"/>
                </a:solidFill>
                <a:latin typeface="Calibri"/>
                <a:cs typeface="Calibri"/>
              </a:rPr>
              <a:t>T</a:t>
            </a:r>
            <a:r>
              <a:rPr sz="1200" spc="-95" dirty="0">
                <a:solidFill>
                  <a:srgbClr val="FFFFFF"/>
                </a:solidFill>
                <a:latin typeface="Calibri"/>
                <a:cs typeface="Calibri"/>
              </a:rPr>
              <a:t>A</a:t>
            </a:r>
            <a:r>
              <a:rPr sz="1200" spc="-105" dirty="0">
                <a:solidFill>
                  <a:srgbClr val="FFFFFF"/>
                </a:solidFill>
                <a:latin typeface="Calibri"/>
                <a:cs typeface="Calibri"/>
              </a:rPr>
              <a:t>T</a:t>
            </a:r>
            <a:r>
              <a:rPr sz="1200" dirty="0">
                <a:solidFill>
                  <a:srgbClr val="FFFFFF"/>
                </a:solidFill>
                <a:latin typeface="Calibri"/>
                <a:cs typeface="Calibri"/>
              </a:rPr>
              <a:t>A</a:t>
            </a:r>
            <a:endParaRPr sz="1200">
              <a:latin typeface="Calibri"/>
              <a:cs typeface="Calibri"/>
            </a:endParaRPr>
          </a:p>
        </p:txBody>
      </p:sp>
      <p:grpSp>
        <p:nvGrpSpPr>
          <p:cNvPr id="27" name="object 27"/>
          <p:cNvGrpSpPr/>
          <p:nvPr/>
        </p:nvGrpSpPr>
        <p:grpSpPr>
          <a:xfrm>
            <a:off x="5557202" y="1105979"/>
            <a:ext cx="3518535" cy="2744470"/>
            <a:chOff x="5557202" y="1105979"/>
            <a:chExt cx="3518535" cy="2744470"/>
          </a:xfrm>
        </p:grpSpPr>
        <p:pic>
          <p:nvPicPr>
            <p:cNvPr id="28" name="object 28"/>
            <p:cNvPicPr/>
            <p:nvPr/>
          </p:nvPicPr>
          <p:blipFill>
            <a:blip r:embed="rId8" cstate="print"/>
            <a:stretch>
              <a:fillRect/>
            </a:stretch>
          </p:blipFill>
          <p:spPr>
            <a:xfrm>
              <a:off x="5615051" y="1280794"/>
              <a:ext cx="115443" cy="115442"/>
            </a:xfrm>
            <a:prstGeom prst="rect">
              <a:avLst/>
            </a:prstGeom>
          </p:spPr>
        </p:pic>
        <p:sp>
          <p:nvSpPr>
            <p:cNvPr id="29" name="object 29"/>
            <p:cNvSpPr/>
            <p:nvPr/>
          </p:nvSpPr>
          <p:spPr>
            <a:xfrm>
              <a:off x="5571490" y="1120266"/>
              <a:ext cx="240665" cy="141605"/>
            </a:xfrm>
            <a:custGeom>
              <a:avLst/>
              <a:gdLst/>
              <a:ahLst/>
              <a:cxnLst/>
              <a:rect l="l" t="t" r="r" b="b"/>
              <a:pathLst>
                <a:path w="240664" h="141605">
                  <a:moveTo>
                    <a:pt x="119761" y="87122"/>
                  </a:moveTo>
                  <a:lnTo>
                    <a:pt x="89439" y="83306"/>
                  </a:lnTo>
                  <a:lnTo>
                    <a:pt x="51784" y="77454"/>
                  </a:lnTo>
                  <a:lnTo>
                    <a:pt x="18176" y="62815"/>
                  </a:lnTo>
                  <a:lnTo>
                    <a:pt x="0" y="32639"/>
                  </a:lnTo>
                  <a:lnTo>
                    <a:pt x="384" y="24306"/>
                  </a:lnTo>
                  <a:lnTo>
                    <a:pt x="3365" y="16176"/>
                  </a:lnTo>
                  <a:lnTo>
                    <a:pt x="7393" y="8118"/>
                  </a:lnTo>
                  <a:lnTo>
                    <a:pt x="10922" y="0"/>
                  </a:lnTo>
                  <a:lnTo>
                    <a:pt x="24737" y="4931"/>
                  </a:lnTo>
                  <a:lnTo>
                    <a:pt x="38766" y="9540"/>
                  </a:lnTo>
                  <a:lnTo>
                    <a:pt x="52462" y="14841"/>
                  </a:lnTo>
                  <a:lnTo>
                    <a:pt x="88487" y="41989"/>
                  </a:lnTo>
                  <a:lnTo>
                    <a:pt x="114393" y="73469"/>
                  </a:lnTo>
                  <a:lnTo>
                    <a:pt x="119078" y="82327"/>
                  </a:lnTo>
                  <a:lnTo>
                    <a:pt x="124073" y="90852"/>
                  </a:lnTo>
                  <a:lnTo>
                    <a:pt x="170275" y="110712"/>
                  </a:lnTo>
                  <a:lnTo>
                    <a:pt x="206756" y="119761"/>
                  </a:lnTo>
                  <a:lnTo>
                    <a:pt x="215715" y="100943"/>
                  </a:lnTo>
                  <a:lnTo>
                    <a:pt x="225186" y="82280"/>
                  </a:lnTo>
                  <a:lnTo>
                    <a:pt x="233634" y="63307"/>
                  </a:lnTo>
                  <a:lnTo>
                    <a:pt x="239522" y="43561"/>
                  </a:lnTo>
                  <a:lnTo>
                    <a:pt x="240297" y="34085"/>
                  </a:lnTo>
                  <a:lnTo>
                    <a:pt x="239061" y="24050"/>
                  </a:lnTo>
                  <a:lnTo>
                    <a:pt x="235325" y="15611"/>
                  </a:lnTo>
                  <a:lnTo>
                    <a:pt x="228600" y="10922"/>
                  </a:lnTo>
                  <a:lnTo>
                    <a:pt x="209764" y="9485"/>
                  </a:lnTo>
                  <a:lnTo>
                    <a:pt x="190690" y="12668"/>
                  </a:lnTo>
                  <a:lnTo>
                    <a:pt x="171521" y="17708"/>
                  </a:lnTo>
                  <a:lnTo>
                    <a:pt x="152400" y="21844"/>
                  </a:lnTo>
                  <a:lnTo>
                    <a:pt x="138439" y="37883"/>
                  </a:lnTo>
                  <a:lnTo>
                    <a:pt x="124253" y="53768"/>
                  </a:lnTo>
                  <a:lnTo>
                    <a:pt x="110519" y="70010"/>
                  </a:lnTo>
                  <a:lnTo>
                    <a:pt x="97917" y="87122"/>
                  </a:lnTo>
                  <a:lnTo>
                    <a:pt x="81873" y="113252"/>
                  </a:lnTo>
                  <a:lnTo>
                    <a:pt x="78594" y="123101"/>
                  </a:lnTo>
                  <a:lnTo>
                    <a:pt x="82698" y="122764"/>
                  </a:lnTo>
                  <a:lnTo>
                    <a:pt x="88801" y="118338"/>
                  </a:lnTo>
                  <a:lnTo>
                    <a:pt x="91520" y="115917"/>
                  </a:lnTo>
                  <a:lnTo>
                    <a:pt x="85473" y="121598"/>
                  </a:lnTo>
                  <a:lnTo>
                    <a:pt x="65277" y="141478"/>
                  </a:lnTo>
                </a:path>
              </a:pathLst>
            </a:custGeom>
            <a:ln w="28575">
              <a:solidFill>
                <a:srgbClr val="404040"/>
              </a:solidFill>
            </a:ln>
          </p:spPr>
          <p:txBody>
            <a:bodyPr wrap="square" lIns="0" tIns="0" rIns="0" bIns="0" rtlCol="0"/>
            <a:lstStyle/>
            <a:p>
              <a:endParaRPr/>
            </a:p>
          </p:txBody>
        </p:sp>
        <p:pic>
          <p:nvPicPr>
            <p:cNvPr id="30" name="object 30"/>
            <p:cNvPicPr/>
            <p:nvPr/>
          </p:nvPicPr>
          <p:blipFill>
            <a:blip r:embed="rId12" cstate="print"/>
            <a:stretch>
              <a:fillRect/>
            </a:stretch>
          </p:blipFill>
          <p:spPr>
            <a:xfrm>
              <a:off x="6844284" y="1207007"/>
              <a:ext cx="2231135" cy="260603"/>
            </a:xfrm>
            <a:prstGeom prst="rect">
              <a:avLst/>
            </a:prstGeom>
          </p:spPr>
        </p:pic>
        <p:sp>
          <p:nvSpPr>
            <p:cNvPr id="31" name="object 31"/>
            <p:cNvSpPr/>
            <p:nvPr/>
          </p:nvSpPr>
          <p:spPr>
            <a:xfrm>
              <a:off x="7114032" y="1465960"/>
              <a:ext cx="1720214" cy="2384425"/>
            </a:xfrm>
            <a:custGeom>
              <a:avLst/>
              <a:gdLst/>
              <a:ahLst/>
              <a:cxnLst/>
              <a:rect l="l" t="t" r="r" b="b"/>
              <a:pathLst>
                <a:path w="1720215" h="2384425">
                  <a:moveTo>
                    <a:pt x="1719707" y="0"/>
                  </a:moveTo>
                  <a:lnTo>
                    <a:pt x="0" y="0"/>
                  </a:lnTo>
                  <a:lnTo>
                    <a:pt x="0" y="2384425"/>
                  </a:lnTo>
                  <a:lnTo>
                    <a:pt x="859917" y="1930781"/>
                  </a:lnTo>
                  <a:lnTo>
                    <a:pt x="1719707" y="2384425"/>
                  </a:lnTo>
                  <a:lnTo>
                    <a:pt x="1719707" y="0"/>
                  </a:lnTo>
                  <a:close/>
                </a:path>
              </a:pathLst>
            </a:custGeom>
            <a:solidFill>
              <a:srgbClr val="943735"/>
            </a:solidFill>
          </p:spPr>
          <p:txBody>
            <a:bodyPr wrap="square" lIns="0" tIns="0" rIns="0" bIns="0" rtlCol="0"/>
            <a:lstStyle/>
            <a:p>
              <a:endParaRPr/>
            </a:p>
          </p:txBody>
        </p:sp>
        <p:sp>
          <p:nvSpPr>
            <p:cNvPr id="32" name="object 32"/>
            <p:cNvSpPr/>
            <p:nvPr/>
          </p:nvSpPr>
          <p:spPr>
            <a:xfrm>
              <a:off x="7114032" y="2177160"/>
              <a:ext cx="1720214" cy="1673225"/>
            </a:xfrm>
            <a:custGeom>
              <a:avLst/>
              <a:gdLst/>
              <a:ahLst/>
              <a:cxnLst/>
              <a:rect l="l" t="t" r="r" b="b"/>
              <a:pathLst>
                <a:path w="1720215" h="1673225">
                  <a:moveTo>
                    <a:pt x="0" y="0"/>
                  </a:moveTo>
                  <a:lnTo>
                    <a:pt x="0" y="1673225"/>
                  </a:lnTo>
                  <a:lnTo>
                    <a:pt x="859917" y="1219581"/>
                  </a:lnTo>
                  <a:lnTo>
                    <a:pt x="1719707" y="1673225"/>
                  </a:lnTo>
                  <a:lnTo>
                    <a:pt x="1719707" y="1128902"/>
                  </a:lnTo>
                  <a:lnTo>
                    <a:pt x="1565910" y="1121029"/>
                  </a:lnTo>
                  <a:lnTo>
                    <a:pt x="1515712" y="1115260"/>
                  </a:lnTo>
                  <a:lnTo>
                    <a:pt x="1465910" y="1108224"/>
                  </a:lnTo>
                  <a:lnTo>
                    <a:pt x="1416519" y="1099936"/>
                  </a:lnTo>
                  <a:lnTo>
                    <a:pt x="1367557" y="1090414"/>
                  </a:lnTo>
                  <a:lnTo>
                    <a:pt x="1319039" y="1079673"/>
                  </a:lnTo>
                  <a:lnTo>
                    <a:pt x="1270983" y="1067730"/>
                  </a:lnTo>
                  <a:lnTo>
                    <a:pt x="1223404" y="1054603"/>
                  </a:lnTo>
                  <a:lnTo>
                    <a:pt x="1176319" y="1040307"/>
                  </a:lnTo>
                  <a:lnTo>
                    <a:pt x="1129745" y="1024859"/>
                  </a:lnTo>
                  <a:lnTo>
                    <a:pt x="1083699" y="1008275"/>
                  </a:lnTo>
                  <a:lnTo>
                    <a:pt x="1038196" y="990573"/>
                  </a:lnTo>
                  <a:lnTo>
                    <a:pt x="993253" y="971769"/>
                  </a:lnTo>
                  <a:lnTo>
                    <a:pt x="948887" y="951879"/>
                  </a:lnTo>
                  <a:lnTo>
                    <a:pt x="905114" y="930919"/>
                  </a:lnTo>
                  <a:lnTo>
                    <a:pt x="861951" y="908908"/>
                  </a:lnTo>
                  <a:lnTo>
                    <a:pt x="819414" y="885860"/>
                  </a:lnTo>
                  <a:lnTo>
                    <a:pt x="777519" y="861793"/>
                  </a:lnTo>
                  <a:lnTo>
                    <a:pt x="736284" y="836723"/>
                  </a:lnTo>
                  <a:lnTo>
                    <a:pt x="695724" y="810667"/>
                  </a:lnTo>
                  <a:lnTo>
                    <a:pt x="655857" y="783641"/>
                  </a:lnTo>
                  <a:lnTo>
                    <a:pt x="616698" y="755662"/>
                  </a:lnTo>
                  <a:lnTo>
                    <a:pt x="578264" y="726746"/>
                  </a:lnTo>
                  <a:lnTo>
                    <a:pt x="540572" y="696911"/>
                  </a:lnTo>
                  <a:lnTo>
                    <a:pt x="503638" y="666172"/>
                  </a:lnTo>
                  <a:lnTo>
                    <a:pt x="467478" y="634546"/>
                  </a:lnTo>
                  <a:lnTo>
                    <a:pt x="432110" y="602050"/>
                  </a:lnTo>
                  <a:lnTo>
                    <a:pt x="397549" y="568700"/>
                  </a:lnTo>
                  <a:lnTo>
                    <a:pt x="363812" y="534514"/>
                  </a:lnTo>
                  <a:lnTo>
                    <a:pt x="330916" y="499506"/>
                  </a:lnTo>
                  <a:lnTo>
                    <a:pt x="298877" y="463695"/>
                  </a:lnTo>
                  <a:lnTo>
                    <a:pt x="267712" y="427096"/>
                  </a:lnTo>
                  <a:lnTo>
                    <a:pt x="237436" y="389727"/>
                  </a:lnTo>
                  <a:lnTo>
                    <a:pt x="208067" y="351603"/>
                  </a:lnTo>
                  <a:lnTo>
                    <a:pt x="179622" y="312742"/>
                  </a:lnTo>
                  <a:lnTo>
                    <a:pt x="152115" y="273159"/>
                  </a:lnTo>
                  <a:lnTo>
                    <a:pt x="125565" y="232872"/>
                  </a:lnTo>
                  <a:lnTo>
                    <a:pt x="99987" y="191897"/>
                  </a:lnTo>
                  <a:lnTo>
                    <a:pt x="75399" y="150251"/>
                  </a:lnTo>
                  <a:lnTo>
                    <a:pt x="51816" y="107950"/>
                  </a:lnTo>
                  <a:lnTo>
                    <a:pt x="0" y="0"/>
                  </a:lnTo>
                  <a:close/>
                </a:path>
              </a:pathLst>
            </a:custGeom>
            <a:solidFill>
              <a:srgbClr val="FFFFFF">
                <a:alpha val="19999"/>
              </a:srgbClr>
            </a:solidFill>
          </p:spPr>
          <p:txBody>
            <a:bodyPr wrap="square" lIns="0" tIns="0" rIns="0" bIns="0" rtlCol="0"/>
            <a:lstStyle/>
            <a:p>
              <a:endParaRPr/>
            </a:p>
          </p:txBody>
        </p:sp>
        <p:pic>
          <p:nvPicPr>
            <p:cNvPr id="33" name="object 33"/>
            <p:cNvPicPr/>
            <p:nvPr/>
          </p:nvPicPr>
          <p:blipFill>
            <a:blip r:embed="rId13" cstate="print"/>
            <a:stretch>
              <a:fillRect/>
            </a:stretch>
          </p:blipFill>
          <p:spPr>
            <a:xfrm>
              <a:off x="7768209" y="1615820"/>
              <a:ext cx="411479" cy="411479"/>
            </a:xfrm>
            <a:prstGeom prst="rect">
              <a:avLst/>
            </a:prstGeom>
          </p:spPr>
        </p:pic>
      </p:grpSp>
      <p:pic>
        <p:nvPicPr>
          <p:cNvPr id="34" name="object 34"/>
          <p:cNvPicPr/>
          <p:nvPr/>
        </p:nvPicPr>
        <p:blipFill>
          <a:blip r:embed="rId11" cstate="print"/>
          <a:stretch>
            <a:fillRect/>
          </a:stretch>
        </p:blipFill>
        <p:spPr>
          <a:xfrm>
            <a:off x="5369052" y="4146803"/>
            <a:ext cx="722376" cy="411479"/>
          </a:xfrm>
          <a:prstGeom prst="rect">
            <a:avLst/>
          </a:prstGeom>
        </p:spPr>
      </p:pic>
      <p:sp>
        <p:nvSpPr>
          <p:cNvPr id="35" name="object 35"/>
          <p:cNvSpPr txBox="1"/>
          <p:nvPr/>
        </p:nvSpPr>
        <p:spPr>
          <a:xfrm>
            <a:off x="7538719" y="2129691"/>
            <a:ext cx="882650" cy="548005"/>
          </a:xfrm>
          <a:prstGeom prst="rect">
            <a:avLst/>
          </a:prstGeom>
        </p:spPr>
        <p:txBody>
          <a:bodyPr vert="horz" wrap="square" lIns="0" tIns="80010" rIns="0" bIns="0" rtlCol="0">
            <a:spAutoFit/>
          </a:bodyPr>
          <a:lstStyle/>
          <a:p>
            <a:pPr marL="12700">
              <a:lnSpc>
                <a:spcPct val="100000"/>
              </a:lnSpc>
              <a:spcBef>
                <a:spcPts val="630"/>
              </a:spcBef>
            </a:pPr>
            <a:r>
              <a:rPr sz="1400" spc="-10" dirty="0">
                <a:solidFill>
                  <a:srgbClr val="FFFFFF"/>
                </a:solidFill>
                <a:latin typeface="Microsoft Sans Serif"/>
                <a:cs typeface="Microsoft Sans Serif"/>
              </a:rPr>
              <a:t>Other</a:t>
            </a:r>
            <a:r>
              <a:rPr sz="1400" spc="-60" dirty="0">
                <a:solidFill>
                  <a:srgbClr val="FFFFFF"/>
                </a:solidFill>
                <a:latin typeface="Microsoft Sans Serif"/>
                <a:cs typeface="Microsoft Sans Serif"/>
              </a:rPr>
              <a:t> </a:t>
            </a:r>
            <a:r>
              <a:rPr sz="1400" spc="-20" dirty="0">
                <a:solidFill>
                  <a:srgbClr val="FFFFFF"/>
                </a:solidFill>
                <a:latin typeface="Microsoft Sans Serif"/>
                <a:cs typeface="Microsoft Sans Serif"/>
              </a:rPr>
              <a:t>work</a:t>
            </a:r>
            <a:endParaRPr sz="1400">
              <a:latin typeface="Microsoft Sans Serif"/>
              <a:cs typeface="Microsoft Sans Serif"/>
            </a:endParaRPr>
          </a:p>
          <a:p>
            <a:pPr marL="86995">
              <a:lnSpc>
                <a:spcPct val="100000"/>
              </a:lnSpc>
              <a:spcBef>
                <a:spcPts val="459"/>
              </a:spcBef>
            </a:pPr>
            <a:r>
              <a:rPr sz="1200" spc="-10" dirty="0">
                <a:solidFill>
                  <a:srgbClr val="FFFFFF"/>
                </a:solidFill>
                <a:latin typeface="Calibri"/>
                <a:cs typeface="Calibri"/>
              </a:rPr>
              <a:t>Time Series</a:t>
            </a:r>
            <a:endParaRPr sz="1200">
              <a:latin typeface="Calibri"/>
              <a:cs typeface="Calibri"/>
            </a:endParaRPr>
          </a:p>
        </p:txBody>
      </p:sp>
      <p:grpSp>
        <p:nvGrpSpPr>
          <p:cNvPr id="36" name="object 36"/>
          <p:cNvGrpSpPr/>
          <p:nvPr/>
        </p:nvGrpSpPr>
        <p:grpSpPr>
          <a:xfrm>
            <a:off x="7819834" y="1105979"/>
            <a:ext cx="269240" cy="290830"/>
            <a:chOff x="7819834" y="1105979"/>
            <a:chExt cx="269240" cy="290830"/>
          </a:xfrm>
        </p:grpSpPr>
        <p:pic>
          <p:nvPicPr>
            <p:cNvPr id="37" name="object 37"/>
            <p:cNvPicPr/>
            <p:nvPr/>
          </p:nvPicPr>
          <p:blipFill>
            <a:blip r:embed="rId8" cstate="print"/>
            <a:stretch>
              <a:fillRect/>
            </a:stretch>
          </p:blipFill>
          <p:spPr>
            <a:xfrm>
              <a:off x="7877682" y="1280794"/>
              <a:ext cx="115443" cy="115442"/>
            </a:xfrm>
            <a:prstGeom prst="rect">
              <a:avLst/>
            </a:prstGeom>
          </p:spPr>
        </p:pic>
        <p:sp>
          <p:nvSpPr>
            <p:cNvPr id="38" name="object 38"/>
            <p:cNvSpPr/>
            <p:nvPr/>
          </p:nvSpPr>
          <p:spPr>
            <a:xfrm>
              <a:off x="7834121" y="1120266"/>
              <a:ext cx="240665" cy="141605"/>
            </a:xfrm>
            <a:custGeom>
              <a:avLst/>
              <a:gdLst/>
              <a:ahLst/>
              <a:cxnLst/>
              <a:rect l="l" t="t" r="r" b="b"/>
              <a:pathLst>
                <a:path w="240665" h="141605">
                  <a:moveTo>
                    <a:pt x="119760" y="87122"/>
                  </a:moveTo>
                  <a:lnTo>
                    <a:pt x="89439" y="83306"/>
                  </a:lnTo>
                  <a:lnTo>
                    <a:pt x="51784" y="77454"/>
                  </a:lnTo>
                  <a:lnTo>
                    <a:pt x="18176" y="62815"/>
                  </a:lnTo>
                  <a:lnTo>
                    <a:pt x="0" y="32639"/>
                  </a:lnTo>
                  <a:lnTo>
                    <a:pt x="384" y="24306"/>
                  </a:lnTo>
                  <a:lnTo>
                    <a:pt x="3365" y="16176"/>
                  </a:lnTo>
                  <a:lnTo>
                    <a:pt x="7393" y="8118"/>
                  </a:lnTo>
                  <a:lnTo>
                    <a:pt x="10922" y="0"/>
                  </a:lnTo>
                  <a:lnTo>
                    <a:pt x="24790" y="4931"/>
                  </a:lnTo>
                  <a:lnTo>
                    <a:pt x="38814" y="9540"/>
                  </a:lnTo>
                  <a:lnTo>
                    <a:pt x="52480" y="14841"/>
                  </a:lnTo>
                  <a:lnTo>
                    <a:pt x="88487" y="41989"/>
                  </a:lnTo>
                  <a:lnTo>
                    <a:pt x="114395" y="73469"/>
                  </a:lnTo>
                  <a:lnTo>
                    <a:pt x="119094" y="82327"/>
                  </a:lnTo>
                  <a:lnTo>
                    <a:pt x="124126" y="90852"/>
                  </a:lnTo>
                  <a:lnTo>
                    <a:pt x="170354" y="110712"/>
                  </a:lnTo>
                  <a:lnTo>
                    <a:pt x="206882" y="119761"/>
                  </a:lnTo>
                  <a:lnTo>
                    <a:pt x="215769" y="100943"/>
                  </a:lnTo>
                  <a:lnTo>
                    <a:pt x="225202" y="82280"/>
                  </a:lnTo>
                  <a:lnTo>
                    <a:pt x="233636" y="63307"/>
                  </a:lnTo>
                  <a:lnTo>
                    <a:pt x="239522" y="43561"/>
                  </a:lnTo>
                  <a:lnTo>
                    <a:pt x="240351" y="34085"/>
                  </a:lnTo>
                  <a:lnTo>
                    <a:pt x="239109" y="24050"/>
                  </a:lnTo>
                  <a:lnTo>
                    <a:pt x="235342" y="15611"/>
                  </a:lnTo>
                  <a:lnTo>
                    <a:pt x="228600" y="10922"/>
                  </a:lnTo>
                  <a:lnTo>
                    <a:pt x="209764" y="9485"/>
                  </a:lnTo>
                  <a:lnTo>
                    <a:pt x="190690" y="12668"/>
                  </a:lnTo>
                  <a:lnTo>
                    <a:pt x="171521" y="17708"/>
                  </a:lnTo>
                  <a:lnTo>
                    <a:pt x="152400" y="21844"/>
                  </a:lnTo>
                  <a:lnTo>
                    <a:pt x="138441" y="37883"/>
                  </a:lnTo>
                  <a:lnTo>
                    <a:pt x="124269" y="53768"/>
                  </a:lnTo>
                  <a:lnTo>
                    <a:pt x="110573" y="70010"/>
                  </a:lnTo>
                  <a:lnTo>
                    <a:pt x="98044" y="87122"/>
                  </a:lnTo>
                  <a:lnTo>
                    <a:pt x="81993" y="113252"/>
                  </a:lnTo>
                  <a:lnTo>
                    <a:pt x="78696" y="123101"/>
                  </a:lnTo>
                  <a:lnTo>
                    <a:pt x="82775" y="122764"/>
                  </a:lnTo>
                  <a:lnTo>
                    <a:pt x="88851" y="118338"/>
                  </a:lnTo>
                  <a:lnTo>
                    <a:pt x="91545" y="115917"/>
                  </a:lnTo>
                  <a:lnTo>
                    <a:pt x="85480" y="121598"/>
                  </a:lnTo>
                  <a:lnTo>
                    <a:pt x="65277" y="141478"/>
                  </a:lnTo>
                </a:path>
              </a:pathLst>
            </a:custGeom>
            <a:ln w="28575">
              <a:solidFill>
                <a:srgbClr val="404040"/>
              </a:solidFill>
            </a:ln>
          </p:spPr>
          <p:txBody>
            <a:bodyPr wrap="square" lIns="0" tIns="0" rIns="0" bIns="0" rtlCol="0"/>
            <a:lstStyle/>
            <a:p>
              <a:endParaRPr/>
            </a:p>
          </p:txBody>
        </p:sp>
      </p:grpSp>
      <p:pic>
        <p:nvPicPr>
          <p:cNvPr id="39" name="object 39"/>
          <p:cNvPicPr/>
          <p:nvPr/>
        </p:nvPicPr>
        <p:blipFill>
          <a:blip r:embed="rId7" cstate="print"/>
          <a:stretch>
            <a:fillRect/>
          </a:stretch>
        </p:blipFill>
        <p:spPr>
          <a:xfrm>
            <a:off x="7630668" y="4146803"/>
            <a:ext cx="726948" cy="4114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9599" y="1015059"/>
            <a:ext cx="1649095" cy="391795"/>
          </a:xfrm>
          <a:prstGeom prst="rect">
            <a:avLst/>
          </a:prstGeom>
        </p:spPr>
        <p:txBody>
          <a:bodyPr vert="horz" wrap="square" lIns="0" tIns="12700" rIns="0" bIns="0" rtlCol="0">
            <a:spAutoFit/>
          </a:bodyPr>
          <a:lstStyle/>
          <a:p>
            <a:pPr marL="12700">
              <a:lnSpc>
                <a:spcPct val="100000"/>
              </a:lnSpc>
              <a:spcBef>
                <a:spcPts val="100"/>
              </a:spcBef>
            </a:pPr>
            <a:r>
              <a:rPr sz="2400" b="1" spc="-270" dirty="0">
                <a:solidFill>
                  <a:srgbClr val="006FC0"/>
                </a:solidFill>
                <a:latin typeface="Arial"/>
                <a:cs typeface="Arial"/>
              </a:rPr>
              <a:t>From</a:t>
            </a:r>
            <a:r>
              <a:rPr sz="2400" b="1" spc="-145" dirty="0">
                <a:solidFill>
                  <a:srgbClr val="006FC0"/>
                </a:solidFill>
                <a:latin typeface="Arial"/>
                <a:cs typeface="Arial"/>
              </a:rPr>
              <a:t> </a:t>
            </a:r>
            <a:r>
              <a:rPr sz="2400" b="1" spc="-235" dirty="0">
                <a:solidFill>
                  <a:srgbClr val="006FC0"/>
                </a:solidFill>
                <a:latin typeface="Arial"/>
                <a:cs typeface="Arial"/>
              </a:rPr>
              <a:t>1</a:t>
            </a:r>
            <a:r>
              <a:rPr sz="2400" b="1" spc="-240" dirty="0">
                <a:solidFill>
                  <a:srgbClr val="006FC0"/>
                </a:solidFill>
                <a:latin typeface="Arial"/>
                <a:cs typeface="Arial"/>
              </a:rPr>
              <a:t>0</a:t>
            </a:r>
            <a:r>
              <a:rPr sz="2400" b="1" spc="-135" dirty="0">
                <a:solidFill>
                  <a:srgbClr val="006FC0"/>
                </a:solidFill>
                <a:latin typeface="Arial"/>
                <a:cs typeface="Arial"/>
              </a:rPr>
              <a:t> </a:t>
            </a:r>
            <a:r>
              <a:rPr sz="2400" b="1" spc="-155" dirty="0">
                <a:solidFill>
                  <a:srgbClr val="006FC0"/>
                </a:solidFill>
                <a:latin typeface="Arial"/>
                <a:cs typeface="Arial"/>
              </a:rPr>
              <a:t>t</a:t>
            </a:r>
            <a:r>
              <a:rPr sz="2400" b="1" spc="-265" dirty="0">
                <a:solidFill>
                  <a:srgbClr val="006FC0"/>
                </a:solidFill>
                <a:latin typeface="Arial"/>
                <a:cs typeface="Arial"/>
              </a:rPr>
              <a:t>o</a:t>
            </a:r>
            <a:r>
              <a:rPr sz="2400" b="1" spc="-120" dirty="0">
                <a:solidFill>
                  <a:srgbClr val="006FC0"/>
                </a:solidFill>
                <a:latin typeface="Arial"/>
                <a:cs typeface="Arial"/>
              </a:rPr>
              <a:t> </a:t>
            </a:r>
            <a:r>
              <a:rPr sz="2400" b="1" spc="-235" dirty="0">
                <a:solidFill>
                  <a:srgbClr val="006FC0"/>
                </a:solidFill>
                <a:latin typeface="Arial"/>
                <a:cs typeface="Arial"/>
              </a:rPr>
              <a:t>1</a:t>
            </a:r>
            <a:r>
              <a:rPr sz="2400" b="1" spc="-240" dirty="0">
                <a:solidFill>
                  <a:srgbClr val="006FC0"/>
                </a:solidFill>
                <a:latin typeface="Arial"/>
                <a:cs typeface="Arial"/>
              </a:rPr>
              <a:t>8</a:t>
            </a:r>
            <a:endParaRPr sz="2400">
              <a:latin typeface="Arial"/>
              <a:cs typeface="Arial"/>
            </a:endParaRPr>
          </a:p>
        </p:txBody>
      </p:sp>
      <p:pic>
        <p:nvPicPr>
          <p:cNvPr id="3" name="object 3"/>
          <p:cNvPicPr/>
          <p:nvPr/>
        </p:nvPicPr>
        <p:blipFill>
          <a:blip r:embed="rId2" cstate="print"/>
          <a:stretch>
            <a:fillRect/>
          </a:stretch>
        </p:blipFill>
        <p:spPr>
          <a:xfrm>
            <a:off x="323532" y="411467"/>
            <a:ext cx="2618232" cy="604659"/>
          </a:xfrm>
          <a:prstGeom prst="rect">
            <a:avLst/>
          </a:prstGeom>
        </p:spPr>
      </p:pic>
      <p:pic>
        <p:nvPicPr>
          <p:cNvPr id="4" name="object 4"/>
          <p:cNvPicPr/>
          <p:nvPr/>
        </p:nvPicPr>
        <p:blipFill>
          <a:blip r:embed="rId3" cstate="print"/>
          <a:stretch>
            <a:fillRect/>
          </a:stretch>
        </p:blipFill>
        <p:spPr>
          <a:xfrm>
            <a:off x="353637" y="1889520"/>
            <a:ext cx="3392440" cy="2485760"/>
          </a:xfrm>
          <a:prstGeom prst="rect">
            <a:avLst/>
          </a:prstGeom>
        </p:spPr>
      </p:pic>
      <p:grpSp>
        <p:nvGrpSpPr>
          <p:cNvPr id="5" name="object 5"/>
          <p:cNvGrpSpPr/>
          <p:nvPr/>
        </p:nvGrpSpPr>
        <p:grpSpPr>
          <a:xfrm>
            <a:off x="4166154" y="244774"/>
            <a:ext cx="4739640" cy="4738370"/>
            <a:chOff x="4166154" y="244774"/>
            <a:chExt cx="4739640" cy="4738370"/>
          </a:xfrm>
        </p:grpSpPr>
        <p:pic>
          <p:nvPicPr>
            <p:cNvPr id="6" name="object 6"/>
            <p:cNvPicPr/>
            <p:nvPr/>
          </p:nvPicPr>
          <p:blipFill>
            <a:blip r:embed="rId4" cstate="print"/>
            <a:stretch>
              <a:fillRect/>
            </a:stretch>
          </p:blipFill>
          <p:spPr>
            <a:xfrm>
              <a:off x="4166154" y="244774"/>
              <a:ext cx="4638679" cy="3126966"/>
            </a:xfrm>
            <a:prstGeom prst="rect">
              <a:avLst/>
            </a:prstGeom>
          </p:spPr>
        </p:pic>
        <p:pic>
          <p:nvPicPr>
            <p:cNvPr id="7" name="object 7"/>
            <p:cNvPicPr/>
            <p:nvPr/>
          </p:nvPicPr>
          <p:blipFill>
            <a:blip r:embed="rId5" cstate="print"/>
            <a:stretch>
              <a:fillRect/>
            </a:stretch>
          </p:blipFill>
          <p:spPr>
            <a:xfrm>
              <a:off x="4381576" y="3554366"/>
              <a:ext cx="4171860" cy="1428352"/>
            </a:xfrm>
            <a:prstGeom prst="rect">
              <a:avLst/>
            </a:prstGeom>
          </p:spPr>
        </p:pic>
        <p:sp>
          <p:nvSpPr>
            <p:cNvPr id="8" name="object 8"/>
            <p:cNvSpPr/>
            <p:nvPr/>
          </p:nvSpPr>
          <p:spPr>
            <a:xfrm>
              <a:off x="8244458" y="3075813"/>
              <a:ext cx="648335" cy="504190"/>
            </a:xfrm>
            <a:custGeom>
              <a:avLst/>
              <a:gdLst/>
              <a:ahLst/>
              <a:cxnLst/>
              <a:rect l="l" t="t" r="r" b="b"/>
              <a:pathLst>
                <a:path w="648334" h="504189">
                  <a:moveTo>
                    <a:pt x="0" y="251968"/>
                  </a:moveTo>
                  <a:lnTo>
                    <a:pt x="4239" y="211089"/>
                  </a:lnTo>
                  <a:lnTo>
                    <a:pt x="16515" y="172313"/>
                  </a:lnTo>
                  <a:lnTo>
                    <a:pt x="36158" y="136159"/>
                  </a:lnTo>
                  <a:lnTo>
                    <a:pt x="62504" y="103144"/>
                  </a:lnTo>
                  <a:lnTo>
                    <a:pt x="94884" y="73786"/>
                  </a:lnTo>
                  <a:lnTo>
                    <a:pt x="132633" y="48605"/>
                  </a:lnTo>
                  <a:lnTo>
                    <a:pt x="175084" y="28117"/>
                  </a:lnTo>
                  <a:lnTo>
                    <a:pt x="221569" y="12842"/>
                  </a:lnTo>
                  <a:lnTo>
                    <a:pt x="271422" y="3296"/>
                  </a:lnTo>
                  <a:lnTo>
                    <a:pt x="323976" y="0"/>
                  </a:lnTo>
                  <a:lnTo>
                    <a:pt x="376535" y="3296"/>
                  </a:lnTo>
                  <a:lnTo>
                    <a:pt x="426397" y="12842"/>
                  </a:lnTo>
                  <a:lnTo>
                    <a:pt x="472897" y="28117"/>
                  </a:lnTo>
                  <a:lnTo>
                    <a:pt x="515364" y="48605"/>
                  </a:lnTo>
                  <a:lnTo>
                    <a:pt x="553132" y="73787"/>
                  </a:lnTo>
                  <a:lnTo>
                    <a:pt x="585531" y="103144"/>
                  </a:lnTo>
                  <a:lnTo>
                    <a:pt x="611894" y="136159"/>
                  </a:lnTo>
                  <a:lnTo>
                    <a:pt x="631552" y="172313"/>
                  </a:lnTo>
                  <a:lnTo>
                    <a:pt x="643837" y="211089"/>
                  </a:lnTo>
                  <a:lnTo>
                    <a:pt x="648081" y="251968"/>
                  </a:lnTo>
                  <a:lnTo>
                    <a:pt x="643837" y="292850"/>
                  </a:lnTo>
                  <a:lnTo>
                    <a:pt x="631552" y="331635"/>
                  </a:lnTo>
                  <a:lnTo>
                    <a:pt x="611894" y="367804"/>
                  </a:lnTo>
                  <a:lnTo>
                    <a:pt x="585531" y="400836"/>
                  </a:lnTo>
                  <a:lnTo>
                    <a:pt x="553132" y="430212"/>
                  </a:lnTo>
                  <a:lnTo>
                    <a:pt x="515364" y="455412"/>
                  </a:lnTo>
                  <a:lnTo>
                    <a:pt x="472897" y="475917"/>
                  </a:lnTo>
                  <a:lnTo>
                    <a:pt x="426397" y="491207"/>
                  </a:lnTo>
                  <a:lnTo>
                    <a:pt x="376535" y="500762"/>
                  </a:lnTo>
                  <a:lnTo>
                    <a:pt x="323976" y="504063"/>
                  </a:lnTo>
                  <a:lnTo>
                    <a:pt x="271422" y="500762"/>
                  </a:lnTo>
                  <a:lnTo>
                    <a:pt x="221569" y="491207"/>
                  </a:lnTo>
                  <a:lnTo>
                    <a:pt x="175084" y="475917"/>
                  </a:lnTo>
                  <a:lnTo>
                    <a:pt x="132633" y="455412"/>
                  </a:lnTo>
                  <a:lnTo>
                    <a:pt x="94884" y="430212"/>
                  </a:lnTo>
                  <a:lnTo>
                    <a:pt x="62504" y="400836"/>
                  </a:lnTo>
                  <a:lnTo>
                    <a:pt x="36158" y="367804"/>
                  </a:lnTo>
                  <a:lnTo>
                    <a:pt x="16515" y="331635"/>
                  </a:lnTo>
                  <a:lnTo>
                    <a:pt x="4239" y="292850"/>
                  </a:lnTo>
                  <a:lnTo>
                    <a:pt x="0" y="251968"/>
                  </a:lnTo>
                  <a:close/>
                </a:path>
              </a:pathLst>
            </a:custGeom>
            <a:ln w="25400">
              <a:solidFill>
                <a:srgbClr val="385D89"/>
              </a:solidFill>
            </a:ln>
          </p:spPr>
          <p:txBody>
            <a:bodyPr wrap="square" lIns="0" tIns="0" rIns="0" bIns="0" rtlCol="0"/>
            <a:lstStyle/>
            <a:p>
              <a:endParaRPr/>
            </a:p>
          </p:txBody>
        </p:sp>
      </p:grpSp>
      <p:sp>
        <p:nvSpPr>
          <p:cNvPr id="9" name="object 9"/>
          <p:cNvSpPr txBox="1"/>
          <p:nvPr/>
        </p:nvSpPr>
        <p:spPr>
          <a:xfrm>
            <a:off x="546608" y="4608372"/>
            <a:ext cx="199771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No</a:t>
            </a:r>
            <a:r>
              <a:rPr sz="1800" b="1" spc="-25" dirty="0">
                <a:latin typeface="Calibri"/>
                <a:cs typeface="Calibri"/>
              </a:rPr>
              <a:t> </a:t>
            </a:r>
            <a:r>
              <a:rPr sz="1800" b="1" spc="-5" dirty="0">
                <a:latin typeface="Calibri"/>
                <a:cs typeface="Calibri"/>
              </a:rPr>
              <a:t>Log</a:t>
            </a:r>
            <a:r>
              <a:rPr sz="1800" b="1" spc="-30" dirty="0">
                <a:latin typeface="Calibri"/>
                <a:cs typeface="Calibri"/>
              </a:rPr>
              <a:t> </a:t>
            </a:r>
            <a:r>
              <a:rPr sz="1800" b="1" spc="-5" dirty="0">
                <a:latin typeface="Calibri"/>
                <a:cs typeface="Calibri"/>
              </a:rPr>
              <a:t>….</a:t>
            </a:r>
            <a:r>
              <a:rPr sz="1800" b="1" spc="-10" dirty="0">
                <a:latin typeface="Calibri"/>
                <a:cs typeface="Calibri"/>
              </a:rPr>
              <a:t> No</a:t>
            </a:r>
            <a:r>
              <a:rPr sz="1800" b="1" spc="5" dirty="0">
                <a:latin typeface="Calibri"/>
                <a:cs typeface="Calibri"/>
              </a:rPr>
              <a:t> </a:t>
            </a:r>
            <a:r>
              <a:rPr sz="1800" b="1" spc="-10" dirty="0">
                <a:latin typeface="Calibri"/>
                <a:cs typeface="Calibri"/>
              </a:rPr>
              <a:t>Project</a:t>
            </a:r>
            <a:endParaRPr sz="1800">
              <a:latin typeface="Calibri"/>
              <a:cs typeface="Calibri"/>
            </a:endParaRPr>
          </a:p>
        </p:txBody>
      </p:sp>
      <p:sp>
        <p:nvSpPr>
          <p:cNvPr id="10" name="object 10"/>
          <p:cNvSpPr txBox="1"/>
          <p:nvPr/>
        </p:nvSpPr>
        <p:spPr>
          <a:xfrm>
            <a:off x="1183639" y="1522602"/>
            <a:ext cx="1301115" cy="329565"/>
          </a:xfrm>
          <a:prstGeom prst="rect">
            <a:avLst/>
          </a:prstGeom>
        </p:spPr>
        <p:txBody>
          <a:bodyPr vert="horz" wrap="square" lIns="0" tIns="11430" rIns="0" bIns="0" rtlCol="0">
            <a:spAutoFit/>
          </a:bodyPr>
          <a:lstStyle/>
          <a:p>
            <a:pPr marL="12700">
              <a:lnSpc>
                <a:spcPct val="100000"/>
              </a:lnSpc>
              <a:spcBef>
                <a:spcPts val="90"/>
              </a:spcBef>
            </a:pPr>
            <a:r>
              <a:rPr sz="2000" b="1" spc="-305" dirty="0">
                <a:solidFill>
                  <a:srgbClr val="00AF50"/>
                </a:solidFill>
                <a:latin typeface="Arial"/>
                <a:cs typeface="Arial"/>
              </a:rPr>
              <a:t>M</a:t>
            </a:r>
            <a:r>
              <a:rPr sz="2000" b="1" spc="-204" dirty="0">
                <a:solidFill>
                  <a:srgbClr val="00AF50"/>
                </a:solidFill>
                <a:latin typeface="Arial"/>
                <a:cs typeface="Arial"/>
              </a:rPr>
              <a:t>y</a:t>
            </a:r>
            <a:r>
              <a:rPr sz="2000" b="1" spc="-120" dirty="0">
                <a:solidFill>
                  <a:srgbClr val="00AF50"/>
                </a:solidFill>
                <a:latin typeface="Arial"/>
                <a:cs typeface="Arial"/>
              </a:rPr>
              <a:t> f</a:t>
            </a:r>
            <a:r>
              <a:rPr sz="2000" b="1" spc="-110" dirty="0">
                <a:solidFill>
                  <a:srgbClr val="00AF50"/>
                </a:solidFill>
                <a:latin typeface="Arial"/>
                <a:cs typeface="Arial"/>
              </a:rPr>
              <a:t>i</a:t>
            </a:r>
            <a:r>
              <a:rPr sz="2000" b="1" spc="-155" dirty="0">
                <a:solidFill>
                  <a:srgbClr val="00AF50"/>
                </a:solidFill>
                <a:latin typeface="Arial"/>
                <a:cs typeface="Arial"/>
              </a:rPr>
              <a:t>r</a:t>
            </a:r>
            <a:r>
              <a:rPr sz="2000" b="1" spc="-210" dirty="0">
                <a:solidFill>
                  <a:srgbClr val="00AF50"/>
                </a:solidFill>
                <a:latin typeface="Arial"/>
                <a:cs typeface="Arial"/>
              </a:rPr>
              <a:t>s</a:t>
            </a:r>
            <a:r>
              <a:rPr sz="2000" b="1" spc="-125" dirty="0">
                <a:solidFill>
                  <a:srgbClr val="00AF50"/>
                </a:solidFill>
                <a:latin typeface="Arial"/>
                <a:cs typeface="Arial"/>
              </a:rPr>
              <a:t>t</a:t>
            </a:r>
            <a:r>
              <a:rPr sz="2000" b="1" spc="-114" dirty="0">
                <a:solidFill>
                  <a:srgbClr val="00AF50"/>
                </a:solidFill>
                <a:latin typeface="Arial"/>
                <a:cs typeface="Arial"/>
              </a:rPr>
              <a:t> </a:t>
            </a:r>
            <a:r>
              <a:rPr sz="2000" b="1" spc="-290" dirty="0">
                <a:solidFill>
                  <a:srgbClr val="00AF50"/>
                </a:solidFill>
                <a:latin typeface="Arial"/>
                <a:cs typeface="Arial"/>
              </a:rPr>
              <a:t>w</a:t>
            </a:r>
            <a:r>
              <a:rPr sz="2000" b="1" spc="-220" dirty="0">
                <a:solidFill>
                  <a:srgbClr val="00AF50"/>
                </a:solidFill>
                <a:latin typeface="Arial"/>
                <a:cs typeface="Arial"/>
              </a:rPr>
              <a:t>o</a:t>
            </a:r>
            <a:r>
              <a:rPr sz="2000" b="1" spc="-160" dirty="0">
                <a:solidFill>
                  <a:srgbClr val="00AF50"/>
                </a:solidFill>
                <a:latin typeface="Arial"/>
                <a:cs typeface="Arial"/>
              </a:rPr>
              <a:t>r</a:t>
            </a:r>
            <a:r>
              <a:rPr sz="2000" b="1" spc="-204" dirty="0">
                <a:solidFill>
                  <a:srgbClr val="00AF50"/>
                </a:solidFill>
                <a:latin typeface="Arial"/>
                <a:cs typeface="Arial"/>
              </a:rPr>
              <a:t>k</a:t>
            </a:r>
            <a:endParaRPr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70" dirty="0"/>
              <a:t>From</a:t>
            </a:r>
            <a:r>
              <a:rPr spc="-145" dirty="0"/>
              <a:t> </a:t>
            </a:r>
            <a:r>
              <a:rPr spc="-235" dirty="0"/>
              <a:t>1</a:t>
            </a:r>
            <a:r>
              <a:rPr spc="-240" dirty="0"/>
              <a:t>0</a:t>
            </a:r>
            <a:r>
              <a:rPr spc="-135" dirty="0"/>
              <a:t> </a:t>
            </a:r>
            <a:r>
              <a:rPr spc="-155" dirty="0"/>
              <a:t>t</a:t>
            </a:r>
            <a:r>
              <a:rPr spc="-265" dirty="0"/>
              <a:t>o</a:t>
            </a:r>
            <a:r>
              <a:rPr spc="-120" dirty="0"/>
              <a:t> </a:t>
            </a:r>
            <a:r>
              <a:rPr spc="-235" dirty="0"/>
              <a:t>1</a:t>
            </a:r>
            <a:r>
              <a:rPr spc="-240" dirty="0"/>
              <a:t>8</a:t>
            </a:r>
          </a:p>
        </p:txBody>
      </p:sp>
      <p:pic>
        <p:nvPicPr>
          <p:cNvPr id="3" name="object 3"/>
          <p:cNvPicPr/>
          <p:nvPr/>
        </p:nvPicPr>
        <p:blipFill>
          <a:blip r:embed="rId2" cstate="print"/>
          <a:stretch>
            <a:fillRect/>
          </a:stretch>
        </p:blipFill>
        <p:spPr>
          <a:xfrm>
            <a:off x="323532" y="411467"/>
            <a:ext cx="2618232" cy="604659"/>
          </a:xfrm>
          <a:prstGeom prst="rect">
            <a:avLst/>
          </a:prstGeom>
        </p:spPr>
      </p:pic>
      <p:pic>
        <p:nvPicPr>
          <p:cNvPr id="4" name="object 4"/>
          <p:cNvPicPr/>
          <p:nvPr/>
        </p:nvPicPr>
        <p:blipFill>
          <a:blip r:embed="rId3" cstate="print"/>
          <a:stretch>
            <a:fillRect/>
          </a:stretch>
        </p:blipFill>
        <p:spPr>
          <a:xfrm>
            <a:off x="4429759" y="197230"/>
            <a:ext cx="4606670" cy="2621153"/>
          </a:xfrm>
          <a:prstGeom prst="rect">
            <a:avLst/>
          </a:prstGeom>
        </p:spPr>
      </p:pic>
      <p:sp>
        <p:nvSpPr>
          <p:cNvPr id="5" name="object 5"/>
          <p:cNvSpPr txBox="1">
            <a:spLocks noGrp="1"/>
          </p:cNvSpPr>
          <p:nvPr>
            <p:ph type="body" idx="1"/>
          </p:nvPr>
        </p:nvSpPr>
        <p:spPr>
          <a:prstGeom prst="rect">
            <a:avLst/>
          </a:prstGeom>
        </p:spPr>
        <p:txBody>
          <a:bodyPr vert="horz" wrap="square" lIns="0" tIns="106680" rIns="0" bIns="0" rtlCol="0">
            <a:spAutoFit/>
          </a:bodyPr>
          <a:lstStyle/>
          <a:p>
            <a:pPr marL="873125">
              <a:lnSpc>
                <a:spcPct val="100000"/>
              </a:lnSpc>
              <a:spcBef>
                <a:spcPts val="840"/>
              </a:spcBef>
            </a:pPr>
            <a:r>
              <a:rPr spc="-300" dirty="0"/>
              <a:t>M</a:t>
            </a:r>
            <a:r>
              <a:rPr spc="-204" dirty="0"/>
              <a:t>y</a:t>
            </a:r>
            <a:r>
              <a:rPr spc="-120" dirty="0"/>
              <a:t> f</a:t>
            </a:r>
            <a:r>
              <a:rPr spc="-110" dirty="0"/>
              <a:t>i</a:t>
            </a:r>
            <a:r>
              <a:rPr spc="-155" dirty="0"/>
              <a:t>r</a:t>
            </a:r>
            <a:r>
              <a:rPr spc="-210" dirty="0"/>
              <a:t>s</a:t>
            </a:r>
            <a:r>
              <a:rPr spc="-125" dirty="0"/>
              <a:t>t</a:t>
            </a:r>
            <a:r>
              <a:rPr spc="-114" dirty="0"/>
              <a:t> </a:t>
            </a:r>
            <a:r>
              <a:rPr spc="-210" dirty="0"/>
              <a:t>e</a:t>
            </a:r>
            <a:r>
              <a:rPr spc="-200" dirty="0"/>
              <a:t>s</a:t>
            </a:r>
            <a:r>
              <a:rPr spc="-120" dirty="0"/>
              <a:t>t</a:t>
            </a:r>
            <a:r>
              <a:rPr spc="-110" dirty="0"/>
              <a:t>i</a:t>
            </a:r>
            <a:r>
              <a:rPr spc="-315" dirty="0"/>
              <a:t>m</a:t>
            </a:r>
            <a:r>
              <a:rPr spc="-210" dirty="0"/>
              <a:t>a</a:t>
            </a:r>
            <a:r>
              <a:rPr spc="-120" dirty="0"/>
              <a:t>t</a:t>
            </a:r>
            <a:r>
              <a:rPr spc="-110" dirty="0"/>
              <a:t>i</a:t>
            </a:r>
            <a:r>
              <a:rPr spc="-220" dirty="0"/>
              <a:t>o</a:t>
            </a:r>
            <a:r>
              <a:rPr spc="-225" dirty="0"/>
              <a:t>n</a:t>
            </a:r>
          </a:p>
          <a:p>
            <a:pPr marL="12700">
              <a:lnSpc>
                <a:spcPct val="100000"/>
              </a:lnSpc>
              <a:spcBef>
                <a:spcPts val="445"/>
              </a:spcBef>
            </a:pPr>
            <a:r>
              <a:rPr sz="1200" dirty="0">
                <a:solidFill>
                  <a:srgbClr val="000000"/>
                </a:solidFill>
                <a:latin typeface="Courier New"/>
                <a:cs typeface="Courier New"/>
              </a:rPr>
              <a:t>x</a:t>
            </a:r>
            <a:r>
              <a:rPr sz="1200" spc="-20" dirty="0">
                <a:solidFill>
                  <a:srgbClr val="000000"/>
                </a:solidFill>
                <a:latin typeface="Courier New"/>
                <a:cs typeface="Courier New"/>
              </a:rPr>
              <a:t> </a:t>
            </a:r>
            <a:r>
              <a:rPr sz="1200" dirty="0">
                <a:solidFill>
                  <a:srgbClr val="000000"/>
                </a:solidFill>
                <a:latin typeface="Courier New"/>
                <a:cs typeface="Courier New"/>
              </a:rPr>
              <a:t>=</a:t>
            </a:r>
            <a:r>
              <a:rPr sz="1200" spc="-20" dirty="0">
                <a:solidFill>
                  <a:srgbClr val="000000"/>
                </a:solidFill>
                <a:latin typeface="Courier New"/>
                <a:cs typeface="Courier New"/>
              </a:rPr>
              <a:t> </a:t>
            </a:r>
            <a:r>
              <a:rPr sz="1200" dirty="0">
                <a:solidFill>
                  <a:srgbClr val="000000"/>
                </a:solidFill>
                <a:latin typeface="Courier New"/>
                <a:cs typeface="Courier New"/>
              </a:rPr>
              <a:t>beef_p*beef_q</a:t>
            </a:r>
            <a:r>
              <a:rPr sz="1200" spc="-15" dirty="0">
                <a:solidFill>
                  <a:srgbClr val="000000"/>
                </a:solidFill>
                <a:latin typeface="Courier New"/>
                <a:cs typeface="Courier New"/>
              </a:rPr>
              <a:t> </a:t>
            </a:r>
            <a:r>
              <a:rPr sz="1200" dirty="0">
                <a:solidFill>
                  <a:srgbClr val="000000"/>
                </a:solidFill>
                <a:latin typeface="Courier New"/>
                <a:cs typeface="Courier New"/>
              </a:rPr>
              <a:t>+</a:t>
            </a:r>
            <a:r>
              <a:rPr sz="1200" spc="-20" dirty="0">
                <a:solidFill>
                  <a:srgbClr val="000000"/>
                </a:solidFill>
                <a:latin typeface="Courier New"/>
                <a:cs typeface="Courier New"/>
              </a:rPr>
              <a:t> </a:t>
            </a:r>
            <a:r>
              <a:rPr sz="1200" dirty="0">
                <a:solidFill>
                  <a:srgbClr val="000000"/>
                </a:solidFill>
                <a:latin typeface="Courier New"/>
                <a:cs typeface="Courier New"/>
              </a:rPr>
              <a:t>pork_p*pork_q</a:t>
            </a:r>
            <a:endParaRPr sz="1200">
              <a:latin typeface="Courier New"/>
              <a:cs typeface="Courier New"/>
            </a:endParaRPr>
          </a:p>
          <a:p>
            <a:pPr marL="378460">
              <a:lnSpc>
                <a:spcPct val="100000"/>
              </a:lnSpc>
              <a:spcBef>
                <a:spcPts val="25"/>
              </a:spcBef>
            </a:pPr>
            <a:r>
              <a:rPr sz="1200" dirty="0">
                <a:solidFill>
                  <a:srgbClr val="000000"/>
                </a:solidFill>
                <a:latin typeface="Courier New"/>
                <a:cs typeface="Courier New"/>
              </a:rPr>
              <a:t>+</a:t>
            </a:r>
            <a:r>
              <a:rPr sz="1200" spc="-20" dirty="0">
                <a:solidFill>
                  <a:srgbClr val="000000"/>
                </a:solidFill>
                <a:latin typeface="Courier New"/>
                <a:cs typeface="Courier New"/>
              </a:rPr>
              <a:t> </a:t>
            </a:r>
            <a:r>
              <a:rPr sz="1200" dirty="0">
                <a:solidFill>
                  <a:srgbClr val="000000"/>
                </a:solidFill>
                <a:latin typeface="Courier New"/>
                <a:cs typeface="Courier New"/>
              </a:rPr>
              <a:t>chick_p*chick_q</a:t>
            </a:r>
            <a:r>
              <a:rPr sz="1200" spc="5" dirty="0">
                <a:solidFill>
                  <a:srgbClr val="000000"/>
                </a:solidFill>
                <a:latin typeface="Courier New"/>
                <a:cs typeface="Courier New"/>
              </a:rPr>
              <a:t> </a:t>
            </a:r>
            <a:r>
              <a:rPr sz="1200" dirty="0">
                <a:solidFill>
                  <a:srgbClr val="000000"/>
                </a:solidFill>
                <a:latin typeface="Courier New"/>
                <a:cs typeface="Courier New"/>
              </a:rPr>
              <a:t>+</a:t>
            </a:r>
            <a:r>
              <a:rPr sz="1200" spc="-20" dirty="0">
                <a:solidFill>
                  <a:srgbClr val="000000"/>
                </a:solidFill>
                <a:latin typeface="Courier New"/>
                <a:cs typeface="Courier New"/>
              </a:rPr>
              <a:t> </a:t>
            </a:r>
            <a:r>
              <a:rPr sz="1200" dirty="0">
                <a:solidFill>
                  <a:srgbClr val="000000"/>
                </a:solidFill>
                <a:latin typeface="Courier New"/>
                <a:cs typeface="Courier New"/>
              </a:rPr>
              <a:t>turkey_p*turkey_q;</a:t>
            </a:r>
            <a:endParaRPr sz="1200">
              <a:latin typeface="Courier New"/>
              <a:cs typeface="Courier New"/>
            </a:endParaRPr>
          </a:p>
          <a:p>
            <a:pPr marL="561340" marR="2489835">
              <a:lnSpc>
                <a:spcPct val="100000"/>
              </a:lnSpc>
              <a:spcBef>
                <a:spcPts val="5"/>
              </a:spcBef>
            </a:pPr>
            <a:r>
              <a:rPr sz="1200" spc="5" dirty="0">
                <a:solidFill>
                  <a:srgbClr val="000000"/>
                </a:solidFill>
                <a:latin typeface="Courier New"/>
                <a:cs typeface="Courier New"/>
              </a:rPr>
              <a:t>w_beef</a:t>
            </a:r>
            <a:r>
              <a:rPr sz="1200" spc="80" dirty="0">
                <a:solidFill>
                  <a:srgbClr val="000000"/>
                </a:solidFill>
                <a:latin typeface="Courier New"/>
                <a:cs typeface="Courier New"/>
              </a:rPr>
              <a:t> </a:t>
            </a:r>
            <a:r>
              <a:rPr sz="1200" dirty="0">
                <a:solidFill>
                  <a:srgbClr val="000000"/>
                </a:solidFill>
                <a:latin typeface="Courier New"/>
                <a:cs typeface="Courier New"/>
              </a:rPr>
              <a:t>=</a:t>
            </a:r>
            <a:r>
              <a:rPr sz="1200" spc="75" dirty="0">
                <a:solidFill>
                  <a:srgbClr val="000000"/>
                </a:solidFill>
                <a:latin typeface="Courier New"/>
                <a:cs typeface="Courier New"/>
              </a:rPr>
              <a:t> </a:t>
            </a:r>
            <a:r>
              <a:rPr sz="1200" dirty="0">
                <a:solidFill>
                  <a:srgbClr val="000000"/>
                </a:solidFill>
                <a:latin typeface="Courier New"/>
                <a:cs typeface="Courier New"/>
              </a:rPr>
              <a:t>beef_p*beef_q/x; </a:t>
            </a:r>
            <a:r>
              <a:rPr sz="1200" spc="5" dirty="0">
                <a:solidFill>
                  <a:srgbClr val="000000"/>
                </a:solidFill>
                <a:latin typeface="Courier New"/>
                <a:cs typeface="Courier New"/>
              </a:rPr>
              <a:t> </a:t>
            </a:r>
            <a:r>
              <a:rPr sz="1200" dirty="0">
                <a:solidFill>
                  <a:srgbClr val="000000"/>
                </a:solidFill>
                <a:latin typeface="Courier New"/>
                <a:cs typeface="Courier New"/>
              </a:rPr>
              <a:t>w_pork = pork_p*pork_q/x; </a:t>
            </a:r>
            <a:r>
              <a:rPr sz="1200" spc="5" dirty="0">
                <a:solidFill>
                  <a:srgbClr val="000000"/>
                </a:solidFill>
                <a:latin typeface="Courier New"/>
                <a:cs typeface="Courier New"/>
              </a:rPr>
              <a:t> </a:t>
            </a:r>
            <a:r>
              <a:rPr sz="1200" dirty="0">
                <a:solidFill>
                  <a:srgbClr val="000000"/>
                </a:solidFill>
                <a:latin typeface="Courier New"/>
                <a:cs typeface="Courier New"/>
              </a:rPr>
              <a:t>w_chick</a:t>
            </a:r>
            <a:r>
              <a:rPr sz="1200" spc="-15" dirty="0">
                <a:solidFill>
                  <a:srgbClr val="000000"/>
                </a:solidFill>
                <a:latin typeface="Courier New"/>
                <a:cs typeface="Courier New"/>
              </a:rPr>
              <a:t> </a:t>
            </a:r>
            <a:r>
              <a:rPr sz="1200" dirty="0">
                <a:solidFill>
                  <a:srgbClr val="000000"/>
                </a:solidFill>
                <a:latin typeface="Courier New"/>
                <a:cs typeface="Courier New"/>
              </a:rPr>
              <a:t>=</a:t>
            </a:r>
            <a:r>
              <a:rPr sz="1200" spc="15" dirty="0">
                <a:solidFill>
                  <a:srgbClr val="000000"/>
                </a:solidFill>
                <a:latin typeface="Courier New"/>
                <a:cs typeface="Courier New"/>
              </a:rPr>
              <a:t> </a:t>
            </a:r>
            <a:r>
              <a:rPr sz="1200" dirty="0">
                <a:solidFill>
                  <a:srgbClr val="000000"/>
                </a:solidFill>
                <a:latin typeface="Courier New"/>
                <a:cs typeface="Courier New"/>
              </a:rPr>
              <a:t>chick_p*chick_q/x; </a:t>
            </a:r>
            <a:r>
              <a:rPr sz="1200" spc="5" dirty="0">
                <a:solidFill>
                  <a:srgbClr val="000000"/>
                </a:solidFill>
                <a:latin typeface="Courier New"/>
                <a:cs typeface="Courier New"/>
              </a:rPr>
              <a:t> </a:t>
            </a:r>
            <a:r>
              <a:rPr sz="1200" dirty="0">
                <a:solidFill>
                  <a:srgbClr val="000000"/>
                </a:solidFill>
                <a:latin typeface="Courier New"/>
                <a:cs typeface="Courier New"/>
              </a:rPr>
              <a:t>w_turkey = turkey_p*turkey_q/x; </a:t>
            </a:r>
            <a:r>
              <a:rPr sz="1200" spc="-710" dirty="0">
                <a:solidFill>
                  <a:srgbClr val="000000"/>
                </a:solidFill>
                <a:latin typeface="Courier New"/>
                <a:cs typeface="Courier New"/>
              </a:rPr>
              <a:t> </a:t>
            </a:r>
            <a:r>
              <a:rPr sz="1200" spc="5" dirty="0">
                <a:solidFill>
                  <a:srgbClr val="000000"/>
                </a:solidFill>
                <a:latin typeface="Courier New"/>
                <a:cs typeface="Courier New"/>
              </a:rPr>
              <a:t>pb_</a:t>
            </a:r>
            <a:r>
              <a:rPr sz="1200" spc="-15" dirty="0">
                <a:solidFill>
                  <a:srgbClr val="000000"/>
                </a:solidFill>
                <a:latin typeface="Courier New"/>
                <a:cs typeface="Courier New"/>
              </a:rPr>
              <a:t> </a:t>
            </a:r>
            <a:r>
              <a:rPr sz="1200" dirty="0">
                <a:solidFill>
                  <a:srgbClr val="000000"/>
                </a:solidFill>
                <a:latin typeface="Courier New"/>
                <a:cs typeface="Courier New"/>
              </a:rPr>
              <a:t>=</a:t>
            </a:r>
            <a:r>
              <a:rPr sz="1200" spc="15" dirty="0">
                <a:solidFill>
                  <a:srgbClr val="000000"/>
                </a:solidFill>
                <a:latin typeface="Courier New"/>
                <a:cs typeface="Courier New"/>
              </a:rPr>
              <a:t> </a:t>
            </a:r>
            <a:r>
              <a:rPr sz="1200" dirty="0">
                <a:solidFill>
                  <a:srgbClr val="000000"/>
                </a:solidFill>
                <a:latin typeface="Courier New"/>
                <a:cs typeface="Courier New"/>
              </a:rPr>
              <a:t>(beef_p/b_m);</a:t>
            </a:r>
            <a:endParaRPr sz="1200">
              <a:latin typeface="Courier New"/>
              <a:cs typeface="Courier New"/>
            </a:endParaRPr>
          </a:p>
          <a:p>
            <a:pPr marL="561340" marR="3407410">
              <a:lnSpc>
                <a:spcPct val="100000"/>
              </a:lnSpc>
            </a:pPr>
            <a:r>
              <a:rPr sz="1200" spc="5" dirty="0">
                <a:solidFill>
                  <a:srgbClr val="000000"/>
                </a:solidFill>
                <a:latin typeface="Courier New"/>
                <a:cs typeface="Courier New"/>
              </a:rPr>
              <a:t>pp_ </a:t>
            </a:r>
            <a:r>
              <a:rPr sz="1200" dirty="0">
                <a:solidFill>
                  <a:srgbClr val="000000"/>
                </a:solidFill>
                <a:latin typeface="Courier New"/>
                <a:cs typeface="Courier New"/>
              </a:rPr>
              <a:t>= (pork_p/p_m); </a:t>
            </a:r>
            <a:r>
              <a:rPr sz="1200" spc="5" dirty="0">
                <a:solidFill>
                  <a:srgbClr val="000000"/>
                </a:solidFill>
                <a:latin typeface="Courier New"/>
                <a:cs typeface="Courier New"/>
              </a:rPr>
              <a:t> pc_ </a:t>
            </a:r>
            <a:r>
              <a:rPr sz="1200" dirty="0">
                <a:solidFill>
                  <a:srgbClr val="000000"/>
                </a:solidFill>
                <a:latin typeface="Courier New"/>
                <a:cs typeface="Courier New"/>
              </a:rPr>
              <a:t>= (chick_p/c_m); </a:t>
            </a:r>
            <a:r>
              <a:rPr sz="1200" spc="5" dirty="0">
                <a:solidFill>
                  <a:srgbClr val="000000"/>
                </a:solidFill>
                <a:latin typeface="Courier New"/>
                <a:cs typeface="Courier New"/>
              </a:rPr>
              <a:t> pt_ </a:t>
            </a:r>
            <a:r>
              <a:rPr sz="1200" dirty="0">
                <a:solidFill>
                  <a:srgbClr val="000000"/>
                </a:solidFill>
                <a:latin typeface="Courier New"/>
                <a:cs typeface="Courier New"/>
              </a:rPr>
              <a:t>= (turkey_p/t_m); </a:t>
            </a:r>
            <a:r>
              <a:rPr sz="1200" spc="-710" dirty="0">
                <a:solidFill>
                  <a:srgbClr val="000000"/>
                </a:solidFill>
                <a:latin typeface="Courier New"/>
                <a:cs typeface="Courier New"/>
              </a:rPr>
              <a:t> </a:t>
            </a:r>
            <a:r>
              <a:rPr sz="1200" spc="5" dirty="0">
                <a:solidFill>
                  <a:srgbClr val="000000"/>
                </a:solidFill>
                <a:latin typeface="Courier New"/>
                <a:cs typeface="Courier New"/>
              </a:rPr>
              <a:t>lpb</a:t>
            </a:r>
            <a:r>
              <a:rPr sz="1200" spc="-10" dirty="0">
                <a:solidFill>
                  <a:srgbClr val="000000"/>
                </a:solidFill>
                <a:latin typeface="Courier New"/>
                <a:cs typeface="Courier New"/>
              </a:rPr>
              <a:t> </a:t>
            </a:r>
            <a:r>
              <a:rPr sz="1200" dirty="0">
                <a:solidFill>
                  <a:srgbClr val="000000"/>
                </a:solidFill>
                <a:latin typeface="Courier New"/>
                <a:cs typeface="Courier New"/>
              </a:rPr>
              <a:t>=</a:t>
            </a:r>
            <a:r>
              <a:rPr sz="1200" spc="10" dirty="0">
                <a:solidFill>
                  <a:srgbClr val="000000"/>
                </a:solidFill>
                <a:latin typeface="Courier New"/>
                <a:cs typeface="Courier New"/>
              </a:rPr>
              <a:t> </a:t>
            </a:r>
            <a:r>
              <a:rPr sz="1200" spc="-5" dirty="0">
                <a:solidFill>
                  <a:srgbClr val="000000"/>
                </a:solidFill>
                <a:latin typeface="Courier New"/>
                <a:cs typeface="Courier New"/>
              </a:rPr>
              <a:t>log(pb_);</a:t>
            </a:r>
            <a:endParaRPr sz="1200">
              <a:latin typeface="Courier New"/>
              <a:cs typeface="Courier New"/>
            </a:endParaRPr>
          </a:p>
          <a:p>
            <a:pPr marL="561340" marR="3965575" algn="just">
              <a:lnSpc>
                <a:spcPct val="100000"/>
              </a:lnSpc>
              <a:spcBef>
                <a:spcPts val="5"/>
              </a:spcBef>
            </a:pPr>
            <a:r>
              <a:rPr sz="1200" spc="5" dirty="0">
                <a:solidFill>
                  <a:srgbClr val="000000"/>
                </a:solidFill>
                <a:latin typeface="Courier New"/>
                <a:cs typeface="Courier New"/>
              </a:rPr>
              <a:t>lpp </a:t>
            </a:r>
            <a:r>
              <a:rPr sz="1200" dirty="0">
                <a:solidFill>
                  <a:srgbClr val="000000"/>
                </a:solidFill>
                <a:latin typeface="Courier New"/>
                <a:cs typeface="Courier New"/>
              </a:rPr>
              <a:t>= </a:t>
            </a:r>
            <a:r>
              <a:rPr sz="1200" spc="-5" dirty="0">
                <a:solidFill>
                  <a:srgbClr val="000000"/>
                </a:solidFill>
                <a:latin typeface="Courier New"/>
                <a:cs typeface="Courier New"/>
              </a:rPr>
              <a:t>log(pp_); </a:t>
            </a:r>
            <a:r>
              <a:rPr sz="1200" spc="-715" dirty="0">
                <a:solidFill>
                  <a:srgbClr val="000000"/>
                </a:solidFill>
                <a:latin typeface="Courier New"/>
                <a:cs typeface="Courier New"/>
              </a:rPr>
              <a:t> </a:t>
            </a:r>
            <a:r>
              <a:rPr sz="1200" spc="5" dirty="0">
                <a:solidFill>
                  <a:srgbClr val="000000"/>
                </a:solidFill>
                <a:latin typeface="Courier New"/>
                <a:cs typeface="Courier New"/>
              </a:rPr>
              <a:t>lpc </a:t>
            </a:r>
            <a:r>
              <a:rPr sz="1200" dirty="0">
                <a:solidFill>
                  <a:srgbClr val="000000"/>
                </a:solidFill>
                <a:latin typeface="Courier New"/>
                <a:cs typeface="Courier New"/>
              </a:rPr>
              <a:t>= </a:t>
            </a:r>
            <a:r>
              <a:rPr sz="1200" spc="-5" dirty="0">
                <a:solidFill>
                  <a:srgbClr val="000000"/>
                </a:solidFill>
                <a:latin typeface="Courier New"/>
                <a:cs typeface="Courier New"/>
              </a:rPr>
              <a:t>log(pc_); </a:t>
            </a:r>
            <a:r>
              <a:rPr sz="1200" spc="-715" dirty="0">
                <a:solidFill>
                  <a:srgbClr val="000000"/>
                </a:solidFill>
                <a:latin typeface="Courier New"/>
                <a:cs typeface="Courier New"/>
              </a:rPr>
              <a:t> </a:t>
            </a:r>
            <a:r>
              <a:rPr sz="1200" spc="5" dirty="0">
                <a:solidFill>
                  <a:srgbClr val="000000"/>
                </a:solidFill>
                <a:latin typeface="Courier New"/>
                <a:cs typeface="Courier New"/>
              </a:rPr>
              <a:t>lpt</a:t>
            </a:r>
            <a:r>
              <a:rPr sz="1200" spc="-40" dirty="0">
                <a:solidFill>
                  <a:srgbClr val="000000"/>
                </a:solidFill>
                <a:latin typeface="Courier New"/>
                <a:cs typeface="Courier New"/>
              </a:rPr>
              <a:t> </a:t>
            </a:r>
            <a:r>
              <a:rPr sz="1200" dirty="0">
                <a:solidFill>
                  <a:srgbClr val="000000"/>
                </a:solidFill>
                <a:latin typeface="Courier New"/>
                <a:cs typeface="Courier New"/>
              </a:rPr>
              <a:t>=</a:t>
            </a:r>
            <a:r>
              <a:rPr sz="1200" spc="-15" dirty="0">
                <a:solidFill>
                  <a:srgbClr val="000000"/>
                </a:solidFill>
                <a:latin typeface="Courier New"/>
                <a:cs typeface="Courier New"/>
              </a:rPr>
              <a:t> </a:t>
            </a:r>
            <a:r>
              <a:rPr sz="1200" spc="-5" dirty="0">
                <a:solidFill>
                  <a:srgbClr val="000000"/>
                </a:solidFill>
                <a:latin typeface="Courier New"/>
                <a:cs typeface="Courier New"/>
              </a:rPr>
              <a:t>log(pt_);</a:t>
            </a:r>
            <a:endParaRPr sz="1200">
              <a:latin typeface="Courier New"/>
              <a:cs typeface="Courier New"/>
            </a:endParaRPr>
          </a:p>
          <a:p>
            <a:pPr marL="12700" algn="just">
              <a:lnSpc>
                <a:spcPct val="100000"/>
              </a:lnSpc>
              <a:spcBef>
                <a:spcPts val="5"/>
              </a:spcBef>
            </a:pPr>
            <a:r>
              <a:rPr sz="1200" spc="-5" dirty="0">
                <a:solidFill>
                  <a:srgbClr val="000000"/>
                </a:solidFill>
                <a:latin typeface="Courier New"/>
                <a:cs typeface="Courier New"/>
              </a:rPr>
              <a:t>lx</a:t>
            </a:r>
            <a:r>
              <a:rPr sz="1200" spc="-30" dirty="0">
                <a:solidFill>
                  <a:srgbClr val="000000"/>
                </a:solidFill>
                <a:latin typeface="Courier New"/>
                <a:cs typeface="Courier New"/>
              </a:rPr>
              <a:t> </a:t>
            </a:r>
            <a:r>
              <a:rPr sz="1200" dirty="0">
                <a:solidFill>
                  <a:srgbClr val="000000"/>
                </a:solidFill>
                <a:latin typeface="Courier New"/>
                <a:cs typeface="Courier New"/>
              </a:rPr>
              <a:t>=</a:t>
            </a:r>
            <a:r>
              <a:rPr sz="1200" spc="-25" dirty="0">
                <a:solidFill>
                  <a:srgbClr val="000000"/>
                </a:solidFill>
                <a:latin typeface="Courier New"/>
                <a:cs typeface="Courier New"/>
              </a:rPr>
              <a:t> </a:t>
            </a:r>
            <a:r>
              <a:rPr sz="1200" dirty="0">
                <a:solidFill>
                  <a:srgbClr val="000000"/>
                </a:solidFill>
                <a:latin typeface="Courier New"/>
                <a:cs typeface="Courier New"/>
              </a:rPr>
              <a:t>log(x);</a:t>
            </a:r>
            <a:endParaRPr sz="1200">
              <a:latin typeface="Courier New"/>
              <a:cs typeface="Courier New"/>
            </a:endParaRPr>
          </a:p>
          <a:p>
            <a:pPr marL="12700" marR="5080" algn="just">
              <a:lnSpc>
                <a:spcPct val="100000"/>
              </a:lnSpc>
            </a:pPr>
            <a:r>
              <a:rPr sz="1200" spc="-5" dirty="0">
                <a:solidFill>
                  <a:srgbClr val="000000"/>
                </a:solidFill>
                <a:latin typeface="Courier New"/>
                <a:cs typeface="Courier New"/>
              </a:rPr>
              <a:t>lp0 </a:t>
            </a:r>
            <a:r>
              <a:rPr sz="1200" dirty="0">
                <a:solidFill>
                  <a:srgbClr val="000000"/>
                </a:solidFill>
                <a:latin typeface="Courier New"/>
                <a:cs typeface="Courier New"/>
              </a:rPr>
              <a:t>= sum(w_beef*lpb + w_pork*lpp + w_chick*lpc + </a:t>
            </a:r>
            <a:r>
              <a:rPr sz="1200" spc="-5" dirty="0">
                <a:solidFill>
                  <a:srgbClr val="000000"/>
                </a:solidFill>
                <a:latin typeface="Courier New"/>
                <a:cs typeface="Courier New"/>
              </a:rPr>
              <a:t>w_turkey*lpt); </a:t>
            </a:r>
            <a:r>
              <a:rPr sz="1200" spc="-710" dirty="0">
                <a:solidFill>
                  <a:srgbClr val="000000"/>
                </a:solidFill>
                <a:latin typeface="Courier New"/>
                <a:cs typeface="Courier New"/>
              </a:rPr>
              <a:t> </a:t>
            </a:r>
            <a:r>
              <a:rPr sz="1200" spc="-5" dirty="0">
                <a:solidFill>
                  <a:srgbClr val="000000"/>
                </a:solidFill>
                <a:latin typeface="Courier New"/>
                <a:cs typeface="Courier New"/>
              </a:rPr>
              <a:t>lxp</a:t>
            </a:r>
            <a:r>
              <a:rPr sz="1200" spc="-10" dirty="0">
                <a:solidFill>
                  <a:srgbClr val="000000"/>
                </a:solidFill>
                <a:latin typeface="Courier New"/>
                <a:cs typeface="Courier New"/>
              </a:rPr>
              <a:t> </a:t>
            </a:r>
            <a:r>
              <a:rPr sz="1200" dirty="0">
                <a:solidFill>
                  <a:srgbClr val="000000"/>
                </a:solidFill>
                <a:latin typeface="Courier New"/>
                <a:cs typeface="Courier New"/>
              </a:rPr>
              <a:t>=</a:t>
            </a:r>
            <a:r>
              <a:rPr sz="1200" spc="-5" dirty="0">
                <a:solidFill>
                  <a:srgbClr val="000000"/>
                </a:solidFill>
                <a:latin typeface="Courier New"/>
                <a:cs typeface="Courier New"/>
              </a:rPr>
              <a:t> </a:t>
            </a:r>
            <a:r>
              <a:rPr sz="1200" dirty="0">
                <a:solidFill>
                  <a:srgbClr val="000000"/>
                </a:solidFill>
                <a:latin typeface="Courier New"/>
                <a:cs typeface="Courier New"/>
              </a:rPr>
              <a:t>lx-lp0;</a:t>
            </a:r>
            <a:endParaRPr sz="1200">
              <a:latin typeface="Courier New"/>
              <a:cs typeface="Courier New"/>
            </a:endParaRPr>
          </a:p>
        </p:txBody>
      </p:sp>
      <p:graphicFrame>
        <p:nvGraphicFramePr>
          <p:cNvPr id="6" name="object 6"/>
          <p:cNvGraphicFramePr>
            <a:graphicFrameLocks noGrp="1"/>
          </p:cNvGraphicFramePr>
          <p:nvPr/>
        </p:nvGraphicFramePr>
        <p:xfrm>
          <a:off x="4421632" y="2925444"/>
          <a:ext cx="4559933" cy="1257300"/>
        </p:xfrm>
        <a:graphic>
          <a:graphicData uri="http://schemas.openxmlformats.org/drawingml/2006/table">
            <a:tbl>
              <a:tblPr firstRow="1" bandRow="1">
                <a:tableStyleId>{2D5ABB26-0587-4C30-8999-92F81FD0307C}</a:tableStyleId>
              </a:tblPr>
              <a:tblGrid>
                <a:gridCol w="890905">
                  <a:extLst>
                    <a:ext uri="{9D8B030D-6E8A-4147-A177-3AD203B41FA5}">
                      <a16:colId xmlns:a16="http://schemas.microsoft.com/office/drawing/2014/main" val="20000"/>
                    </a:ext>
                  </a:extLst>
                </a:gridCol>
                <a:gridCol w="917575">
                  <a:extLst>
                    <a:ext uri="{9D8B030D-6E8A-4147-A177-3AD203B41FA5}">
                      <a16:colId xmlns:a16="http://schemas.microsoft.com/office/drawing/2014/main" val="20001"/>
                    </a:ext>
                  </a:extLst>
                </a:gridCol>
                <a:gridCol w="917575">
                  <a:extLst>
                    <a:ext uri="{9D8B030D-6E8A-4147-A177-3AD203B41FA5}">
                      <a16:colId xmlns:a16="http://schemas.microsoft.com/office/drawing/2014/main" val="20002"/>
                    </a:ext>
                  </a:extLst>
                </a:gridCol>
                <a:gridCol w="917574">
                  <a:extLst>
                    <a:ext uri="{9D8B030D-6E8A-4147-A177-3AD203B41FA5}">
                      <a16:colId xmlns:a16="http://schemas.microsoft.com/office/drawing/2014/main" val="20003"/>
                    </a:ext>
                  </a:extLst>
                </a:gridCol>
                <a:gridCol w="916304">
                  <a:extLst>
                    <a:ext uri="{9D8B030D-6E8A-4147-A177-3AD203B41FA5}">
                      <a16:colId xmlns:a16="http://schemas.microsoft.com/office/drawing/2014/main" val="20004"/>
                    </a:ext>
                  </a:extLst>
                </a:gridCol>
              </a:tblGrid>
              <a:tr h="190500">
                <a:tc>
                  <a:txBody>
                    <a:bodyPr/>
                    <a:lstStyle/>
                    <a:p>
                      <a:pPr marL="165100">
                        <a:lnSpc>
                          <a:spcPts val="1125"/>
                        </a:lnSpc>
                        <a:spcBef>
                          <a:spcPts val="275"/>
                        </a:spcBef>
                      </a:pPr>
                      <a:r>
                        <a:rPr sz="1000" b="1" dirty="0">
                          <a:latin typeface="Calibri"/>
                          <a:cs typeface="Calibri"/>
                        </a:rPr>
                        <a:t>Elasticities</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125"/>
                        </a:lnSpc>
                        <a:spcBef>
                          <a:spcPts val="275"/>
                        </a:spcBef>
                      </a:pPr>
                      <a:r>
                        <a:rPr sz="1000" spc="-5" dirty="0">
                          <a:latin typeface="Calibri"/>
                          <a:cs typeface="Calibri"/>
                        </a:rPr>
                        <a:t>beef</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125"/>
                        </a:lnSpc>
                        <a:spcBef>
                          <a:spcPts val="275"/>
                        </a:spcBef>
                      </a:pPr>
                      <a:r>
                        <a:rPr sz="1000" dirty="0">
                          <a:latin typeface="Calibri"/>
                          <a:cs typeface="Calibri"/>
                        </a:rPr>
                        <a:t>pork</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125"/>
                        </a:lnSpc>
                        <a:spcBef>
                          <a:spcPts val="275"/>
                        </a:spcBef>
                      </a:pPr>
                      <a:r>
                        <a:rPr sz="1000" dirty="0">
                          <a:latin typeface="Calibri"/>
                          <a:cs typeface="Calibri"/>
                        </a:rPr>
                        <a:t>chick</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1465">
                        <a:lnSpc>
                          <a:spcPts val="1125"/>
                        </a:lnSpc>
                        <a:spcBef>
                          <a:spcPts val="275"/>
                        </a:spcBef>
                      </a:pPr>
                      <a:r>
                        <a:rPr sz="1000" dirty="0">
                          <a:latin typeface="Calibri"/>
                          <a:cs typeface="Calibri"/>
                        </a:rPr>
                        <a:t>turkey</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90500">
                <a:tc>
                  <a:txBody>
                    <a:bodyPr/>
                    <a:lstStyle/>
                    <a:p>
                      <a:pPr marL="69850">
                        <a:lnSpc>
                          <a:spcPts val="1125"/>
                        </a:lnSpc>
                        <a:spcBef>
                          <a:spcPts val="275"/>
                        </a:spcBef>
                      </a:pPr>
                      <a:r>
                        <a:rPr sz="1000" dirty="0">
                          <a:latin typeface="Calibri"/>
                          <a:cs typeface="Calibri"/>
                        </a:rPr>
                        <a:t>Beef</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785" algn="r">
                        <a:lnSpc>
                          <a:spcPts val="1125"/>
                        </a:lnSpc>
                        <a:spcBef>
                          <a:spcPts val="275"/>
                        </a:spcBef>
                      </a:pPr>
                      <a:r>
                        <a:rPr sz="1000" b="1" spc="-5" dirty="0">
                          <a:latin typeface="Calibri"/>
                          <a:cs typeface="Calibri"/>
                        </a:rPr>
                        <a:t>-1.15798529</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785" algn="r">
                        <a:lnSpc>
                          <a:spcPts val="1125"/>
                        </a:lnSpc>
                        <a:spcBef>
                          <a:spcPts val="275"/>
                        </a:spcBef>
                      </a:pPr>
                      <a:r>
                        <a:rPr sz="1000" spc="-5" dirty="0">
                          <a:latin typeface="Calibri"/>
                          <a:cs typeface="Calibri"/>
                        </a:rPr>
                        <a:t>0.39022212</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150" algn="r">
                        <a:lnSpc>
                          <a:spcPts val="1125"/>
                        </a:lnSpc>
                        <a:spcBef>
                          <a:spcPts val="275"/>
                        </a:spcBef>
                      </a:pPr>
                      <a:r>
                        <a:rPr sz="1000" spc="-5" dirty="0">
                          <a:latin typeface="Calibri"/>
                          <a:cs typeface="Calibri"/>
                        </a:rPr>
                        <a:t>0.77102384</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055" algn="r">
                        <a:lnSpc>
                          <a:spcPts val="1125"/>
                        </a:lnSpc>
                        <a:spcBef>
                          <a:spcPts val="275"/>
                        </a:spcBef>
                      </a:pPr>
                      <a:r>
                        <a:rPr sz="1000" spc="-5" dirty="0">
                          <a:latin typeface="Calibri"/>
                          <a:cs typeface="Calibri"/>
                        </a:rPr>
                        <a:t>-0.72280462</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90500">
                <a:tc>
                  <a:txBody>
                    <a:bodyPr/>
                    <a:lstStyle/>
                    <a:p>
                      <a:pPr marL="69850">
                        <a:lnSpc>
                          <a:spcPts val="1125"/>
                        </a:lnSpc>
                        <a:spcBef>
                          <a:spcPts val="275"/>
                        </a:spcBef>
                      </a:pPr>
                      <a:r>
                        <a:rPr sz="1000" dirty="0">
                          <a:latin typeface="Calibri"/>
                          <a:cs typeface="Calibri"/>
                        </a:rPr>
                        <a:t>Pork</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8419" algn="r">
                        <a:lnSpc>
                          <a:spcPts val="1125"/>
                        </a:lnSpc>
                        <a:spcBef>
                          <a:spcPts val="275"/>
                        </a:spcBef>
                      </a:pPr>
                      <a:r>
                        <a:rPr sz="1000" spc="-5" dirty="0">
                          <a:latin typeface="Calibri"/>
                          <a:cs typeface="Calibri"/>
                        </a:rPr>
                        <a:t>-0.02320152</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785" algn="r">
                        <a:lnSpc>
                          <a:spcPts val="1125"/>
                        </a:lnSpc>
                        <a:spcBef>
                          <a:spcPts val="275"/>
                        </a:spcBef>
                      </a:pPr>
                      <a:r>
                        <a:rPr sz="1000" b="1" spc="-5" dirty="0">
                          <a:latin typeface="Calibri"/>
                          <a:cs typeface="Calibri"/>
                        </a:rPr>
                        <a:t>-1.04798541</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150" algn="r">
                        <a:lnSpc>
                          <a:spcPts val="1125"/>
                        </a:lnSpc>
                        <a:spcBef>
                          <a:spcPts val="275"/>
                        </a:spcBef>
                      </a:pPr>
                      <a:r>
                        <a:rPr sz="1000" spc="-5" dirty="0">
                          <a:latin typeface="Calibri"/>
                          <a:cs typeface="Calibri"/>
                        </a:rPr>
                        <a:t>0.23816144</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055" algn="r">
                        <a:lnSpc>
                          <a:spcPts val="1125"/>
                        </a:lnSpc>
                        <a:spcBef>
                          <a:spcPts val="275"/>
                        </a:spcBef>
                      </a:pPr>
                      <a:r>
                        <a:rPr sz="1000" spc="-5" dirty="0">
                          <a:latin typeface="Calibri"/>
                          <a:cs typeface="Calibri"/>
                        </a:rPr>
                        <a:t>-2.94667275</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90500">
                <a:tc>
                  <a:txBody>
                    <a:bodyPr/>
                    <a:lstStyle/>
                    <a:p>
                      <a:pPr marL="69850">
                        <a:lnSpc>
                          <a:spcPts val="1125"/>
                        </a:lnSpc>
                        <a:spcBef>
                          <a:spcPts val="275"/>
                        </a:spcBef>
                      </a:pPr>
                      <a:r>
                        <a:rPr sz="1000" dirty="0">
                          <a:latin typeface="Calibri"/>
                          <a:cs typeface="Calibri"/>
                        </a:rPr>
                        <a:t>Chick</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8419" algn="r">
                        <a:lnSpc>
                          <a:spcPts val="1125"/>
                        </a:lnSpc>
                        <a:spcBef>
                          <a:spcPts val="275"/>
                        </a:spcBef>
                      </a:pPr>
                      <a:r>
                        <a:rPr sz="1000" spc="-5" dirty="0">
                          <a:latin typeface="Calibri"/>
                          <a:cs typeface="Calibri"/>
                        </a:rPr>
                        <a:t>0.00398018</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785" algn="r">
                        <a:lnSpc>
                          <a:spcPts val="1125"/>
                        </a:lnSpc>
                        <a:spcBef>
                          <a:spcPts val="275"/>
                        </a:spcBef>
                      </a:pPr>
                      <a:r>
                        <a:rPr sz="1000" spc="-5" dirty="0">
                          <a:latin typeface="Calibri"/>
                          <a:cs typeface="Calibri"/>
                        </a:rPr>
                        <a:t>-0.06445681</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150" algn="r">
                        <a:lnSpc>
                          <a:spcPts val="1125"/>
                        </a:lnSpc>
                        <a:spcBef>
                          <a:spcPts val="275"/>
                        </a:spcBef>
                      </a:pPr>
                      <a:r>
                        <a:rPr sz="1000" b="1" spc="-5" dirty="0">
                          <a:latin typeface="Calibri"/>
                          <a:cs typeface="Calibri"/>
                        </a:rPr>
                        <a:t>-0.84502287</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055" algn="r">
                        <a:lnSpc>
                          <a:spcPts val="1125"/>
                        </a:lnSpc>
                        <a:spcBef>
                          <a:spcPts val="275"/>
                        </a:spcBef>
                      </a:pPr>
                      <a:r>
                        <a:rPr sz="1000" spc="-5" dirty="0">
                          <a:latin typeface="Calibri"/>
                          <a:cs typeface="Calibri"/>
                        </a:rPr>
                        <a:t>-4.3488895</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9050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8419" algn="r">
                        <a:lnSpc>
                          <a:spcPts val="1125"/>
                        </a:lnSpc>
                        <a:spcBef>
                          <a:spcPts val="275"/>
                        </a:spcBef>
                      </a:pPr>
                      <a:r>
                        <a:rPr sz="1000" spc="-5" dirty="0">
                          <a:latin typeface="Calibri"/>
                          <a:cs typeface="Calibri"/>
                        </a:rPr>
                        <a:t>0.32192809</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785" algn="r">
                        <a:lnSpc>
                          <a:spcPts val="1125"/>
                        </a:lnSpc>
                        <a:spcBef>
                          <a:spcPts val="275"/>
                        </a:spcBef>
                      </a:pPr>
                      <a:r>
                        <a:rPr sz="1000" spc="-5" dirty="0">
                          <a:latin typeface="Calibri"/>
                          <a:cs typeface="Calibri"/>
                        </a:rPr>
                        <a:t>-0.02053899</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7150" algn="r">
                        <a:lnSpc>
                          <a:spcPts val="1125"/>
                        </a:lnSpc>
                        <a:spcBef>
                          <a:spcPts val="275"/>
                        </a:spcBef>
                      </a:pPr>
                      <a:r>
                        <a:rPr sz="1000" spc="-5" dirty="0">
                          <a:latin typeface="Calibri"/>
                          <a:cs typeface="Calibri"/>
                        </a:rPr>
                        <a:t>-0.77073634</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9055" algn="r">
                        <a:lnSpc>
                          <a:spcPts val="1125"/>
                        </a:lnSpc>
                        <a:spcBef>
                          <a:spcPts val="275"/>
                        </a:spcBef>
                      </a:pPr>
                      <a:r>
                        <a:rPr sz="1000" b="1" spc="-10" dirty="0">
                          <a:latin typeface="Calibri"/>
                          <a:cs typeface="Calibri"/>
                        </a:rPr>
                        <a:t>3.03127821</a:t>
                      </a:r>
                      <a:endParaRPr sz="1000">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04800">
                <a:tc>
                  <a:txBody>
                    <a:bodyPr/>
                    <a:lstStyle/>
                    <a:p>
                      <a:pPr marL="69850">
                        <a:lnSpc>
                          <a:spcPts val="1155"/>
                        </a:lnSpc>
                      </a:pPr>
                      <a:r>
                        <a:rPr sz="1000" b="1" dirty="0">
                          <a:latin typeface="Calibri"/>
                          <a:cs typeface="Calibri"/>
                        </a:rPr>
                        <a:t>income</a:t>
                      </a:r>
                      <a:endParaRPr sz="1000">
                        <a:latin typeface="Calibri"/>
                        <a:cs typeface="Calibri"/>
                      </a:endParaRPr>
                    </a:p>
                    <a:p>
                      <a:pPr marL="69850">
                        <a:lnSpc>
                          <a:spcPts val="1120"/>
                        </a:lnSpc>
                        <a:spcBef>
                          <a:spcPts val="25"/>
                        </a:spcBef>
                      </a:pPr>
                      <a:r>
                        <a:rPr sz="1000" b="1" dirty="0">
                          <a:latin typeface="Calibri"/>
                          <a:cs typeface="Calibri"/>
                        </a:rPr>
                        <a:t>elasticity</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R="57785" algn="r">
                        <a:lnSpc>
                          <a:spcPts val="1120"/>
                        </a:lnSpc>
                        <a:spcBef>
                          <a:spcPts val="5"/>
                        </a:spcBef>
                      </a:pPr>
                      <a:r>
                        <a:rPr sz="1000" spc="-5" dirty="0">
                          <a:latin typeface="Calibri"/>
                          <a:cs typeface="Calibri"/>
                        </a:rPr>
                        <a:t>0.85527854</a:t>
                      </a:r>
                      <a:endParaRPr sz="10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R="57150" algn="r">
                        <a:lnSpc>
                          <a:spcPts val="1120"/>
                        </a:lnSpc>
                        <a:spcBef>
                          <a:spcPts val="5"/>
                        </a:spcBef>
                      </a:pPr>
                      <a:r>
                        <a:rPr sz="1000" spc="-5" dirty="0">
                          <a:latin typeface="Calibri"/>
                          <a:cs typeface="Calibri"/>
                        </a:rPr>
                        <a:t>0.7427591</a:t>
                      </a:r>
                      <a:endParaRPr sz="10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R="57150" algn="r">
                        <a:lnSpc>
                          <a:spcPts val="1120"/>
                        </a:lnSpc>
                        <a:spcBef>
                          <a:spcPts val="5"/>
                        </a:spcBef>
                      </a:pPr>
                      <a:r>
                        <a:rPr sz="1000" spc="-5" dirty="0">
                          <a:latin typeface="Calibri"/>
                          <a:cs typeface="Calibri"/>
                        </a:rPr>
                        <a:t>-0.55347706</a:t>
                      </a:r>
                      <a:endParaRPr sz="10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R="59055" algn="r">
                        <a:lnSpc>
                          <a:spcPts val="1120"/>
                        </a:lnSpc>
                        <a:spcBef>
                          <a:spcPts val="5"/>
                        </a:spcBef>
                      </a:pPr>
                      <a:r>
                        <a:rPr sz="1000" spc="-5" dirty="0">
                          <a:latin typeface="Calibri"/>
                          <a:cs typeface="Calibri"/>
                        </a:rPr>
                        <a:t>10.5482487</a:t>
                      </a:r>
                      <a:endParaRPr sz="10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3" name="object 3"/>
          <p:cNvSpPr txBox="1">
            <a:spLocks noGrp="1"/>
          </p:cNvSpPr>
          <p:nvPr>
            <p:ph type="title"/>
          </p:nvPr>
        </p:nvSpPr>
        <p:spPr>
          <a:xfrm>
            <a:off x="379577" y="749325"/>
            <a:ext cx="3573779" cy="941069"/>
          </a:xfrm>
          <a:prstGeom prst="rect">
            <a:avLst/>
          </a:prstGeom>
        </p:spPr>
        <p:txBody>
          <a:bodyPr vert="horz" wrap="square" lIns="0" tIns="13335" rIns="0" bIns="0" rtlCol="0">
            <a:spAutoFit/>
          </a:bodyPr>
          <a:lstStyle/>
          <a:p>
            <a:pPr marL="12700">
              <a:lnSpc>
                <a:spcPct val="100000"/>
              </a:lnSpc>
              <a:spcBef>
                <a:spcPts val="105"/>
              </a:spcBef>
              <a:tabLst>
                <a:tab pos="2475865" algn="l"/>
              </a:tabLst>
            </a:pPr>
            <a:r>
              <a:rPr sz="4800" spc="-40" dirty="0">
                <a:solidFill>
                  <a:srgbClr val="000000"/>
                </a:solidFill>
                <a:latin typeface="Calibri"/>
                <a:cs typeface="Calibri"/>
              </a:rPr>
              <a:t>S</a:t>
            </a:r>
            <a:r>
              <a:rPr sz="4800" dirty="0">
                <a:solidFill>
                  <a:srgbClr val="000000"/>
                </a:solidFill>
                <a:latin typeface="Calibri"/>
                <a:cs typeface="Calibri"/>
              </a:rPr>
              <a:t>T</a:t>
            </a:r>
            <a:r>
              <a:rPr sz="6000" spc="-15" dirty="0">
                <a:solidFill>
                  <a:srgbClr val="000000"/>
                </a:solidFill>
                <a:latin typeface="Calibri"/>
                <a:cs typeface="Calibri"/>
              </a:rPr>
              <a:t>a</a:t>
            </a:r>
            <a:r>
              <a:rPr sz="4800" spc="-5" dirty="0">
                <a:solidFill>
                  <a:srgbClr val="000000"/>
                </a:solidFill>
                <a:latin typeface="Calibri"/>
                <a:cs typeface="Calibri"/>
              </a:rPr>
              <a:t>T</a:t>
            </a:r>
            <a:r>
              <a:rPr sz="6000" dirty="0">
                <a:solidFill>
                  <a:srgbClr val="000000"/>
                </a:solidFill>
                <a:latin typeface="Calibri"/>
                <a:cs typeface="Calibri"/>
              </a:rPr>
              <a:t>a</a:t>
            </a:r>
            <a:r>
              <a:rPr sz="6000" spc="-455" dirty="0">
                <a:solidFill>
                  <a:srgbClr val="000000"/>
                </a:solidFill>
                <a:latin typeface="Calibri"/>
                <a:cs typeface="Calibri"/>
              </a:rPr>
              <a:t> </a:t>
            </a:r>
            <a:r>
              <a:rPr sz="4100" b="0" spc="-195" dirty="0">
                <a:solidFill>
                  <a:srgbClr val="000000"/>
                </a:solidFill>
                <a:latin typeface="Calibri"/>
                <a:cs typeface="Calibri"/>
              </a:rPr>
              <a:t>V</a:t>
            </a:r>
            <a:r>
              <a:rPr sz="4100" b="0" dirty="0">
                <a:solidFill>
                  <a:srgbClr val="000000"/>
                </a:solidFill>
                <a:latin typeface="Calibri"/>
                <a:cs typeface="Calibri"/>
              </a:rPr>
              <a:t>s	</a:t>
            </a:r>
            <a:r>
              <a:rPr sz="4400" spc="-5" dirty="0">
                <a:solidFill>
                  <a:srgbClr val="000000"/>
                </a:solidFill>
                <a:latin typeface="Calibri"/>
                <a:cs typeface="Calibri"/>
              </a:rPr>
              <a:t>S**S</a:t>
            </a:r>
            <a:endParaRPr sz="4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09188" y="2429636"/>
            <a:ext cx="5318760" cy="2715895"/>
            <a:chOff x="3409188" y="2429636"/>
            <a:chExt cx="5318760" cy="2715895"/>
          </a:xfrm>
        </p:grpSpPr>
        <p:pic>
          <p:nvPicPr>
            <p:cNvPr id="3" name="object 3"/>
            <p:cNvPicPr/>
            <p:nvPr/>
          </p:nvPicPr>
          <p:blipFill>
            <a:blip r:embed="rId2" cstate="print"/>
            <a:stretch>
              <a:fillRect/>
            </a:stretch>
          </p:blipFill>
          <p:spPr>
            <a:xfrm>
              <a:off x="3409188" y="2963036"/>
              <a:ext cx="468820" cy="2181986"/>
            </a:xfrm>
            <a:prstGeom prst="rect">
              <a:avLst/>
            </a:prstGeom>
          </p:spPr>
        </p:pic>
        <p:pic>
          <p:nvPicPr>
            <p:cNvPr id="4" name="object 4"/>
            <p:cNvPicPr/>
            <p:nvPr/>
          </p:nvPicPr>
          <p:blipFill>
            <a:blip r:embed="rId3" cstate="print"/>
            <a:stretch>
              <a:fillRect/>
            </a:stretch>
          </p:blipFill>
          <p:spPr>
            <a:xfrm>
              <a:off x="3732403" y="2582036"/>
              <a:ext cx="468820" cy="2562986"/>
            </a:xfrm>
            <a:prstGeom prst="rect">
              <a:avLst/>
            </a:prstGeom>
          </p:spPr>
        </p:pic>
        <p:pic>
          <p:nvPicPr>
            <p:cNvPr id="5" name="object 5"/>
            <p:cNvPicPr/>
            <p:nvPr/>
          </p:nvPicPr>
          <p:blipFill>
            <a:blip r:embed="rId4" cstate="print"/>
            <a:stretch>
              <a:fillRect/>
            </a:stretch>
          </p:blipFill>
          <p:spPr>
            <a:xfrm>
              <a:off x="4055618" y="3191636"/>
              <a:ext cx="468820" cy="1953386"/>
            </a:xfrm>
            <a:prstGeom prst="rect">
              <a:avLst/>
            </a:prstGeom>
          </p:spPr>
        </p:pic>
        <p:pic>
          <p:nvPicPr>
            <p:cNvPr id="6" name="object 6"/>
            <p:cNvPicPr/>
            <p:nvPr/>
          </p:nvPicPr>
          <p:blipFill>
            <a:blip r:embed="rId5" cstate="print"/>
            <a:stretch>
              <a:fillRect/>
            </a:stretch>
          </p:blipFill>
          <p:spPr>
            <a:xfrm>
              <a:off x="4378833" y="2734436"/>
              <a:ext cx="468820" cy="2410586"/>
            </a:xfrm>
            <a:prstGeom prst="rect">
              <a:avLst/>
            </a:prstGeom>
          </p:spPr>
        </p:pic>
        <p:pic>
          <p:nvPicPr>
            <p:cNvPr id="7" name="object 7"/>
            <p:cNvPicPr/>
            <p:nvPr/>
          </p:nvPicPr>
          <p:blipFill>
            <a:blip r:embed="rId6" cstate="print"/>
            <a:stretch>
              <a:fillRect/>
            </a:stretch>
          </p:blipFill>
          <p:spPr>
            <a:xfrm>
              <a:off x="4702048" y="2429636"/>
              <a:ext cx="468820" cy="2715386"/>
            </a:xfrm>
            <a:prstGeom prst="rect">
              <a:avLst/>
            </a:prstGeom>
          </p:spPr>
        </p:pic>
        <p:pic>
          <p:nvPicPr>
            <p:cNvPr id="8" name="object 8"/>
            <p:cNvPicPr/>
            <p:nvPr/>
          </p:nvPicPr>
          <p:blipFill>
            <a:blip r:embed="rId7" cstate="print"/>
            <a:stretch>
              <a:fillRect/>
            </a:stretch>
          </p:blipFill>
          <p:spPr>
            <a:xfrm>
              <a:off x="5025263" y="2886836"/>
              <a:ext cx="468820" cy="2258186"/>
            </a:xfrm>
            <a:prstGeom prst="rect">
              <a:avLst/>
            </a:prstGeom>
          </p:spPr>
        </p:pic>
        <p:pic>
          <p:nvPicPr>
            <p:cNvPr id="9" name="object 9"/>
            <p:cNvPicPr/>
            <p:nvPr/>
          </p:nvPicPr>
          <p:blipFill>
            <a:blip r:embed="rId8" cstate="print"/>
            <a:stretch>
              <a:fillRect/>
            </a:stretch>
          </p:blipFill>
          <p:spPr>
            <a:xfrm>
              <a:off x="5348477" y="2734436"/>
              <a:ext cx="468820" cy="2410586"/>
            </a:xfrm>
            <a:prstGeom prst="rect">
              <a:avLst/>
            </a:prstGeom>
          </p:spPr>
        </p:pic>
        <p:pic>
          <p:nvPicPr>
            <p:cNvPr id="10" name="object 10"/>
            <p:cNvPicPr/>
            <p:nvPr/>
          </p:nvPicPr>
          <p:blipFill>
            <a:blip r:embed="rId9" cstate="print"/>
            <a:stretch>
              <a:fillRect/>
            </a:stretch>
          </p:blipFill>
          <p:spPr>
            <a:xfrm>
              <a:off x="5671692" y="3039236"/>
              <a:ext cx="468820" cy="2105786"/>
            </a:xfrm>
            <a:prstGeom prst="rect">
              <a:avLst/>
            </a:prstGeom>
          </p:spPr>
        </p:pic>
        <p:pic>
          <p:nvPicPr>
            <p:cNvPr id="11" name="object 11"/>
            <p:cNvPicPr/>
            <p:nvPr/>
          </p:nvPicPr>
          <p:blipFill>
            <a:blip r:embed="rId10" cstate="print"/>
            <a:stretch>
              <a:fillRect/>
            </a:stretch>
          </p:blipFill>
          <p:spPr>
            <a:xfrm>
              <a:off x="5996305" y="2963036"/>
              <a:ext cx="468820" cy="2181986"/>
            </a:xfrm>
            <a:prstGeom prst="rect">
              <a:avLst/>
            </a:prstGeom>
          </p:spPr>
        </p:pic>
        <p:pic>
          <p:nvPicPr>
            <p:cNvPr id="12" name="object 12"/>
            <p:cNvPicPr/>
            <p:nvPr/>
          </p:nvPicPr>
          <p:blipFill>
            <a:blip r:embed="rId11" cstate="print"/>
            <a:stretch>
              <a:fillRect/>
            </a:stretch>
          </p:blipFill>
          <p:spPr>
            <a:xfrm>
              <a:off x="6319520" y="2658236"/>
              <a:ext cx="468820" cy="2486786"/>
            </a:xfrm>
            <a:prstGeom prst="rect">
              <a:avLst/>
            </a:prstGeom>
          </p:spPr>
        </p:pic>
        <p:pic>
          <p:nvPicPr>
            <p:cNvPr id="13" name="object 13"/>
            <p:cNvPicPr/>
            <p:nvPr/>
          </p:nvPicPr>
          <p:blipFill>
            <a:blip r:embed="rId12" cstate="print"/>
            <a:stretch>
              <a:fillRect/>
            </a:stretch>
          </p:blipFill>
          <p:spPr>
            <a:xfrm>
              <a:off x="6642735" y="2429636"/>
              <a:ext cx="468820" cy="2715386"/>
            </a:xfrm>
            <a:prstGeom prst="rect">
              <a:avLst/>
            </a:prstGeom>
          </p:spPr>
        </p:pic>
        <p:pic>
          <p:nvPicPr>
            <p:cNvPr id="14" name="object 14"/>
            <p:cNvPicPr/>
            <p:nvPr/>
          </p:nvPicPr>
          <p:blipFill>
            <a:blip r:embed="rId13" cstate="print"/>
            <a:stretch>
              <a:fillRect/>
            </a:stretch>
          </p:blipFill>
          <p:spPr>
            <a:xfrm>
              <a:off x="6966077" y="2505836"/>
              <a:ext cx="468820" cy="2639186"/>
            </a:xfrm>
            <a:prstGeom prst="rect">
              <a:avLst/>
            </a:prstGeom>
          </p:spPr>
        </p:pic>
        <p:pic>
          <p:nvPicPr>
            <p:cNvPr id="15" name="object 15"/>
            <p:cNvPicPr/>
            <p:nvPr/>
          </p:nvPicPr>
          <p:blipFill>
            <a:blip r:embed="rId14" cstate="print"/>
            <a:stretch>
              <a:fillRect/>
            </a:stretch>
          </p:blipFill>
          <p:spPr>
            <a:xfrm>
              <a:off x="7289291" y="2886836"/>
              <a:ext cx="468820" cy="2258186"/>
            </a:xfrm>
            <a:prstGeom prst="rect">
              <a:avLst/>
            </a:prstGeom>
          </p:spPr>
        </p:pic>
        <p:pic>
          <p:nvPicPr>
            <p:cNvPr id="16" name="object 16"/>
            <p:cNvPicPr/>
            <p:nvPr/>
          </p:nvPicPr>
          <p:blipFill>
            <a:blip r:embed="rId15" cstate="print"/>
            <a:stretch>
              <a:fillRect/>
            </a:stretch>
          </p:blipFill>
          <p:spPr>
            <a:xfrm>
              <a:off x="7612507" y="2429636"/>
              <a:ext cx="468820" cy="2715386"/>
            </a:xfrm>
            <a:prstGeom prst="rect">
              <a:avLst/>
            </a:prstGeom>
          </p:spPr>
        </p:pic>
        <p:pic>
          <p:nvPicPr>
            <p:cNvPr id="17" name="object 17"/>
            <p:cNvPicPr/>
            <p:nvPr/>
          </p:nvPicPr>
          <p:blipFill>
            <a:blip r:embed="rId16" cstate="print"/>
            <a:stretch>
              <a:fillRect/>
            </a:stretch>
          </p:blipFill>
          <p:spPr>
            <a:xfrm>
              <a:off x="7935722" y="3191636"/>
              <a:ext cx="468820" cy="1953386"/>
            </a:xfrm>
            <a:prstGeom prst="rect">
              <a:avLst/>
            </a:prstGeom>
          </p:spPr>
        </p:pic>
        <p:pic>
          <p:nvPicPr>
            <p:cNvPr id="18" name="object 18"/>
            <p:cNvPicPr/>
            <p:nvPr/>
          </p:nvPicPr>
          <p:blipFill>
            <a:blip r:embed="rId17" cstate="print"/>
            <a:stretch>
              <a:fillRect/>
            </a:stretch>
          </p:blipFill>
          <p:spPr>
            <a:xfrm>
              <a:off x="8258936" y="2810636"/>
              <a:ext cx="468820" cy="2334386"/>
            </a:xfrm>
            <a:prstGeom prst="rect">
              <a:avLst/>
            </a:prstGeom>
          </p:spPr>
        </p:pic>
      </p:grpSp>
      <p:pic>
        <p:nvPicPr>
          <p:cNvPr id="19" name="object 19"/>
          <p:cNvPicPr/>
          <p:nvPr/>
        </p:nvPicPr>
        <p:blipFill>
          <a:blip r:embed="rId18" cstate="print"/>
          <a:stretch>
            <a:fillRect/>
          </a:stretch>
        </p:blipFill>
        <p:spPr>
          <a:xfrm>
            <a:off x="3793997" y="1363344"/>
            <a:ext cx="1556130" cy="60325"/>
          </a:xfrm>
          <a:prstGeom prst="rect">
            <a:avLst/>
          </a:prstGeom>
        </p:spPr>
      </p:pic>
      <p:sp>
        <p:nvSpPr>
          <p:cNvPr id="20" name="object 20"/>
          <p:cNvSpPr/>
          <p:nvPr/>
        </p:nvSpPr>
        <p:spPr>
          <a:xfrm>
            <a:off x="829055" y="2812160"/>
            <a:ext cx="1929130" cy="60325"/>
          </a:xfrm>
          <a:custGeom>
            <a:avLst/>
            <a:gdLst/>
            <a:ahLst/>
            <a:cxnLst/>
            <a:rect l="l" t="t" r="r" b="b"/>
            <a:pathLst>
              <a:path w="1929130" h="60325">
                <a:moveTo>
                  <a:pt x="581913" y="48387"/>
                </a:moveTo>
                <a:lnTo>
                  <a:pt x="477266" y="48387"/>
                </a:lnTo>
                <a:lnTo>
                  <a:pt x="503428" y="60325"/>
                </a:lnTo>
                <a:lnTo>
                  <a:pt x="509905" y="58419"/>
                </a:lnTo>
                <a:lnTo>
                  <a:pt x="509905" y="52450"/>
                </a:lnTo>
                <a:lnTo>
                  <a:pt x="552386" y="52450"/>
                </a:lnTo>
                <a:lnTo>
                  <a:pt x="555625" y="50418"/>
                </a:lnTo>
                <a:lnTo>
                  <a:pt x="581913" y="50418"/>
                </a:lnTo>
                <a:lnTo>
                  <a:pt x="581913" y="48387"/>
                </a:lnTo>
                <a:close/>
              </a:path>
              <a:path w="1929130" h="60325">
                <a:moveTo>
                  <a:pt x="552386" y="52450"/>
                </a:moveTo>
                <a:lnTo>
                  <a:pt x="509905" y="52450"/>
                </a:lnTo>
                <a:lnTo>
                  <a:pt x="522985" y="54482"/>
                </a:lnTo>
                <a:lnTo>
                  <a:pt x="522985" y="56387"/>
                </a:lnTo>
                <a:lnTo>
                  <a:pt x="516509" y="58419"/>
                </a:lnTo>
                <a:lnTo>
                  <a:pt x="522985" y="60325"/>
                </a:lnTo>
                <a:lnTo>
                  <a:pt x="529590" y="60325"/>
                </a:lnTo>
                <a:lnTo>
                  <a:pt x="536066" y="56387"/>
                </a:lnTo>
                <a:lnTo>
                  <a:pt x="546013" y="56387"/>
                </a:lnTo>
                <a:lnTo>
                  <a:pt x="549147" y="54482"/>
                </a:lnTo>
                <a:lnTo>
                  <a:pt x="552386" y="52450"/>
                </a:lnTo>
                <a:close/>
              </a:path>
              <a:path w="1929130" h="60325">
                <a:moveTo>
                  <a:pt x="546013" y="56387"/>
                </a:moveTo>
                <a:lnTo>
                  <a:pt x="536066" y="56387"/>
                </a:lnTo>
                <a:lnTo>
                  <a:pt x="542671" y="58419"/>
                </a:lnTo>
                <a:lnTo>
                  <a:pt x="546013" y="56387"/>
                </a:lnTo>
                <a:close/>
              </a:path>
              <a:path w="1929130" h="60325">
                <a:moveTo>
                  <a:pt x="581913" y="50418"/>
                </a:moveTo>
                <a:lnTo>
                  <a:pt x="555625" y="50418"/>
                </a:lnTo>
                <a:lnTo>
                  <a:pt x="575310" y="54482"/>
                </a:lnTo>
                <a:lnTo>
                  <a:pt x="588391" y="58419"/>
                </a:lnTo>
                <a:lnTo>
                  <a:pt x="594868" y="58419"/>
                </a:lnTo>
                <a:lnTo>
                  <a:pt x="594868" y="56387"/>
                </a:lnTo>
                <a:lnTo>
                  <a:pt x="581913" y="56387"/>
                </a:lnTo>
                <a:lnTo>
                  <a:pt x="590458" y="52450"/>
                </a:lnTo>
                <a:lnTo>
                  <a:pt x="581913" y="52450"/>
                </a:lnTo>
                <a:lnTo>
                  <a:pt x="581913" y="50418"/>
                </a:lnTo>
                <a:close/>
              </a:path>
              <a:path w="1929130" h="60325">
                <a:moveTo>
                  <a:pt x="686435" y="48387"/>
                </a:moveTo>
                <a:lnTo>
                  <a:pt x="601472" y="48387"/>
                </a:lnTo>
                <a:lnTo>
                  <a:pt x="601472" y="56387"/>
                </a:lnTo>
                <a:lnTo>
                  <a:pt x="607949" y="58419"/>
                </a:lnTo>
                <a:lnTo>
                  <a:pt x="614553" y="58419"/>
                </a:lnTo>
                <a:lnTo>
                  <a:pt x="627634" y="54482"/>
                </a:lnTo>
                <a:lnTo>
                  <a:pt x="634110" y="50418"/>
                </a:lnTo>
                <a:lnTo>
                  <a:pt x="670115" y="50418"/>
                </a:lnTo>
                <a:lnTo>
                  <a:pt x="686435" y="48387"/>
                </a:lnTo>
                <a:close/>
              </a:path>
              <a:path w="1929130" h="60325">
                <a:moveTo>
                  <a:pt x="1183386" y="46227"/>
                </a:moveTo>
                <a:lnTo>
                  <a:pt x="1019810" y="46227"/>
                </a:lnTo>
                <a:lnTo>
                  <a:pt x="1026413" y="48387"/>
                </a:lnTo>
                <a:lnTo>
                  <a:pt x="1033018" y="52450"/>
                </a:lnTo>
                <a:lnTo>
                  <a:pt x="1039494" y="58419"/>
                </a:lnTo>
                <a:lnTo>
                  <a:pt x="1039494" y="52450"/>
                </a:lnTo>
                <a:lnTo>
                  <a:pt x="1083093" y="52450"/>
                </a:lnTo>
                <a:lnTo>
                  <a:pt x="1085342" y="50418"/>
                </a:lnTo>
                <a:lnTo>
                  <a:pt x="1148147" y="50418"/>
                </a:lnTo>
                <a:lnTo>
                  <a:pt x="1183386" y="46227"/>
                </a:lnTo>
                <a:close/>
              </a:path>
              <a:path w="1929130" h="60325">
                <a:moveTo>
                  <a:pt x="392252" y="50418"/>
                </a:moveTo>
                <a:lnTo>
                  <a:pt x="366064" y="50418"/>
                </a:lnTo>
                <a:lnTo>
                  <a:pt x="359549" y="54482"/>
                </a:lnTo>
                <a:lnTo>
                  <a:pt x="366064" y="56387"/>
                </a:lnTo>
                <a:lnTo>
                  <a:pt x="372643" y="56387"/>
                </a:lnTo>
                <a:lnTo>
                  <a:pt x="379158" y="54482"/>
                </a:lnTo>
                <a:lnTo>
                  <a:pt x="392252" y="52450"/>
                </a:lnTo>
                <a:lnTo>
                  <a:pt x="395509" y="52450"/>
                </a:lnTo>
                <a:lnTo>
                  <a:pt x="392252" y="50418"/>
                </a:lnTo>
                <a:close/>
              </a:path>
              <a:path w="1929130" h="60325">
                <a:moveTo>
                  <a:pt x="429878" y="46227"/>
                </a:moveTo>
                <a:lnTo>
                  <a:pt x="326834" y="46227"/>
                </a:lnTo>
                <a:lnTo>
                  <a:pt x="339940" y="48387"/>
                </a:lnTo>
                <a:lnTo>
                  <a:pt x="339940" y="50418"/>
                </a:lnTo>
                <a:lnTo>
                  <a:pt x="392252" y="50418"/>
                </a:lnTo>
                <a:lnTo>
                  <a:pt x="411873" y="56387"/>
                </a:lnTo>
                <a:lnTo>
                  <a:pt x="418388" y="56387"/>
                </a:lnTo>
                <a:lnTo>
                  <a:pt x="424967" y="52450"/>
                </a:lnTo>
                <a:lnTo>
                  <a:pt x="429878" y="46227"/>
                </a:lnTo>
                <a:close/>
              </a:path>
              <a:path w="1929130" h="60325">
                <a:moveTo>
                  <a:pt x="849883" y="44195"/>
                </a:moveTo>
                <a:lnTo>
                  <a:pt x="431482" y="44195"/>
                </a:lnTo>
                <a:lnTo>
                  <a:pt x="444627" y="46227"/>
                </a:lnTo>
                <a:lnTo>
                  <a:pt x="431482" y="54482"/>
                </a:lnTo>
                <a:lnTo>
                  <a:pt x="444627" y="54482"/>
                </a:lnTo>
                <a:lnTo>
                  <a:pt x="444627" y="56387"/>
                </a:lnTo>
                <a:lnTo>
                  <a:pt x="457581" y="52450"/>
                </a:lnTo>
                <a:lnTo>
                  <a:pt x="477266" y="48387"/>
                </a:lnTo>
                <a:lnTo>
                  <a:pt x="706119" y="48387"/>
                </a:lnTo>
                <a:lnTo>
                  <a:pt x="706119" y="46227"/>
                </a:lnTo>
                <a:lnTo>
                  <a:pt x="847769" y="46227"/>
                </a:lnTo>
                <a:lnTo>
                  <a:pt x="849883" y="44195"/>
                </a:lnTo>
                <a:close/>
              </a:path>
              <a:path w="1929130" h="60325">
                <a:moveTo>
                  <a:pt x="601472" y="52450"/>
                </a:moveTo>
                <a:lnTo>
                  <a:pt x="581913" y="56387"/>
                </a:lnTo>
                <a:lnTo>
                  <a:pt x="594868" y="56387"/>
                </a:lnTo>
                <a:lnTo>
                  <a:pt x="601472" y="52450"/>
                </a:lnTo>
                <a:close/>
              </a:path>
              <a:path w="1929130" h="60325">
                <a:moveTo>
                  <a:pt x="670115" y="50418"/>
                </a:moveTo>
                <a:lnTo>
                  <a:pt x="634110" y="50418"/>
                </a:lnTo>
                <a:lnTo>
                  <a:pt x="640715" y="52450"/>
                </a:lnTo>
                <a:lnTo>
                  <a:pt x="647191" y="56387"/>
                </a:lnTo>
                <a:lnTo>
                  <a:pt x="653796" y="52450"/>
                </a:lnTo>
                <a:lnTo>
                  <a:pt x="670115" y="50418"/>
                </a:lnTo>
                <a:close/>
              </a:path>
              <a:path w="1929130" h="60325">
                <a:moveTo>
                  <a:pt x="1083093" y="52450"/>
                </a:moveTo>
                <a:lnTo>
                  <a:pt x="1046099" y="52450"/>
                </a:lnTo>
                <a:lnTo>
                  <a:pt x="1052576" y="54482"/>
                </a:lnTo>
                <a:lnTo>
                  <a:pt x="1059052" y="56387"/>
                </a:lnTo>
                <a:lnTo>
                  <a:pt x="1078738" y="56387"/>
                </a:lnTo>
                <a:lnTo>
                  <a:pt x="1083093" y="52450"/>
                </a:lnTo>
                <a:close/>
              </a:path>
              <a:path w="1929130" h="60325">
                <a:moveTo>
                  <a:pt x="395509" y="52450"/>
                </a:moveTo>
                <a:lnTo>
                  <a:pt x="392252" y="52450"/>
                </a:lnTo>
                <a:lnTo>
                  <a:pt x="398767" y="54482"/>
                </a:lnTo>
                <a:lnTo>
                  <a:pt x="395509" y="52450"/>
                </a:lnTo>
                <a:close/>
              </a:path>
              <a:path w="1929130" h="60325">
                <a:moveTo>
                  <a:pt x="706119" y="48387"/>
                </a:moveTo>
                <a:lnTo>
                  <a:pt x="686435" y="48387"/>
                </a:lnTo>
                <a:lnTo>
                  <a:pt x="679957" y="54482"/>
                </a:lnTo>
                <a:lnTo>
                  <a:pt x="692912" y="52450"/>
                </a:lnTo>
                <a:lnTo>
                  <a:pt x="706119" y="48387"/>
                </a:lnTo>
                <a:close/>
              </a:path>
              <a:path w="1929130" h="60325">
                <a:moveTo>
                  <a:pt x="1327150" y="44195"/>
                </a:moveTo>
                <a:lnTo>
                  <a:pt x="934846" y="44195"/>
                </a:lnTo>
                <a:lnTo>
                  <a:pt x="934846" y="48387"/>
                </a:lnTo>
                <a:lnTo>
                  <a:pt x="941451" y="50418"/>
                </a:lnTo>
                <a:lnTo>
                  <a:pt x="961008" y="52450"/>
                </a:lnTo>
                <a:lnTo>
                  <a:pt x="987170" y="54482"/>
                </a:lnTo>
                <a:lnTo>
                  <a:pt x="1006856" y="54482"/>
                </a:lnTo>
                <a:lnTo>
                  <a:pt x="1006856" y="50418"/>
                </a:lnTo>
                <a:lnTo>
                  <a:pt x="1013332" y="50418"/>
                </a:lnTo>
                <a:lnTo>
                  <a:pt x="1013332" y="46227"/>
                </a:lnTo>
                <a:lnTo>
                  <a:pt x="1327150" y="46227"/>
                </a:lnTo>
                <a:lnTo>
                  <a:pt x="1327150" y="44195"/>
                </a:lnTo>
                <a:close/>
              </a:path>
              <a:path w="1929130" h="60325">
                <a:moveTo>
                  <a:pt x="1148147" y="50418"/>
                </a:moveTo>
                <a:lnTo>
                  <a:pt x="1085342" y="50418"/>
                </a:lnTo>
                <a:lnTo>
                  <a:pt x="1091819" y="52450"/>
                </a:lnTo>
                <a:lnTo>
                  <a:pt x="1104900" y="54482"/>
                </a:lnTo>
                <a:lnTo>
                  <a:pt x="1131062" y="52450"/>
                </a:lnTo>
                <a:lnTo>
                  <a:pt x="1148147" y="50418"/>
                </a:lnTo>
                <a:close/>
              </a:path>
              <a:path w="1929130" h="60325">
                <a:moveTo>
                  <a:pt x="307225" y="46227"/>
                </a:moveTo>
                <a:lnTo>
                  <a:pt x="228777" y="46227"/>
                </a:lnTo>
                <a:lnTo>
                  <a:pt x="235356" y="48387"/>
                </a:lnTo>
                <a:lnTo>
                  <a:pt x="241871" y="52450"/>
                </a:lnTo>
                <a:lnTo>
                  <a:pt x="248386" y="48387"/>
                </a:lnTo>
                <a:lnTo>
                  <a:pt x="267995" y="48387"/>
                </a:lnTo>
                <a:lnTo>
                  <a:pt x="307225" y="46227"/>
                </a:lnTo>
                <a:close/>
              </a:path>
              <a:path w="1929130" h="60325">
                <a:moveTo>
                  <a:pt x="353034" y="50418"/>
                </a:moveTo>
                <a:lnTo>
                  <a:pt x="333425" y="50418"/>
                </a:lnTo>
                <a:lnTo>
                  <a:pt x="359549" y="52450"/>
                </a:lnTo>
                <a:lnTo>
                  <a:pt x="353034" y="50418"/>
                </a:lnTo>
                <a:close/>
              </a:path>
              <a:path w="1929130" h="60325">
                <a:moveTo>
                  <a:pt x="594868" y="50418"/>
                </a:moveTo>
                <a:lnTo>
                  <a:pt x="581913" y="52450"/>
                </a:lnTo>
                <a:lnTo>
                  <a:pt x="590458" y="52450"/>
                </a:lnTo>
                <a:lnTo>
                  <a:pt x="594868" y="50418"/>
                </a:lnTo>
                <a:close/>
              </a:path>
              <a:path w="1929130" h="60325">
                <a:moveTo>
                  <a:pt x="843407" y="46227"/>
                </a:moveTo>
                <a:lnTo>
                  <a:pt x="778002" y="46227"/>
                </a:lnTo>
                <a:lnTo>
                  <a:pt x="791082" y="52450"/>
                </a:lnTo>
                <a:lnTo>
                  <a:pt x="804163" y="52450"/>
                </a:lnTo>
                <a:lnTo>
                  <a:pt x="843407" y="46227"/>
                </a:lnTo>
                <a:close/>
              </a:path>
              <a:path w="1929130" h="60325">
                <a:moveTo>
                  <a:pt x="889126" y="44195"/>
                </a:moveTo>
                <a:lnTo>
                  <a:pt x="849883" y="44195"/>
                </a:lnTo>
                <a:lnTo>
                  <a:pt x="862964" y="50418"/>
                </a:lnTo>
                <a:lnTo>
                  <a:pt x="849883" y="50418"/>
                </a:lnTo>
                <a:lnTo>
                  <a:pt x="856488" y="52450"/>
                </a:lnTo>
                <a:lnTo>
                  <a:pt x="862964" y="52450"/>
                </a:lnTo>
                <a:lnTo>
                  <a:pt x="876045" y="50418"/>
                </a:lnTo>
                <a:lnTo>
                  <a:pt x="889126" y="44195"/>
                </a:lnTo>
                <a:close/>
              </a:path>
              <a:path w="1929130" h="60325">
                <a:moveTo>
                  <a:pt x="1307592" y="46227"/>
                </a:moveTo>
                <a:lnTo>
                  <a:pt x="1183386" y="46227"/>
                </a:lnTo>
                <a:lnTo>
                  <a:pt x="1189863" y="50418"/>
                </a:lnTo>
                <a:lnTo>
                  <a:pt x="1196339" y="52450"/>
                </a:lnTo>
                <a:lnTo>
                  <a:pt x="1229106" y="52450"/>
                </a:lnTo>
                <a:lnTo>
                  <a:pt x="1268349" y="50418"/>
                </a:lnTo>
                <a:lnTo>
                  <a:pt x="1294383" y="50418"/>
                </a:lnTo>
                <a:lnTo>
                  <a:pt x="1294383" y="48387"/>
                </a:lnTo>
                <a:lnTo>
                  <a:pt x="1307592" y="46227"/>
                </a:lnTo>
                <a:close/>
              </a:path>
              <a:path w="1929130" h="60325">
                <a:moveTo>
                  <a:pt x="1294383" y="50418"/>
                </a:moveTo>
                <a:lnTo>
                  <a:pt x="1281430" y="50418"/>
                </a:lnTo>
                <a:lnTo>
                  <a:pt x="1294383" y="52450"/>
                </a:lnTo>
                <a:lnTo>
                  <a:pt x="1294383" y="50418"/>
                </a:lnTo>
                <a:close/>
              </a:path>
              <a:path w="1929130" h="60325">
                <a:moveTo>
                  <a:pt x="215747" y="44195"/>
                </a:moveTo>
                <a:lnTo>
                  <a:pt x="189547" y="44195"/>
                </a:lnTo>
                <a:lnTo>
                  <a:pt x="183032" y="50418"/>
                </a:lnTo>
                <a:lnTo>
                  <a:pt x="196126" y="46227"/>
                </a:lnTo>
                <a:lnTo>
                  <a:pt x="215747" y="46227"/>
                </a:lnTo>
                <a:lnTo>
                  <a:pt x="215747" y="44195"/>
                </a:lnTo>
                <a:close/>
              </a:path>
              <a:path w="1929130" h="60325">
                <a:moveTo>
                  <a:pt x="215747" y="46227"/>
                </a:moveTo>
                <a:lnTo>
                  <a:pt x="196126" y="46227"/>
                </a:lnTo>
                <a:lnTo>
                  <a:pt x="189547" y="50418"/>
                </a:lnTo>
                <a:lnTo>
                  <a:pt x="202641" y="48387"/>
                </a:lnTo>
                <a:lnTo>
                  <a:pt x="215747" y="48387"/>
                </a:lnTo>
                <a:lnTo>
                  <a:pt x="215747" y="46227"/>
                </a:lnTo>
                <a:close/>
              </a:path>
              <a:path w="1929130" h="60325">
                <a:moveTo>
                  <a:pt x="431482" y="44195"/>
                </a:moveTo>
                <a:lnTo>
                  <a:pt x="222262" y="44195"/>
                </a:lnTo>
                <a:lnTo>
                  <a:pt x="222262" y="46227"/>
                </a:lnTo>
                <a:lnTo>
                  <a:pt x="228777" y="50418"/>
                </a:lnTo>
                <a:lnTo>
                  <a:pt x="228777" y="46227"/>
                </a:lnTo>
                <a:lnTo>
                  <a:pt x="429878" y="46227"/>
                </a:lnTo>
                <a:lnTo>
                  <a:pt x="431482" y="44195"/>
                </a:lnTo>
                <a:close/>
              </a:path>
              <a:path w="1929130" h="60325">
                <a:moveTo>
                  <a:pt x="778002" y="46227"/>
                </a:moveTo>
                <a:lnTo>
                  <a:pt x="706119" y="46227"/>
                </a:lnTo>
                <a:lnTo>
                  <a:pt x="719201" y="48387"/>
                </a:lnTo>
                <a:lnTo>
                  <a:pt x="738759" y="50418"/>
                </a:lnTo>
                <a:lnTo>
                  <a:pt x="771397" y="50418"/>
                </a:lnTo>
                <a:lnTo>
                  <a:pt x="771397" y="48387"/>
                </a:lnTo>
                <a:lnTo>
                  <a:pt x="778002" y="46227"/>
                </a:lnTo>
                <a:close/>
              </a:path>
              <a:path w="1929130" h="60325">
                <a:moveTo>
                  <a:pt x="847769" y="46227"/>
                </a:moveTo>
                <a:lnTo>
                  <a:pt x="843407" y="46227"/>
                </a:lnTo>
                <a:lnTo>
                  <a:pt x="843407" y="50418"/>
                </a:lnTo>
                <a:lnTo>
                  <a:pt x="847769" y="46227"/>
                </a:lnTo>
                <a:close/>
              </a:path>
              <a:path w="1929130" h="60325">
                <a:moveTo>
                  <a:pt x="921766" y="44195"/>
                </a:moveTo>
                <a:lnTo>
                  <a:pt x="889126" y="44195"/>
                </a:lnTo>
                <a:lnTo>
                  <a:pt x="895731" y="46227"/>
                </a:lnTo>
                <a:lnTo>
                  <a:pt x="902207" y="50418"/>
                </a:lnTo>
                <a:lnTo>
                  <a:pt x="921766" y="44195"/>
                </a:lnTo>
                <a:close/>
              </a:path>
              <a:path w="1929130" h="60325">
                <a:moveTo>
                  <a:pt x="1327150" y="46227"/>
                </a:moveTo>
                <a:lnTo>
                  <a:pt x="1307592" y="46227"/>
                </a:lnTo>
                <a:lnTo>
                  <a:pt x="1314069" y="48387"/>
                </a:lnTo>
                <a:lnTo>
                  <a:pt x="1327150" y="50418"/>
                </a:lnTo>
                <a:lnTo>
                  <a:pt x="1327150" y="46227"/>
                </a:lnTo>
                <a:close/>
              </a:path>
              <a:path w="1929130" h="60325">
                <a:moveTo>
                  <a:pt x="1426630" y="44195"/>
                </a:moveTo>
                <a:lnTo>
                  <a:pt x="1385951" y="44195"/>
                </a:lnTo>
                <a:lnTo>
                  <a:pt x="1405636" y="48387"/>
                </a:lnTo>
                <a:lnTo>
                  <a:pt x="1418717" y="50418"/>
                </a:lnTo>
                <a:lnTo>
                  <a:pt x="1426630" y="44195"/>
                </a:lnTo>
                <a:close/>
              </a:path>
              <a:path w="1929130" h="60325">
                <a:moveTo>
                  <a:pt x="189547" y="44195"/>
                </a:moveTo>
                <a:lnTo>
                  <a:pt x="124193" y="44195"/>
                </a:lnTo>
                <a:lnTo>
                  <a:pt x="137299" y="46227"/>
                </a:lnTo>
                <a:lnTo>
                  <a:pt x="169938" y="48387"/>
                </a:lnTo>
                <a:lnTo>
                  <a:pt x="176517" y="46227"/>
                </a:lnTo>
                <a:lnTo>
                  <a:pt x="189547" y="44195"/>
                </a:lnTo>
                <a:close/>
              </a:path>
              <a:path w="1929130" h="60325">
                <a:moveTo>
                  <a:pt x="934846" y="44195"/>
                </a:moveTo>
                <a:lnTo>
                  <a:pt x="921766" y="44195"/>
                </a:lnTo>
                <a:lnTo>
                  <a:pt x="915288" y="48387"/>
                </a:lnTo>
                <a:lnTo>
                  <a:pt x="921766" y="46227"/>
                </a:lnTo>
                <a:lnTo>
                  <a:pt x="934846" y="44195"/>
                </a:lnTo>
                <a:close/>
              </a:path>
              <a:path w="1929130" h="60325">
                <a:moveTo>
                  <a:pt x="1385951" y="44195"/>
                </a:moveTo>
                <a:lnTo>
                  <a:pt x="1327150" y="44195"/>
                </a:lnTo>
                <a:lnTo>
                  <a:pt x="1340231" y="46227"/>
                </a:lnTo>
                <a:lnTo>
                  <a:pt x="1359916" y="48387"/>
                </a:lnTo>
                <a:lnTo>
                  <a:pt x="1379474" y="46227"/>
                </a:lnTo>
                <a:lnTo>
                  <a:pt x="1385951" y="44195"/>
                </a:lnTo>
                <a:close/>
              </a:path>
              <a:path w="1929130" h="60325">
                <a:moveTo>
                  <a:pt x="120830" y="36194"/>
                </a:moveTo>
                <a:lnTo>
                  <a:pt x="71869" y="36194"/>
                </a:lnTo>
                <a:lnTo>
                  <a:pt x="71869" y="46227"/>
                </a:lnTo>
                <a:lnTo>
                  <a:pt x="84975" y="40131"/>
                </a:lnTo>
                <a:lnTo>
                  <a:pt x="163423" y="40131"/>
                </a:lnTo>
                <a:lnTo>
                  <a:pt x="163423" y="38100"/>
                </a:lnTo>
                <a:lnTo>
                  <a:pt x="117678" y="38100"/>
                </a:lnTo>
                <a:lnTo>
                  <a:pt x="120830" y="36194"/>
                </a:lnTo>
                <a:close/>
              </a:path>
              <a:path w="1929130" h="60325">
                <a:moveTo>
                  <a:pt x="183032" y="34162"/>
                </a:moveTo>
                <a:lnTo>
                  <a:pt x="183032" y="36194"/>
                </a:lnTo>
                <a:lnTo>
                  <a:pt x="176517" y="38100"/>
                </a:lnTo>
                <a:lnTo>
                  <a:pt x="169938" y="40131"/>
                </a:lnTo>
                <a:lnTo>
                  <a:pt x="104584" y="40131"/>
                </a:lnTo>
                <a:lnTo>
                  <a:pt x="111099" y="46227"/>
                </a:lnTo>
                <a:lnTo>
                  <a:pt x="124193" y="44195"/>
                </a:lnTo>
                <a:lnTo>
                  <a:pt x="215747" y="44195"/>
                </a:lnTo>
                <a:lnTo>
                  <a:pt x="222262" y="38100"/>
                </a:lnTo>
                <a:lnTo>
                  <a:pt x="183730" y="38100"/>
                </a:lnTo>
                <a:lnTo>
                  <a:pt x="189547" y="36194"/>
                </a:lnTo>
                <a:lnTo>
                  <a:pt x="183032" y="34162"/>
                </a:lnTo>
                <a:close/>
              </a:path>
              <a:path w="1929130" h="60325">
                <a:moveTo>
                  <a:pt x="431482" y="38100"/>
                </a:moveTo>
                <a:lnTo>
                  <a:pt x="222262" y="38100"/>
                </a:lnTo>
                <a:lnTo>
                  <a:pt x="222262" y="42163"/>
                </a:lnTo>
                <a:lnTo>
                  <a:pt x="215747" y="46227"/>
                </a:lnTo>
                <a:lnTo>
                  <a:pt x="222262" y="44195"/>
                </a:lnTo>
                <a:lnTo>
                  <a:pt x="1426630" y="44195"/>
                </a:lnTo>
                <a:lnTo>
                  <a:pt x="1431798" y="40131"/>
                </a:lnTo>
                <a:lnTo>
                  <a:pt x="424967" y="40131"/>
                </a:lnTo>
                <a:lnTo>
                  <a:pt x="431482" y="38100"/>
                </a:lnTo>
                <a:close/>
              </a:path>
              <a:path w="1929130" h="60325">
                <a:moveTo>
                  <a:pt x="588391" y="28193"/>
                </a:moveTo>
                <a:lnTo>
                  <a:pt x="575310" y="30225"/>
                </a:lnTo>
                <a:lnTo>
                  <a:pt x="549147" y="30225"/>
                </a:lnTo>
                <a:lnTo>
                  <a:pt x="542671" y="32257"/>
                </a:lnTo>
                <a:lnTo>
                  <a:pt x="536066" y="40131"/>
                </a:lnTo>
                <a:lnTo>
                  <a:pt x="1431798" y="40131"/>
                </a:lnTo>
                <a:lnTo>
                  <a:pt x="1444879" y="46227"/>
                </a:lnTo>
                <a:lnTo>
                  <a:pt x="1457960" y="46227"/>
                </a:lnTo>
                <a:lnTo>
                  <a:pt x="1471041" y="44195"/>
                </a:lnTo>
                <a:lnTo>
                  <a:pt x="1483995" y="44195"/>
                </a:lnTo>
                <a:lnTo>
                  <a:pt x="1510283" y="40131"/>
                </a:lnTo>
                <a:lnTo>
                  <a:pt x="1510283" y="38100"/>
                </a:lnTo>
                <a:lnTo>
                  <a:pt x="1523238" y="36194"/>
                </a:lnTo>
                <a:lnTo>
                  <a:pt x="1536171" y="36194"/>
                </a:lnTo>
                <a:lnTo>
                  <a:pt x="1542923" y="34162"/>
                </a:lnTo>
                <a:lnTo>
                  <a:pt x="1610532" y="34162"/>
                </a:lnTo>
                <a:lnTo>
                  <a:pt x="1612600" y="32257"/>
                </a:lnTo>
                <a:lnTo>
                  <a:pt x="588391" y="32257"/>
                </a:lnTo>
                <a:lnTo>
                  <a:pt x="588391" y="28193"/>
                </a:lnTo>
                <a:close/>
              </a:path>
              <a:path w="1929130" h="60325">
                <a:moveTo>
                  <a:pt x="1483995" y="44195"/>
                </a:moveTo>
                <a:lnTo>
                  <a:pt x="1471041" y="44195"/>
                </a:lnTo>
                <a:lnTo>
                  <a:pt x="1477518" y="46227"/>
                </a:lnTo>
                <a:lnTo>
                  <a:pt x="1483995" y="44195"/>
                </a:lnTo>
                <a:close/>
              </a:path>
              <a:path w="1929130" h="60325">
                <a:moveTo>
                  <a:pt x="104584" y="30225"/>
                </a:moveTo>
                <a:lnTo>
                  <a:pt x="98069" y="30225"/>
                </a:lnTo>
                <a:lnTo>
                  <a:pt x="65354" y="34162"/>
                </a:lnTo>
                <a:lnTo>
                  <a:pt x="39230" y="40131"/>
                </a:lnTo>
                <a:lnTo>
                  <a:pt x="45745" y="40131"/>
                </a:lnTo>
                <a:lnTo>
                  <a:pt x="39230" y="42163"/>
                </a:lnTo>
                <a:lnTo>
                  <a:pt x="58839" y="44195"/>
                </a:lnTo>
                <a:lnTo>
                  <a:pt x="65354" y="40131"/>
                </a:lnTo>
                <a:lnTo>
                  <a:pt x="71869" y="36194"/>
                </a:lnTo>
                <a:lnTo>
                  <a:pt x="120830" y="36194"/>
                </a:lnTo>
                <a:lnTo>
                  <a:pt x="124193" y="34162"/>
                </a:lnTo>
                <a:lnTo>
                  <a:pt x="117678" y="32257"/>
                </a:lnTo>
                <a:lnTo>
                  <a:pt x="104584" y="30225"/>
                </a:lnTo>
                <a:close/>
              </a:path>
              <a:path w="1929130" h="60325">
                <a:moveTo>
                  <a:pt x="104584" y="40131"/>
                </a:moveTo>
                <a:lnTo>
                  <a:pt x="84975" y="40131"/>
                </a:lnTo>
                <a:lnTo>
                  <a:pt x="98069" y="44195"/>
                </a:lnTo>
                <a:lnTo>
                  <a:pt x="104584" y="40131"/>
                </a:lnTo>
                <a:close/>
              </a:path>
              <a:path w="1929130" h="60325">
                <a:moveTo>
                  <a:pt x="1608327" y="34162"/>
                </a:moveTo>
                <a:lnTo>
                  <a:pt x="1569085" y="34162"/>
                </a:lnTo>
                <a:lnTo>
                  <a:pt x="1575562" y="36194"/>
                </a:lnTo>
                <a:lnTo>
                  <a:pt x="1588643" y="38100"/>
                </a:lnTo>
                <a:lnTo>
                  <a:pt x="1569085" y="38100"/>
                </a:lnTo>
                <a:lnTo>
                  <a:pt x="1575562" y="40131"/>
                </a:lnTo>
                <a:lnTo>
                  <a:pt x="1575562" y="44195"/>
                </a:lnTo>
                <a:lnTo>
                  <a:pt x="1582166" y="40131"/>
                </a:lnTo>
                <a:lnTo>
                  <a:pt x="1614805" y="40131"/>
                </a:lnTo>
                <a:lnTo>
                  <a:pt x="1614805" y="36194"/>
                </a:lnTo>
                <a:lnTo>
                  <a:pt x="1601724" y="36194"/>
                </a:lnTo>
                <a:lnTo>
                  <a:pt x="1608327" y="34162"/>
                </a:lnTo>
                <a:close/>
              </a:path>
              <a:path w="1929130" h="60325">
                <a:moveTo>
                  <a:pt x="26136" y="34162"/>
                </a:moveTo>
                <a:lnTo>
                  <a:pt x="26136" y="40131"/>
                </a:lnTo>
                <a:lnTo>
                  <a:pt x="31750" y="36702"/>
                </a:lnTo>
                <a:lnTo>
                  <a:pt x="26136" y="34162"/>
                </a:lnTo>
                <a:close/>
              </a:path>
              <a:path w="1929130" h="60325">
                <a:moveTo>
                  <a:pt x="32651" y="37083"/>
                </a:moveTo>
                <a:lnTo>
                  <a:pt x="32651" y="40131"/>
                </a:lnTo>
                <a:lnTo>
                  <a:pt x="39230" y="40131"/>
                </a:lnTo>
                <a:lnTo>
                  <a:pt x="32651" y="37083"/>
                </a:lnTo>
                <a:close/>
              </a:path>
              <a:path w="1929130" h="60325">
                <a:moveTo>
                  <a:pt x="464184" y="30225"/>
                </a:moveTo>
                <a:lnTo>
                  <a:pt x="431482" y="34162"/>
                </a:lnTo>
                <a:lnTo>
                  <a:pt x="437997" y="38100"/>
                </a:lnTo>
                <a:lnTo>
                  <a:pt x="437997" y="40131"/>
                </a:lnTo>
                <a:lnTo>
                  <a:pt x="536066" y="40131"/>
                </a:lnTo>
                <a:lnTo>
                  <a:pt x="536066" y="36194"/>
                </a:lnTo>
                <a:lnTo>
                  <a:pt x="470662" y="36194"/>
                </a:lnTo>
                <a:lnTo>
                  <a:pt x="464184" y="30225"/>
                </a:lnTo>
                <a:close/>
              </a:path>
              <a:path w="1929130" h="60325">
                <a:moveTo>
                  <a:pt x="26136" y="32257"/>
                </a:moveTo>
                <a:lnTo>
                  <a:pt x="6515" y="32257"/>
                </a:lnTo>
                <a:lnTo>
                  <a:pt x="6515" y="36194"/>
                </a:lnTo>
                <a:lnTo>
                  <a:pt x="13030" y="38100"/>
                </a:lnTo>
                <a:lnTo>
                  <a:pt x="26136" y="34162"/>
                </a:lnTo>
                <a:lnTo>
                  <a:pt x="26136" y="32257"/>
                </a:lnTo>
                <a:close/>
              </a:path>
              <a:path w="1929130" h="60325">
                <a:moveTo>
                  <a:pt x="137299" y="32257"/>
                </a:moveTo>
                <a:lnTo>
                  <a:pt x="130708" y="36194"/>
                </a:lnTo>
                <a:lnTo>
                  <a:pt x="117678" y="38100"/>
                </a:lnTo>
                <a:lnTo>
                  <a:pt x="150317" y="38100"/>
                </a:lnTo>
                <a:lnTo>
                  <a:pt x="156908" y="36194"/>
                </a:lnTo>
                <a:lnTo>
                  <a:pt x="150317" y="34162"/>
                </a:lnTo>
                <a:lnTo>
                  <a:pt x="137299" y="32257"/>
                </a:lnTo>
                <a:close/>
              </a:path>
              <a:path w="1929130" h="60325">
                <a:moveTo>
                  <a:pt x="163423" y="36194"/>
                </a:moveTo>
                <a:lnTo>
                  <a:pt x="156908" y="38100"/>
                </a:lnTo>
                <a:lnTo>
                  <a:pt x="163423" y="38100"/>
                </a:lnTo>
                <a:lnTo>
                  <a:pt x="163423" y="36194"/>
                </a:lnTo>
                <a:close/>
              </a:path>
              <a:path w="1929130" h="60325">
                <a:moveTo>
                  <a:pt x="202641" y="32257"/>
                </a:moveTo>
                <a:lnTo>
                  <a:pt x="183730" y="38100"/>
                </a:lnTo>
                <a:lnTo>
                  <a:pt x="313804" y="38100"/>
                </a:lnTo>
                <a:lnTo>
                  <a:pt x="307225" y="36194"/>
                </a:lnTo>
                <a:lnTo>
                  <a:pt x="248386" y="36194"/>
                </a:lnTo>
                <a:lnTo>
                  <a:pt x="228777" y="34162"/>
                </a:lnTo>
                <a:lnTo>
                  <a:pt x="202641" y="32257"/>
                </a:lnTo>
                <a:close/>
              </a:path>
              <a:path w="1929130" h="60325">
                <a:moveTo>
                  <a:pt x="359549" y="32257"/>
                </a:moveTo>
                <a:lnTo>
                  <a:pt x="333425" y="34162"/>
                </a:lnTo>
                <a:lnTo>
                  <a:pt x="320319" y="36194"/>
                </a:lnTo>
                <a:lnTo>
                  <a:pt x="313804" y="38100"/>
                </a:lnTo>
                <a:lnTo>
                  <a:pt x="366064" y="38100"/>
                </a:lnTo>
                <a:lnTo>
                  <a:pt x="359549" y="32257"/>
                </a:lnTo>
                <a:close/>
              </a:path>
              <a:path w="1929130" h="60325">
                <a:moveTo>
                  <a:pt x="385673" y="34162"/>
                </a:moveTo>
                <a:lnTo>
                  <a:pt x="385673" y="38100"/>
                </a:lnTo>
                <a:lnTo>
                  <a:pt x="392252" y="38100"/>
                </a:lnTo>
                <a:lnTo>
                  <a:pt x="385673" y="34162"/>
                </a:lnTo>
                <a:close/>
              </a:path>
              <a:path w="1929130" h="60325">
                <a:moveTo>
                  <a:pt x="411873" y="34162"/>
                </a:moveTo>
                <a:lnTo>
                  <a:pt x="392252" y="38100"/>
                </a:lnTo>
                <a:lnTo>
                  <a:pt x="405282" y="38100"/>
                </a:lnTo>
                <a:lnTo>
                  <a:pt x="411873" y="34162"/>
                </a:lnTo>
                <a:close/>
              </a:path>
              <a:path w="1929130" h="60325">
                <a:moveTo>
                  <a:pt x="1536171" y="36194"/>
                </a:moveTo>
                <a:lnTo>
                  <a:pt x="1523238" y="36194"/>
                </a:lnTo>
                <a:lnTo>
                  <a:pt x="1523238" y="38100"/>
                </a:lnTo>
                <a:lnTo>
                  <a:pt x="1529842" y="38100"/>
                </a:lnTo>
                <a:lnTo>
                  <a:pt x="1536171" y="36194"/>
                </a:lnTo>
                <a:close/>
              </a:path>
              <a:path w="1929130" h="60325">
                <a:moveTo>
                  <a:pt x="1569085" y="34162"/>
                </a:moveTo>
                <a:lnTo>
                  <a:pt x="1549527" y="34162"/>
                </a:lnTo>
                <a:lnTo>
                  <a:pt x="1556004" y="38100"/>
                </a:lnTo>
                <a:lnTo>
                  <a:pt x="1556004" y="36194"/>
                </a:lnTo>
                <a:lnTo>
                  <a:pt x="1569085" y="34162"/>
                </a:lnTo>
                <a:close/>
              </a:path>
              <a:path w="1929130" h="60325">
                <a:moveTo>
                  <a:pt x="1667129" y="30225"/>
                </a:moveTo>
                <a:lnTo>
                  <a:pt x="1614805" y="30225"/>
                </a:lnTo>
                <a:lnTo>
                  <a:pt x="1640967" y="38100"/>
                </a:lnTo>
                <a:lnTo>
                  <a:pt x="1654048" y="38100"/>
                </a:lnTo>
                <a:lnTo>
                  <a:pt x="1667129" y="30225"/>
                </a:lnTo>
                <a:close/>
              </a:path>
              <a:path w="1929130" h="60325">
                <a:moveTo>
                  <a:pt x="32651" y="36194"/>
                </a:moveTo>
                <a:lnTo>
                  <a:pt x="31750" y="36702"/>
                </a:lnTo>
                <a:lnTo>
                  <a:pt x="32651" y="37083"/>
                </a:lnTo>
                <a:lnTo>
                  <a:pt x="32651" y="36194"/>
                </a:lnTo>
                <a:close/>
              </a:path>
              <a:path w="1929130" h="60325">
                <a:moveTo>
                  <a:pt x="261480" y="34162"/>
                </a:moveTo>
                <a:lnTo>
                  <a:pt x="248386" y="34162"/>
                </a:lnTo>
                <a:lnTo>
                  <a:pt x="248386" y="36194"/>
                </a:lnTo>
                <a:lnTo>
                  <a:pt x="274586" y="36194"/>
                </a:lnTo>
                <a:lnTo>
                  <a:pt x="261480" y="34162"/>
                </a:lnTo>
                <a:close/>
              </a:path>
              <a:path w="1929130" h="60325">
                <a:moveTo>
                  <a:pt x="307225" y="34162"/>
                </a:moveTo>
                <a:lnTo>
                  <a:pt x="287616" y="34162"/>
                </a:lnTo>
                <a:lnTo>
                  <a:pt x="274586" y="36194"/>
                </a:lnTo>
                <a:lnTo>
                  <a:pt x="307225" y="36194"/>
                </a:lnTo>
                <a:lnTo>
                  <a:pt x="307225" y="34162"/>
                </a:lnTo>
                <a:close/>
              </a:path>
              <a:path w="1929130" h="60325">
                <a:moveTo>
                  <a:pt x="516509" y="30225"/>
                </a:moveTo>
                <a:lnTo>
                  <a:pt x="496824" y="34162"/>
                </a:lnTo>
                <a:lnTo>
                  <a:pt x="477266" y="36194"/>
                </a:lnTo>
                <a:lnTo>
                  <a:pt x="536066" y="36194"/>
                </a:lnTo>
                <a:lnTo>
                  <a:pt x="529590" y="34162"/>
                </a:lnTo>
                <a:lnTo>
                  <a:pt x="529590" y="32257"/>
                </a:lnTo>
                <a:lnTo>
                  <a:pt x="516509" y="32257"/>
                </a:lnTo>
                <a:lnTo>
                  <a:pt x="516509" y="30225"/>
                </a:lnTo>
                <a:close/>
              </a:path>
              <a:path w="1929130" h="60325">
                <a:moveTo>
                  <a:pt x="1610532" y="34162"/>
                </a:moveTo>
                <a:lnTo>
                  <a:pt x="1608327" y="34162"/>
                </a:lnTo>
                <a:lnTo>
                  <a:pt x="1608327" y="36194"/>
                </a:lnTo>
                <a:lnTo>
                  <a:pt x="1610532" y="34162"/>
                </a:lnTo>
                <a:close/>
              </a:path>
              <a:path w="1929130" h="60325">
                <a:moveTo>
                  <a:pt x="26136" y="30225"/>
                </a:moveTo>
                <a:lnTo>
                  <a:pt x="0" y="30225"/>
                </a:lnTo>
                <a:lnTo>
                  <a:pt x="0" y="34162"/>
                </a:lnTo>
                <a:lnTo>
                  <a:pt x="6515" y="32257"/>
                </a:lnTo>
                <a:lnTo>
                  <a:pt x="26136" y="32257"/>
                </a:lnTo>
                <a:lnTo>
                  <a:pt x="26136" y="30225"/>
                </a:lnTo>
                <a:close/>
              </a:path>
              <a:path w="1929130" h="60325">
                <a:moveTo>
                  <a:pt x="1157096" y="24002"/>
                </a:moveTo>
                <a:lnTo>
                  <a:pt x="1144143" y="24002"/>
                </a:lnTo>
                <a:lnTo>
                  <a:pt x="1131062" y="26162"/>
                </a:lnTo>
                <a:lnTo>
                  <a:pt x="1124458" y="30225"/>
                </a:lnTo>
                <a:lnTo>
                  <a:pt x="1667129" y="30225"/>
                </a:lnTo>
                <a:lnTo>
                  <a:pt x="1667129" y="34162"/>
                </a:lnTo>
                <a:lnTo>
                  <a:pt x="1673606" y="32257"/>
                </a:lnTo>
                <a:lnTo>
                  <a:pt x="1680210" y="28193"/>
                </a:lnTo>
                <a:lnTo>
                  <a:pt x="1163701" y="28193"/>
                </a:lnTo>
                <a:lnTo>
                  <a:pt x="1157096" y="24002"/>
                </a:lnTo>
                <a:close/>
              </a:path>
              <a:path w="1929130" h="60325">
                <a:moveTo>
                  <a:pt x="529590" y="30225"/>
                </a:moveTo>
                <a:lnTo>
                  <a:pt x="522985" y="32257"/>
                </a:lnTo>
                <a:lnTo>
                  <a:pt x="529590" y="32257"/>
                </a:lnTo>
                <a:lnTo>
                  <a:pt x="529590" y="30225"/>
                </a:lnTo>
                <a:close/>
              </a:path>
              <a:path w="1929130" h="60325">
                <a:moveTo>
                  <a:pt x="627634" y="26162"/>
                </a:moveTo>
                <a:lnTo>
                  <a:pt x="601472" y="32257"/>
                </a:lnTo>
                <a:lnTo>
                  <a:pt x="607949" y="32257"/>
                </a:lnTo>
                <a:lnTo>
                  <a:pt x="627634" y="26162"/>
                </a:lnTo>
                <a:close/>
              </a:path>
              <a:path w="1929130" h="60325">
                <a:moveTo>
                  <a:pt x="699516" y="26162"/>
                </a:moveTo>
                <a:lnTo>
                  <a:pt x="692912" y="26162"/>
                </a:lnTo>
                <a:lnTo>
                  <a:pt x="653796" y="28193"/>
                </a:lnTo>
                <a:lnTo>
                  <a:pt x="607949" y="32257"/>
                </a:lnTo>
                <a:lnTo>
                  <a:pt x="1612600" y="32257"/>
                </a:lnTo>
                <a:lnTo>
                  <a:pt x="1614805" y="30225"/>
                </a:lnTo>
                <a:lnTo>
                  <a:pt x="856488" y="30225"/>
                </a:lnTo>
                <a:lnTo>
                  <a:pt x="856488" y="28193"/>
                </a:lnTo>
                <a:lnTo>
                  <a:pt x="706119" y="28193"/>
                </a:lnTo>
                <a:lnTo>
                  <a:pt x="699516" y="26162"/>
                </a:lnTo>
                <a:close/>
              </a:path>
              <a:path w="1929130" h="60325">
                <a:moveTo>
                  <a:pt x="928369" y="21970"/>
                </a:moveTo>
                <a:lnTo>
                  <a:pt x="902207" y="21970"/>
                </a:lnTo>
                <a:lnTo>
                  <a:pt x="882523" y="24002"/>
                </a:lnTo>
                <a:lnTo>
                  <a:pt x="862964" y="28193"/>
                </a:lnTo>
                <a:lnTo>
                  <a:pt x="856488" y="30225"/>
                </a:lnTo>
                <a:lnTo>
                  <a:pt x="1124458" y="30225"/>
                </a:lnTo>
                <a:lnTo>
                  <a:pt x="1111377" y="28193"/>
                </a:lnTo>
                <a:lnTo>
                  <a:pt x="1013332" y="28193"/>
                </a:lnTo>
                <a:lnTo>
                  <a:pt x="928369" y="21970"/>
                </a:lnTo>
                <a:close/>
              </a:path>
              <a:path w="1929130" h="60325">
                <a:moveTo>
                  <a:pt x="1229106" y="18033"/>
                </a:moveTo>
                <a:lnTo>
                  <a:pt x="1189863" y="21970"/>
                </a:lnTo>
                <a:lnTo>
                  <a:pt x="1163701" y="28193"/>
                </a:lnTo>
                <a:lnTo>
                  <a:pt x="1680210" y="28193"/>
                </a:lnTo>
                <a:lnTo>
                  <a:pt x="1706371" y="30225"/>
                </a:lnTo>
                <a:lnTo>
                  <a:pt x="1758569" y="30225"/>
                </a:lnTo>
                <a:lnTo>
                  <a:pt x="1804416" y="28193"/>
                </a:lnTo>
                <a:lnTo>
                  <a:pt x="1824101" y="26162"/>
                </a:lnTo>
                <a:lnTo>
                  <a:pt x="1255268" y="26162"/>
                </a:lnTo>
                <a:lnTo>
                  <a:pt x="1248664" y="24002"/>
                </a:lnTo>
                <a:lnTo>
                  <a:pt x="1248664" y="21970"/>
                </a:lnTo>
                <a:lnTo>
                  <a:pt x="1242187" y="19938"/>
                </a:lnTo>
                <a:lnTo>
                  <a:pt x="1229106" y="18033"/>
                </a:lnTo>
                <a:close/>
              </a:path>
              <a:path w="1929130" h="60325">
                <a:moveTo>
                  <a:pt x="791082" y="26162"/>
                </a:moveTo>
                <a:lnTo>
                  <a:pt x="784479" y="26162"/>
                </a:lnTo>
                <a:lnTo>
                  <a:pt x="778002" y="28193"/>
                </a:lnTo>
                <a:lnTo>
                  <a:pt x="791082" y="28193"/>
                </a:lnTo>
                <a:lnTo>
                  <a:pt x="791082" y="26162"/>
                </a:lnTo>
                <a:close/>
              </a:path>
              <a:path w="1929130" h="60325">
                <a:moveTo>
                  <a:pt x="856488" y="24002"/>
                </a:moveTo>
                <a:lnTo>
                  <a:pt x="791082" y="28193"/>
                </a:lnTo>
                <a:lnTo>
                  <a:pt x="856488" y="28193"/>
                </a:lnTo>
                <a:lnTo>
                  <a:pt x="856488" y="24002"/>
                </a:lnTo>
                <a:close/>
              </a:path>
              <a:path w="1929130" h="60325">
                <a:moveTo>
                  <a:pt x="1052576" y="24002"/>
                </a:moveTo>
                <a:lnTo>
                  <a:pt x="1033018" y="28193"/>
                </a:lnTo>
                <a:lnTo>
                  <a:pt x="1052576" y="28193"/>
                </a:lnTo>
                <a:lnTo>
                  <a:pt x="1052576" y="24002"/>
                </a:lnTo>
                <a:close/>
              </a:path>
              <a:path w="1929130" h="60325">
                <a:moveTo>
                  <a:pt x="1065657" y="24002"/>
                </a:moveTo>
                <a:lnTo>
                  <a:pt x="1052576" y="28193"/>
                </a:lnTo>
                <a:lnTo>
                  <a:pt x="1111377" y="28193"/>
                </a:lnTo>
                <a:lnTo>
                  <a:pt x="1098295" y="26162"/>
                </a:lnTo>
                <a:lnTo>
                  <a:pt x="1065657" y="24002"/>
                </a:lnTo>
                <a:close/>
              </a:path>
              <a:path w="1929130" h="60325">
                <a:moveTo>
                  <a:pt x="1320673" y="18033"/>
                </a:moveTo>
                <a:lnTo>
                  <a:pt x="1314069" y="19938"/>
                </a:lnTo>
                <a:lnTo>
                  <a:pt x="1255268" y="19938"/>
                </a:lnTo>
                <a:lnTo>
                  <a:pt x="1261745" y="21970"/>
                </a:lnTo>
                <a:lnTo>
                  <a:pt x="1255268" y="26162"/>
                </a:lnTo>
                <a:lnTo>
                  <a:pt x="1824101" y="26162"/>
                </a:lnTo>
                <a:lnTo>
                  <a:pt x="1837182" y="24002"/>
                </a:lnTo>
                <a:lnTo>
                  <a:pt x="1399032" y="24002"/>
                </a:lnTo>
                <a:lnTo>
                  <a:pt x="1395793" y="21970"/>
                </a:lnTo>
                <a:lnTo>
                  <a:pt x="1320673" y="21970"/>
                </a:lnTo>
                <a:lnTo>
                  <a:pt x="1320673" y="18033"/>
                </a:lnTo>
                <a:close/>
              </a:path>
              <a:path w="1929130" h="60325">
                <a:moveTo>
                  <a:pt x="1902460" y="19938"/>
                </a:moveTo>
                <a:lnTo>
                  <a:pt x="1405636" y="19938"/>
                </a:lnTo>
                <a:lnTo>
                  <a:pt x="1399032" y="24002"/>
                </a:lnTo>
                <a:lnTo>
                  <a:pt x="1837182" y="24002"/>
                </a:lnTo>
                <a:lnTo>
                  <a:pt x="1837182" y="26162"/>
                </a:lnTo>
                <a:lnTo>
                  <a:pt x="1876425" y="21970"/>
                </a:lnTo>
                <a:lnTo>
                  <a:pt x="1889379" y="21970"/>
                </a:lnTo>
                <a:lnTo>
                  <a:pt x="1902460" y="19938"/>
                </a:lnTo>
                <a:close/>
              </a:path>
              <a:path w="1929130" h="60325">
                <a:moveTo>
                  <a:pt x="1706371" y="11937"/>
                </a:moveTo>
                <a:lnTo>
                  <a:pt x="1699768" y="16001"/>
                </a:lnTo>
                <a:lnTo>
                  <a:pt x="1483995" y="16001"/>
                </a:lnTo>
                <a:lnTo>
                  <a:pt x="1477518" y="19938"/>
                </a:lnTo>
                <a:lnTo>
                  <a:pt x="1902460" y="19938"/>
                </a:lnTo>
                <a:lnTo>
                  <a:pt x="1909064" y="24002"/>
                </a:lnTo>
                <a:lnTo>
                  <a:pt x="1922145" y="26162"/>
                </a:lnTo>
                <a:lnTo>
                  <a:pt x="1928621" y="21970"/>
                </a:lnTo>
                <a:lnTo>
                  <a:pt x="1928621" y="18033"/>
                </a:lnTo>
                <a:lnTo>
                  <a:pt x="1706371" y="18033"/>
                </a:lnTo>
                <a:lnTo>
                  <a:pt x="1706371" y="11937"/>
                </a:lnTo>
                <a:close/>
              </a:path>
              <a:path w="1929130" h="60325">
                <a:moveTo>
                  <a:pt x="1333754" y="19938"/>
                </a:moveTo>
                <a:lnTo>
                  <a:pt x="1320673" y="21970"/>
                </a:lnTo>
                <a:lnTo>
                  <a:pt x="1340231" y="21970"/>
                </a:lnTo>
                <a:lnTo>
                  <a:pt x="1333754" y="19938"/>
                </a:lnTo>
                <a:close/>
              </a:path>
              <a:path w="1929130" h="60325">
                <a:moveTo>
                  <a:pt x="1353312" y="18033"/>
                </a:moveTo>
                <a:lnTo>
                  <a:pt x="1353312" y="21970"/>
                </a:lnTo>
                <a:lnTo>
                  <a:pt x="1359916" y="21970"/>
                </a:lnTo>
                <a:lnTo>
                  <a:pt x="1353312" y="18033"/>
                </a:lnTo>
                <a:close/>
              </a:path>
              <a:path w="1929130" h="60325">
                <a:moveTo>
                  <a:pt x="1366393" y="18033"/>
                </a:moveTo>
                <a:lnTo>
                  <a:pt x="1359916" y="21970"/>
                </a:lnTo>
                <a:lnTo>
                  <a:pt x="1366393" y="21970"/>
                </a:lnTo>
                <a:lnTo>
                  <a:pt x="1366393" y="18033"/>
                </a:lnTo>
                <a:close/>
              </a:path>
              <a:path w="1929130" h="60325">
                <a:moveTo>
                  <a:pt x="1379474" y="16001"/>
                </a:moveTo>
                <a:lnTo>
                  <a:pt x="1366393" y="21970"/>
                </a:lnTo>
                <a:lnTo>
                  <a:pt x="1395793" y="21970"/>
                </a:lnTo>
                <a:lnTo>
                  <a:pt x="1392555" y="19938"/>
                </a:lnTo>
                <a:lnTo>
                  <a:pt x="1379474" y="16001"/>
                </a:lnTo>
                <a:close/>
              </a:path>
              <a:path w="1929130" h="60325">
                <a:moveTo>
                  <a:pt x="1431798" y="18033"/>
                </a:moveTo>
                <a:lnTo>
                  <a:pt x="1412239" y="19938"/>
                </a:lnTo>
                <a:lnTo>
                  <a:pt x="1471041" y="19938"/>
                </a:lnTo>
                <a:lnTo>
                  <a:pt x="1431798" y="18033"/>
                </a:lnTo>
                <a:close/>
              </a:path>
              <a:path w="1929130" h="60325">
                <a:moveTo>
                  <a:pt x="1771777" y="4063"/>
                </a:moveTo>
                <a:lnTo>
                  <a:pt x="1771777" y="5968"/>
                </a:lnTo>
                <a:lnTo>
                  <a:pt x="1765173" y="8000"/>
                </a:lnTo>
                <a:lnTo>
                  <a:pt x="1719452" y="8000"/>
                </a:lnTo>
                <a:lnTo>
                  <a:pt x="1712849" y="11937"/>
                </a:lnTo>
                <a:lnTo>
                  <a:pt x="1712849" y="16001"/>
                </a:lnTo>
                <a:lnTo>
                  <a:pt x="1706371" y="18033"/>
                </a:lnTo>
                <a:lnTo>
                  <a:pt x="1928621" y="18033"/>
                </a:lnTo>
                <a:lnTo>
                  <a:pt x="1928621" y="16001"/>
                </a:lnTo>
                <a:lnTo>
                  <a:pt x="1925998" y="11937"/>
                </a:lnTo>
                <a:lnTo>
                  <a:pt x="1791335" y="11937"/>
                </a:lnTo>
                <a:lnTo>
                  <a:pt x="1790089" y="10032"/>
                </a:lnTo>
                <a:lnTo>
                  <a:pt x="1778254" y="10032"/>
                </a:lnTo>
                <a:lnTo>
                  <a:pt x="1771777" y="4063"/>
                </a:lnTo>
                <a:close/>
              </a:path>
              <a:path w="1929130" h="60325">
                <a:moveTo>
                  <a:pt x="1640967" y="10032"/>
                </a:moveTo>
                <a:lnTo>
                  <a:pt x="1634489" y="13969"/>
                </a:lnTo>
                <a:lnTo>
                  <a:pt x="1529842" y="13969"/>
                </a:lnTo>
                <a:lnTo>
                  <a:pt x="1529842" y="16001"/>
                </a:lnTo>
                <a:lnTo>
                  <a:pt x="1686814" y="16001"/>
                </a:lnTo>
                <a:lnTo>
                  <a:pt x="1686814" y="13969"/>
                </a:lnTo>
                <a:lnTo>
                  <a:pt x="1693499" y="11937"/>
                </a:lnTo>
                <a:lnTo>
                  <a:pt x="1640967" y="11937"/>
                </a:lnTo>
                <a:lnTo>
                  <a:pt x="1640967" y="10032"/>
                </a:lnTo>
                <a:close/>
              </a:path>
              <a:path w="1929130" h="60325">
                <a:moveTo>
                  <a:pt x="1634489" y="11937"/>
                </a:moveTo>
                <a:lnTo>
                  <a:pt x="1562481" y="11937"/>
                </a:lnTo>
                <a:lnTo>
                  <a:pt x="1542923" y="13969"/>
                </a:lnTo>
                <a:lnTo>
                  <a:pt x="1627886" y="13969"/>
                </a:lnTo>
                <a:lnTo>
                  <a:pt x="1634489" y="11937"/>
                </a:lnTo>
                <a:close/>
              </a:path>
              <a:path w="1929130" h="60325">
                <a:moveTo>
                  <a:pt x="1699768" y="5968"/>
                </a:moveTo>
                <a:lnTo>
                  <a:pt x="1686814" y="5968"/>
                </a:lnTo>
                <a:lnTo>
                  <a:pt x="1680210" y="8000"/>
                </a:lnTo>
                <a:lnTo>
                  <a:pt x="1673606" y="11937"/>
                </a:lnTo>
                <a:lnTo>
                  <a:pt x="1693499" y="11937"/>
                </a:lnTo>
                <a:lnTo>
                  <a:pt x="1699768" y="10032"/>
                </a:lnTo>
                <a:lnTo>
                  <a:pt x="1699768" y="5968"/>
                </a:lnTo>
                <a:close/>
              </a:path>
              <a:path w="1929130" h="60325">
                <a:moveTo>
                  <a:pt x="1797939" y="2031"/>
                </a:moveTo>
                <a:lnTo>
                  <a:pt x="1797939" y="8000"/>
                </a:lnTo>
                <a:lnTo>
                  <a:pt x="1791335" y="11937"/>
                </a:lnTo>
                <a:lnTo>
                  <a:pt x="1925998" y="11937"/>
                </a:lnTo>
                <a:lnTo>
                  <a:pt x="1922145" y="5968"/>
                </a:lnTo>
                <a:lnTo>
                  <a:pt x="1804416" y="5968"/>
                </a:lnTo>
                <a:lnTo>
                  <a:pt x="1810893" y="4063"/>
                </a:lnTo>
                <a:lnTo>
                  <a:pt x="1797939" y="2031"/>
                </a:lnTo>
                <a:close/>
              </a:path>
              <a:path w="1929130" h="60325">
                <a:moveTo>
                  <a:pt x="1784858" y="2031"/>
                </a:moveTo>
                <a:lnTo>
                  <a:pt x="1778254" y="10032"/>
                </a:lnTo>
                <a:lnTo>
                  <a:pt x="1790089" y="10032"/>
                </a:lnTo>
                <a:lnTo>
                  <a:pt x="1784858" y="2031"/>
                </a:lnTo>
                <a:close/>
              </a:path>
              <a:path w="1929130" h="60325">
                <a:moveTo>
                  <a:pt x="1745614" y="4063"/>
                </a:moveTo>
                <a:lnTo>
                  <a:pt x="1732533" y="8000"/>
                </a:lnTo>
                <a:lnTo>
                  <a:pt x="1752092" y="8000"/>
                </a:lnTo>
                <a:lnTo>
                  <a:pt x="1745614" y="5968"/>
                </a:lnTo>
                <a:lnTo>
                  <a:pt x="1745614" y="4063"/>
                </a:lnTo>
                <a:close/>
              </a:path>
              <a:path w="1929130" h="60325">
                <a:moveTo>
                  <a:pt x="1758569" y="2031"/>
                </a:moveTo>
                <a:lnTo>
                  <a:pt x="1752092" y="5968"/>
                </a:lnTo>
                <a:lnTo>
                  <a:pt x="1752092" y="8000"/>
                </a:lnTo>
                <a:lnTo>
                  <a:pt x="1765173" y="8000"/>
                </a:lnTo>
                <a:lnTo>
                  <a:pt x="1758569" y="5968"/>
                </a:lnTo>
                <a:lnTo>
                  <a:pt x="1758569" y="2031"/>
                </a:lnTo>
                <a:close/>
              </a:path>
              <a:path w="1929130" h="60325">
                <a:moveTo>
                  <a:pt x="1830577" y="0"/>
                </a:moveTo>
                <a:lnTo>
                  <a:pt x="1824101" y="4063"/>
                </a:lnTo>
                <a:lnTo>
                  <a:pt x="1804416" y="5968"/>
                </a:lnTo>
                <a:lnTo>
                  <a:pt x="1843658" y="5968"/>
                </a:lnTo>
                <a:lnTo>
                  <a:pt x="1843658" y="4063"/>
                </a:lnTo>
                <a:lnTo>
                  <a:pt x="1830577" y="0"/>
                </a:lnTo>
                <a:close/>
              </a:path>
              <a:path w="1929130" h="60325">
                <a:moveTo>
                  <a:pt x="1882902" y="2031"/>
                </a:moveTo>
                <a:lnTo>
                  <a:pt x="1876425" y="4063"/>
                </a:lnTo>
                <a:lnTo>
                  <a:pt x="1863217" y="5968"/>
                </a:lnTo>
                <a:lnTo>
                  <a:pt x="1889379" y="5968"/>
                </a:lnTo>
                <a:lnTo>
                  <a:pt x="1882902" y="4063"/>
                </a:lnTo>
                <a:lnTo>
                  <a:pt x="1882902" y="2031"/>
                </a:lnTo>
                <a:close/>
              </a:path>
              <a:path w="1929130" h="60325">
                <a:moveTo>
                  <a:pt x="1895983" y="0"/>
                </a:moveTo>
                <a:lnTo>
                  <a:pt x="1889379" y="5968"/>
                </a:lnTo>
                <a:lnTo>
                  <a:pt x="1922145" y="5968"/>
                </a:lnTo>
                <a:lnTo>
                  <a:pt x="1917789" y="2031"/>
                </a:lnTo>
                <a:lnTo>
                  <a:pt x="1909064" y="2031"/>
                </a:lnTo>
                <a:lnTo>
                  <a:pt x="1895983" y="0"/>
                </a:lnTo>
                <a:close/>
              </a:path>
              <a:path w="1929130" h="60325">
                <a:moveTo>
                  <a:pt x="1915541" y="0"/>
                </a:moveTo>
                <a:lnTo>
                  <a:pt x="1909064" y="2031"/>
                </a:lnTo>
                <a:lnTo>
                  <a:pt x="1917789" y="2031"/>
                </a:lnTo>
                <a:lnTo>
                  <a:pt x="1915541" y="0"/>
                </a:lnTo>
                <a:close/>
              </a:path>
            </a:pathLst>
          </a:custGeom>
          <a:solidFill>
            <a:srgbClr val="4AACC5"/>
          </a:solidFill>
        </p:spPr>
        <p:txBody>
          <a:bodyPr wrap="square" lIns="0" tIns="0" rIns="0" bIns="0" rtlCol="0"/>
          <a:lstStyle/>
          <a:p>
            <a:endParaRPr/>
          </a:p>
        </p:txBody>
      </p:sp>
      <p:sp>
        <p:nvSpPr>
          <p:cNvPr id="21" name="object 21"/>
          <p:cNvSpPr txBox="1">
            <a:spLocks noGrp="1"/>
          </p:cNvSpPr>
          <p:nvPr>
            <p:ph type="title"/>
          </p:nvPr>
        </p:nvSpPr>
        <p:spPr>
          <a:xfrm>
            <a:off x="1318005" y="1620672"/>
            <a:ext cx="6525259" cy="820419"/>
          </a:xfrm>
          <a:prstGeom prst="rect">
            <a:avLst/>
          </a:prstGeom>
        </p:spPr>
        <p:txBody>
          <a:bodyPr vert="horz" wrap="square" lIns="0" tIns="13970" rIns="0" bIns="0" rtlCol="0">
            <a:spAutoFit/>
          </a:bodyPr>
          <a:lstStyle/>
          <a:p>
            <a:pPr marL="12700">
              <a:lnSpc>
                <a:spcPct val="100000"/>
              </a:lnSpc>
              <a:spcBef>
                <a:spcPts val="110"/>
              </a:spcBef>
            </a:pPr>
            <a:r>
              <a:rPr sz="5200" dirty="0">
                <a:solidFill>
                  <a:srgbClr val="943735"/>
                </a:solidFill>
                <a:latin typeface="Tahoma"/>
                <a:cs typeface="Tahoma"/>
              </a:rPr>
              <a:t>Demand</a:t>
            </a:r>
            <a:r>
              <a:rPr sz="5200" spc="-90" dirty="0">
                <a:solidFill>
                  <a:srgbClr val="943735"/>
                </a:solidFill>
                <a:latin typeface="Tahoma"/>
                <a:cs typeface="Tahoma"/>
              </a:rPr>
              <a:t> </a:t>
            </a:r>
            <a:r>
              <a:rPr sz="5200" spc="-5" dirty="0">
                <a:solidFill>
                  <a:srgbClr val="943735"/>
                </a:solidFill>
                <a:latin typeface="Tahoma"/>
                <a:cs typeface="Tahoma"/>
              </a:rPr>
              <a:t>Estimation</a:t>
            </a:r>
            <a:endParaRPr sz="520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9526" y="302209"/>
            <a:ext cx="7979409" cy="636905"/>
          </a:xfrm>
          <a:prstGeom prst="rect">
            <a:avLst/>
          </a:prstGeom>
        </p:spPr>
        <p:txBody>
          <a:bodyPr vert="horz" wrap="square" lIns="0" tIns="13970" rIns="0" bIns="0" rtlCol="0">
            <a:spAutoFit/>
          </a:bodyPr>
          <a:lstStyle/>
          <a:p>
            <a:pPr marL="12700">
              <a:lnSpc>
                <a:spcPct val="100000"/>
              </a:lnSpc>
              <a:spcBef>
                <a:spcPts val="110"/>
              </a:spcBef>
            </a:pPr>
            <a:r>
              <a:rPr sz="4000" dirty="0">
                <a:solidFill>
                  <a:srgbClr val="000000"/>
                </a:solidFill>
                <a:latin typeface="Trebuchet MS"/>
                <a:cs typeface="Trebuchet MS"/>
              </a:rPr>
              <a:t>Single</a:t>
            </a:r>
            <a:r>
              <a:rPr sz="4000" spc="-80" dirty="0">
                <a:solidFill>
                  <a:srgbClr val="000000"/>
                </a:solidFill>
                <a:latin typeface="Trebuchet MS"/>
                <a:cs typeface="Trebuchet MS"/>
              </a:rPr>
              <a:t> </a:t>
            </a:r>
            <a:r>
              <a:rPr sz="4000" spc="5" dirty="0">
                <a:solidFill>
                  <a:srgbClr val="000000"/>
                </a:solidFill>
                <a:latin typeface="Trebuchet MS"/>
                <a:cs typeface="Trebuchet MS"/>
              </a:rPr>
              <a:t>Equation</a:t>
            </a:r>
            <a:r>
              <a:rPr sz="4000" spc="-100" dirty="0">
                <a:solidFill>
                  <a:srgbClr val="000000"/>
                </a:solidFill>
                <a:latin typeface="Trebuchet MS"/>
                <a:cs typeface="Trebuchet MS"/>
              </a:rPr>
              <a:t> </a:t>
            </a:r>
            <a:r>
              <a:rPr sz="4000" dirty="0">
                <a:solidFill>
                  <a:srgbClr val="000000"/>
                </a:solidFill>
                <a:latin typeface="Trebuchet MS"/>
                <a:cs typeface="Trebuchet MS"/>
              </a:rPr>
              <a:t>Demand</a:t>
            </a:r>
            <a:r>
              <a:rPr sz="4000" spc="-45" dirty="0">
                <a:solidFill>
                  <a:srgbClr val="000000"/>
                </a:solidFill>
                <a:latin typeface="Trebuchet MS"/>
                <a:cs typeface="Trebuchet MS"/>
              </a:rPr>
              <a:t> </a:t>
            </a:r>
            <a:r>
              <a:rPr sz="4000" spc="-25" dirty="0">
                <a:solidFill>
                  <a:srgbClr val="000000"/>
                </a:solidFill>
                <a:latin typeface="Trebuchet MS"/>
                <a:cs typeface="Trebuchet MS"/>
              </a:rPr>
              <a:t>Function</a:t>
            </a:r>
            <a:endParaRPr sz="4000">
              <a:latin typeface="Trebuchet MS"/>
              <a:cs typeface="Trebuchet MS"/>
            </a:endParaRPr>
          </a:p>
        </p:txBody>
      </p:sp>
      <p:sp>
        <p:nvSpPr>
          <p:cNvPr id="3" name="object 3"/>
          <p:cNvSpPr txBox="1"/>
          <p:nvPr/>
        </p:nvSpPr>
        <p:spPr>
          <a:xfrm>
            <a:off x="330504" y="1200149"/>
            <a:ext cx="8481060" cy="3165475"/>
          </a:xfrm>
          <a:prstGeom prst="rect">
            <a:avLst/>
          </a:prstGeom>
        </p:spPr>
        <p:txBody>
          <a:bodyPr vert="horz" wrap="square" lIns="0" tIns="13970" rIns="0" bIns="0" rtlCol="0">
            <a:spAutoFit/>
          </a:bodyPr>
          <a:lstStyle/>
          <a:p>
            <a:pPr marL="356870" marR="224154" indent="-344805">
              <a:lnSpc>
                <a:spcPct val="100000"/>
              </a:lnSpc>
              <a:spcBef>
                <a:spcPts val="110"/>
              </a:spcBef>
              <a:buFont typeface="Microsoft Sans Serif"/>
              <a:buChar char="•"/>
              <a:tabLst>
                <a:tab pos="356870" algn="l"/>
                <a:tab pos="357505" algn="l"/>
              </a:tabLst>
            </a:pPr>
            <a:r>
              <a:rPr sz="2100" spc="5" dirty="0">
                <a:latin typeface="Trebuchet MS"/>
                <a:cs typeface="Trebuchet MS"/>
              </a:rPr>
              <a:t>The use of </a:t>
            </a:r>
            <a:r>
              <a:rPr sz="2100" dirty="0">
                <a:latin typeface="Trebuchet MS"/>
                <a:cs typeface="Trebuchet MS"/>
              </a:rPr>
              <a:t>relative prices and real income in the equation as </a:t>
            </a:r>
            <a:r>
              <a:rPr sz="2100" spc="5" dirty="0">
                <a:latin typeface="Trebuchet MS"/>
                <a:cs typeface="Trebuchet MS"/>
              </a:rPr>
              <a:t> </a:t>
            </a:r>
            <a:r>
              <a:rPr sz="2100" dirty="0">
                <a:latin typeface="Trebuchet MS"/>
                <a:cs typeface="Trebuchet MS"/>
              </a:rPr>
              <a:t>exogenous</a:t>
            </a:r>
            <a:r>
              <a:rPr sz="2100" spc="-60" dirty="0">
                <a:latin typeface="Trebuchet MS"/>
                <a:cs typeface="Trebuchet MS"/>
              </a:rPr>
              <a:t> </a:t>
            </a:r>
            <a:r>
              <a:rPr sz="2100" dirty="0">
                <a:latin typeface="Trebuchet MS"/>
                <a:cs typeface="Trebuchet MS"/>
              </a:rPr>
              <a:t>variable</a:t>
            </a:r>
            <a:r>
              <a:rPr sz="2100" spc="-20" dirty="0">
                <a:latin typeface="Trebuchet MS"/>
                <a:cs typeface="Trebuchet MS"/>
              </a:rPr>
              <a:t> </a:t>
            </a:r>
            <a:r>
              <a:rPr sz="2100" dirty="0">
                <a:latin typeface="Trebuchet MS"/>
                <a:cs typeface="Trebuchet MS"/>
              </a:rPr>
              <a:t>makes</a:t>
            </a:r>
            <a:r>
              <a:rPr sz="2100" spc="-30" dirty="0">
                <a:latin typeface="Trebuchet MS"/>
                <a:cs typeface="Trebuchet MS"/>
              </a:rPr>
              <a:t> </a:t>
            </a:r>
            <a:r>
              <a:rPr sz="2100" dirty="0">
                <a:latin typeface="Trebuchet MS"/>
                <a:cs typeface="Trebuchet MS"/>
              </a:rPr>
              <a:t>the</a:t>
            </a:r>
            <a:r>
              <a:rPr sz="2100" spc="-15" dirty="0">
                <a:latin typeface="Trebuchet MS"/>
                <a:cs typeface="Trebuchet MS"/>
              </a:rPr>
              <a:t> </a:t>
            </a:r>
            <a:r>
              <a:rPr sz="2100" dirty="0">
                <a:latin typeface="Trebuchet MS"/>
                <a:cs typeface="Trebuchet MS"/>
              </a:rPr>
              <a:t>demand</a:t>
            </a:r>
            <a:r>
              <a:rPr sz="2100" spc="-20" dirty="0">
                <a:latin typeface="Trebuchet MS"/>
                <a:cs typeface="Trebuchet MS"/>
              </a:rPr>
              <a:t> </a:t>
            </a:r>
            <a:r>
              <a:rPr sz="2100" dirty="0">
                <a:latin typeface="Trebuchet MS"/>
                <a:cs typeface="Trebuchet MS"/>
              </a:rPr>
              <a:t>equations</a:t>
            </a:r>
            <a:r>
              <a:rPr sz="2100" spc="-35" dirty="0">
                <a:latin typeface="Trebuchet MS"/>
                <a:cs typeface="Trebuchet MS"/>
              </a:rPr>
              <a:t> </a:t>
            </a:r>
            <a:r>
              <a:rPr sz="2100" dirty="0">
                <a:latin typeface="Trebuchet MS"/>
                <a:cs typeface="Trebuchet MS"/>
              </a:rPr>
              <a:t>homogeneous</a:t>
            </a:r>
            <a:r>
              <a:rPr sz="2100" spc="-55" dirty="0">
                <a:latin typeface="Trebuchet MS"/>
                <a:cs typeface="Trebuchet MS"/>
              </a:rPr>
              <a:t> </a:t>
            </a:r>
            <a:r>
              <a:rPr sz="2100" spc="5" dirty="0">
                <a:latin typeface="Trebuchet MS"/>
                <a:cs typeface="Trebuchet MS"/>
              </a:rPr>
              <a:t>of </a:t>
            </a:r>
            <a:r>
              <a:rPr sz="2100" spc="-620" dirty="0">
                <a:latin typeface="Trebuchet MS"/>
                <a:cs typeface="Trebuchet MS"/>
              </a:rPr>
              <a:t> </a:t>
            </a:r>
            <a:r>
              <a:rPr sz="2100" dirty="0">
                <a:latin typeface="Trebuchet MS"/>
                <a:cs typeface="Trebuchet MS"/>
              </a:rPr>
              <a:t>degree</a:t>
            </a:r>
            <a:r>
              <a:rPr sz="2100" spc="-45" dirty="0">
                <a:latin typeface="Trebuchet MS"/>
                <a:cs typeface="Trebuchet MS"/>
              </a:rPr>
              <a:t> </a:t>
            </a:r>
            <a:r>
              <a:rPr sz="2100" spc="5" dirty="0">
                <a:latin typeface="Trebuchet MS"/>
                <a:cs typeface="Trebuchet MS"/>
              </a:rPr>
              <a:t>zero</a:t>
            </a:r>
            <a:r>
              <a:rPr sz="2100" spc="-20" dirty="0">
                <a:latin typeface="Trebuchet MS"/>
                <a:cs typeface="Trebuchet MS"/>
              </a:rPr>
              <a:t> </a:t>
            </a:r>
            <a:r>
              <a:rPr sz="2100" dirty="0">
                <a:latin typeface="Trebuchet MS"/>
                <a:cs typeface="Trebuchet MS"/>
              </a:rPr>
              <a:t>in</a:t>
            </a:r>
            <a:r>
              <a:rPr sz="2100" spc="-15" dirty="0">
                <a:latin typeface="Trebuchet MS"/>
                <a:cs typeface="Trebuchet MS"/>
              </a:rPr>
              <a:t> </a:t>
            </a:r>
            <a:r>
              <a:rPr sz="2100" dirty="0">
                <a:latin typeface="Trebuchet MS"/>
                <a:cs typeface="Trebuchet MS"/>
              </a:rPr>
              <a:t>prices</a:t>
            </a:r>
            <a:r>
              <a:rPr sz="2100" spc="-30" dirty="0">
                <a:latin typeface="Trebuchet MS"/>
                <a:cs typeface="Trebuchet MS"/>
              </a:rPr>
              <a:t> </a:t>
            </a:r>
            <a:r>
              <a:rPr sz="2100" dirty="0">
                <a:latin typeface="Trebuchet MS"/>
                <a:cs typeface="Trebuchet MS"/>
              </a:rPr>
              <a:t>and</a:t>
            </a:r>
            <a:r>
              <a:rPr sz="2100" spc="-15" dirty="0">
                <a:latin typeface="Trebuchet MS"/>
                <a:cs typeface="Trebuchet MS"/>
              </a:rPr>
              <a:t> </a:t>
            </a:r>
            <a:r>
              <a:rPr sz="2100" dirty="0">
                <a:latin typeface="Trebuchet MS"/>
                <a:cs typeface="Trebuchet MS"/>
              </a:rPr>
              <a:t>income.</a:t>
            </a:r>
            <a:endParaRPr sz="2100">
              <a:latin typeface="Trebuchet MS"/>
              <a:cs typeface="Trebuchet MS"/>
            </a:endParaRPr>
          </a:p>
          <a:p>
            <a:pPr>
              <a:lnSpc>
                <a:spcPct val="100000"/>
              </a:lnSpc>
              <a:spcBef>
                <a:spcPts val="50"/>
              </a:spcBef>
              <a:buFont typeface="Microsoft Sans Serif"/>
              <a:buChar char="•"/>
            </a:pPr>
            <a:endParaRPr sz="3000">
              <a:latin typeface="Trebuchet MS"/>
              <a:cs typeface="Trebuchet MS"/>
            </a:endParaRPr>
          </a:p>
          <a:p>
            <a:pPr marL="356870" indent="-344805">
              <a:lnSpc>
                <a:spcPct val="100000"/>
              </a:lnSpc>
              <a:buFont typeface="Microsoft Sans Serif"/>
              <a:buChar char="•"/>
              <a:tabLst>
                <a:tab pos="356870" algn="l"/>
                <a:tab pos="357505" algn="l"/>
              </a:tabLst>
            </a:pPr>
            <a:r>
              <a:rPr sz="2100" b="1" spc="5" dirty="0">
                <a:latin typeface="Trebuchet MS"/>
                <a:cs typeface="Trebuchet MS"/>
              </a:rPr>
              <a:t>Constant</a:t>
            </a:r>
            <a:r>
              <a:rPr sz="2100" b="1" spc="-100" dirty="0">
                <a:latin typeface="Trebuchet MS"/>
                <a:cs typeface="Trebuchet MS"/>
              </a:rPr>
              <a:t> </a:t>
            </a:r>
            <a:r>
              <a:rPr sz="2100" b="1" dirty="0">
                <a:latin typeface="Trebuchet MS"/>
                <a:cs typeface="Trebuchet MS"/>
              </a:rPr>
              <a:t>elasticity</a:t>
            </a:r>
            <a:r>
              <a:rPr sz="2100" b="1" spc="-10" dirty="0">
                <a:latin typeface="Trebuchet MS"/>
                <a:cs typeface="Trebuchet MS"/>
              </a:rPr>
              <a:t> </a:t>
            </a:r>
            <a:r>
              <a:rPr sz="2100" dirty="0">
                <a:latin typeface="Trebuchet MS"/>
                <a:cs typeface="Trebuchet MS"/>
              </a:rPr>
              <a:t>model </a:t>
            </a:r>
            <a:r>
              <a:rPr sz="1400" spc="-10" dirty="0">
                <a:latin typeface="Trebuchet MS"/>
                <a:cs typeface="Trebuchet MS"/>
              </a:rPr>
              <a:t>(does</a:t>
            </a:r>
            <a:r>
              <a:rPr sz="1400" spc="20" dirty="0">
                <a:latin typeface="Trebuchet MS"/>
                <a:cs typeface="Trebuchet MS"/>
              </a:rPr>
              <a:t> </a:t>
            </a:r>
            <a:r>
              <a:rPr sz="1400" spc="-5" dirty="0">
                <a:latin typeface="Trebuchet MS"/>
                <a:cs typeface="Trebuchet MS"/>
              </a:rPr>
              <a:t>not</a:t>
            </a:r>
            <a:r>
              <a:rPr sz="1400" spc="-15" dirty="0">
                <a:latin typeface="Trebuchet MS"/>
                <a:cs typeface="Trebuchet MS"/>
              </a:rPr>
              <a:t> </a:t>
            </a:r>
            <a:r>
              <a:rPr sz="1400" spc="-10" dirty="0">
                <a:latin typeface="Trebuchet MS"/>
                <a:cs typeface="Trebuchet MS"/>
              </a:rPr>
              <a:t>vary</a:t>
            </a:r>
            <a:r>
              <a:rPr sz="1400" spc="45" dirty="0">
                <a:latin typeface="Trebuchet MS"/>
                <a:cs typeface="Trebuchet MS"/>
              </a:rPr>
              <a:t> </a:t>
            </a:r>
            <a:r>
              <a:rPr sz="1400" spc="-10" dirty="0">
                <a:latin typeface="Trebuchet MS"/>
                <a:cs typeface="Trebuchet MS"/>
              </a:rPr>
              <a:t>across</a:t>
            </a:r>
            <a:r>
              <a:rPr sz="1400" spc="25" dirty="0">
                <a:latin typeface="Trebuchet MS"/>
                <a:cs typeface="Trebuchet MS"/>
              </a:rPr>
              <a:t> </a:t>
            </a:r>
            <a:r>
              <a:rPr sz="1400" spc="-10" dirty="0">
                <a:latin typeface="Trebuchet MS"/>
                <a:cs typeface="Trebuchet MS"/>
              </a:rPr>
              <a:t>groups:</a:t>
            </a:r>
            <a:r>
              <a:rPr sz="1400" spc="30" dirty="0">
                <a:latin typeface="Trebuchet MS"/>
                <a:cs typeface="Trebuchet MS"/>
              </a:rPr>
              <a:t> </a:t>
            </a:r>
            <a:r>
              <a:rPr sz="1400" spc="-5" dirty="0">
                <a:latin typeface="Trebuchet MS"/>
                <a:cs typeface="Trebuchet MS"/>
              </a:rPr>
              <a:t>income,</a:t>
            </a:r>
            <a:r>
              <a:rPr sz="1400" spc="-25" dirty="0">
                <a:latin typeface="Trebuchet MS"/>
                <a:cs typeface="Trebuchet MS"/>
              </a:rPr>
              <a:t> </a:t>
            </a:r>
            <a:r>
              <a:rPr sz="1400" spc="-5" dirty="0">
                <a:latin typeface="Trebuchet MS"/>
                <a:cs typeface="Trebuchet MS"/>
              </a:rPr>
              <a:t>rural/urban)</a:t>
            </a:r>
            <a:endParaRPr sz="1400">
              <a:latin typeface="Trebuchet MS"/>
              <a:cs typeface="Trebuchet MS"/>
            </a:endParaRPr>
          </a:p>
          <a:p>
            <a:pPr>
              <a:lnSpc>
                <a:spcPct val="100000"/>
              </a:lnSpc>
              <a:spcBef>
                <a:spcPts val="50"/>
              </a:spcBef>
              <a:buFont typeface="Microsoft Sans Serif"/>
              <a:buChar char="•"/>
            </a:pPr>
            <a:endParaRPr sz="3000">
              <a:latin typeface="Trebuchet MS"/>
              <a:cs typeface="Trebuchet MS"/>
            </a:endParaRPr>
          </a:p>
          <a:p>
            <a:pPr marL="356870" marR="5080" indent="-344805">
              <a:lnSpc>
                <a:spcPct val="100000"/>
              </a:lnSpc>
              <a:buFont typeface="Microsoft Sans Serif"/>
              <a:buChar char="•"/>
              <a:tabLst>
                <a:tab pos="356870" algn="l"/>
                <a:tab pos="357505" algn="l"/>
              </a:tabLst>
            </a:pPr>
            <a:r>
              <a:rPr sz="2100" spc="5" dirty="0">
                <a:latin typeface="Trebuchet MS"/>
                <a:cs typeface="Trebuchet MS"/>
              </a:rPr>
              <a:t>This </a:t>
            </a:r>
            <a:r>
              <a:rPr sz="2100" dirty="0">
                <a:latin typeface="Trebuchet MS"/>
                <a:cs typeface="Trebuchet MS"/>
              </a:rPr>
              <a:t>approach is simple but has serious </a:t>
            </a:r>
            <a:r>
              <a:rPr sz="2100" spc="-5" dirty="0">
                <a:latin typeface="Trebuchet MS"/>
                <a:cs typeface="Trebuchet MS"/>
              </a:rPr>
              <a:t>drawbacks. </a:t>
            </a:r>
            <a:r>
              <a:rPr sz="2100" spc="5" dirty="0">
                <a:latin typeface="Trebuchet MS"/>
                <a:cs typeface="Trebuchet MS"/>
              </a:rPr>
              <a:t>The </a:t>
            </a:r>
            <a:r>
              <a:rPr sz="2100" dirty="0">
                <a:latin typeface="Trebuchet MS"/>
                <a:cs typeface="Trebuchet MS"/>
              </a:rPr>
              <a:t>estimated </a:t>
            </a:r>
            <a:r>
              <a:rPr sz="2100" spc="5" dirty="0">
                <a:latin typeface="Trebuchet MS"/>
                <a:cs typeface="Trebuchet MS"/>
              </a:rPr>
              <a:t> </a:t>
            </a:r>
            <a:r>
              <a:rPr sz="2100" dirty="0">
                <a:latin typeface="Trebuchet MS"/>
                <a:cs typeface="Trebuchet MS"/>
              </a:rPr>
              <a:t>parameters,</a:t>
            </a:r>
            <a:r>
              <a:rPr sz="2100" spc="-65" dirty="0">
                <a:latin typeface="Trebuchet MS"/>
                <a:cs typeface="Trebuchet MS"/>
              </a:rPr>
              <a:t> </a:t>
            </a:r>
            <a:r>
              <a:rPr sz="2100" dirty="0">
                <a:latin typeface="Trebuchet MS"/>
                <a:cs typeface="Trebuchet MS"/>
              </a:rPr>
              <a:t>in</a:t>
            </a:r>
            <a:r>
              <a:rPr sz="2100" spc="-15" dirty="0">
                <a:latin typeface="Trebuchet MS"/>
                <a:cs typeface="Trebuchet MS"/>
              </a:rPr>
              <a:t> </a:t>
            </a:r>
            <a:r>
              <a:rPr sz="2100" dirty="0">
                <a:latin typeface="Trebuchet MS"/>
                <a:cs typeface="Trebuchet MS"/>
              </a:rPr>
              <a:t>general,</a:t>
            </a:r>
            <a:r>
              <a:rPr sz="2100" spc="-5" dirty="0">
                <a:latin typeface="Trebuchet MS"/>
                <a:cs typeface="Trebuchet MS"/>
              </a:rPr>
              <a:t> </a:t>
            </a:r>
            <a:r>
              <a:rPr sz="2100" b="1" spc="5" dirty="0">
                <a:latin typeface="Trebuchet MS"/>
                <a:cs typeface="Trebuchet MS"/>
              </a:rPr>
              <a:t>do</a:t>
            </a:r>
            <a:r>
              <a:rPr sz="2100" b="1" spc="-10" dirty="0">
                <a:latin typeface="Trebuchet MS"/>
                <a:cs typeface="Trebuchet MS"/>
              </a:rPr>
              <a:t> </a:t>
            </a:r>
            <a:r>
              <a:rPr sz="2100" b="1" dirty="0">
                <a:latin typeface="Trebuchet MS"/>
                <a:cs typeface="Trebuchet MS"/>
              </a:rPr>
              <a:t>not</a:t>
            </a:r>
            <a:r>
              <a:rPr sz="2100" b="1" spc="-10" dirty="0">
                <a:latin typeface="Trebuchet MS"/>
                <a:cs typeface="Trebuchet MS"/>
              </a:rPr>
              <a:t> </a:t>
            </a:r>
            <a:r>
              <a:rPr sz="2100" b="1" dirty="0">
                <a:latin typeface="Trebuchet MS"/>
                <a:cs typeface="Trebuchet MS"/>
              </a:rPr>
              <a:t>satisfy</a:t>
            </a:r>
            <a:r>
              <a:rPr sz="2100" b="1" spc="-45" dirty="0">
                <a:latin typeface="Trebuchet MS"/>
                <a:cs typeface="Trebuchet MS"/>
              </a:rPr>
              <a:t> </a:t>
            </a:r>
            <a:r>
              <a:rPr sz="2100" dirty="0">
                <a:latin typeface="Trebuchet MS"/>
                <a:cs typeface="Trebuchet MS"/>
              </a:rPr>
              <a:t>the</a:t>
            </a:r>
            <a:r>
              <a:rPr sz="2100" spc="-5" dirty="0">
                <a:latin typeface="Trebuchet MS"/>
                <a:cs typeface="Trebuchet MS"/>
              </a:rPr>
              <a:t> </a:t>
            </a:r>
            <a:r>
              <a:rPr sz="2100" spc="5" dirty="0">
                <a:latin typeface="Trebuchet MS"/>
                <a:cs typeface="Trebuchet MS"/>
              </a:rPr>
              <a:t>requirements</a:t>
            </a:r>
            <a:r>
              <a:rPr sz="2100" spc="-30" dirty="0">
                <a:latin typeface="Trebuchet MS"/>
                <a:cs typeface="Trebuchet MS"/>
              </a:rPr>
              <a:t> </a:t>
            </a:r>
            <a:r>
              <a:rPr sz="2100" spc="5" dirty="0">
                <a:latin typeface="Trebuchet MS"/>
                <a:cs typeface="Trebuchet MS"/>
              </a:rPr>
              <a:t>of</a:t>
            </a:r>
            <a:r>
              <a:rPr sz="2100" spc="-30" dirty="0">
                <a:latin typeface="Trebuchet MS"/>
                <a:cs typeface="Trebuchet MS"/>
              </a:rPr>
              <a:t> </a:t>
            </a:r>
            <a:r>
              <a:rPr sz="2100" dirty="0">
                <a:latin typeface="Trebuchet MS"/>
                <a:cs typeface="Trebuchet MS"/>
              </a:rPr>
              <a:t>demand </a:t>
            </a:r>
            <a:r>
              <a:rPr sz="2100" spc="-620" dirty="0">
                <a:latin typeface="Trebuchet MS"/>
                <a:cs typeface="Trebuchet MS"/>
              </a:rPr>
              <a:t> </a:t>
            </a:r>
            <a:r>
              <a:rPr sz="2100" spc="-40" dirty="0">
                <a:latin typeface="Trebuchet MS"/>
                <a:cs typeface="Trebuchet MS"/>
              </a:rPr>
              <a:t>theory,</a:t>
            </a:r>
            <a:r>
              <a:rPr sz="2100" spc="-25" dirty="0">
                <a:latin typeface="Trebuchet MS"/>
                <a:cs typeface="Trebuchet MS"/>
              </a:rPr>
              <a:t> </a:t>
            </a:r>
            <a:r>
              <a:rPr sz="2100" dirty="0">
                <a:latin typeface="Trebuchet MS"/>
                <a:cs typeface="Trebuchet MS"/>
              </a:rPr>
              <a:t>particularly</a:t>
            </a:r>
            <a:r>
              <a:rPr sz="2100" spc="-45" dirty="0">
                <a:latin typeface="Trebuchet MS"/>
                <a:cs typeface="Trebuchet MS"/>
              </a:rPr>
              <a:t> </a:t>
            </a:r>
            <a:r>
              <a:rPr sz="2100" dirty="0">
                <a:latin typeface="Trebuchet MS"/>
                <a:cs typeface="Trebuchet MS"/>
              </a:rPr>
              <a:t>the</a:t>
            </a:r>
            <a:r>
              <a:rPr sz="2100" spc="5" dirty="0">
                <a:latin typeface="Trebuchet MS"/>
                <a:cs typeface="Trebuchet MS"/>
              </a:rPr>
              <a:t> </a:t>
            </a:r>
            <a:r>
              <a:rPr sz="2100" b="1" dirty="0">
                <a:latin typeface="Trebuchet MS"/>
                <a:cs typeface="Trebuchet MS"/>
              </a:rPr>
              <a:t>budget</a:t>
            </a:r>
            <a:r>
              <a:rPr sz="2100" b="1" spc="-10" dirty="0">
                <a:latin typeface="Trebuchet MS"/>
                <a:cs typeface="Trebuchet MS"/>
              </a:rPr>
              <a:t> </a:t>
            </a:r>
            <a:r>
              <a:rPr sz="2100" b="1" dirty="0">
                <a:latin typeface="Trebuchet MS"/>
                <a:cs typeface="Trebuchet MS"/>
              </a:rPr>
              <a:t>constraint</a:t>
            </a:r>
            <a:r>
              <a:rPr sz="2100" dirty="0">
                <a:latin typeface="Trebuchet MS"/>
                <a:cs typeface="Trebuchet MS"/>
              </a:rPr>
              <a:t>.</a:t>
            </a:r>
            <a:endParaRPr sz="21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002" y="325069"/>
            <a:ext cx="863536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latin typeface="Trebuchet MS"/>
                <a:cs typeface="Trebuchet MS"/>
              </a:rPr>
              <a:t>Alternate</a:t>
            </a:r>
            <a:r>
              <a:rPr sz="3600" spc="-225" dirty="0">
                <a:solidFill>
                  <a:srgbClr val="000000"/>
                </a:solidFill>
                <a:latin typeface="Trebuchet MS"/>
                <a:cs typeface="Trebuchet MS"/>
              </a:rPr>
              <a:t> </a:t>
            </a:r>
            <a:r>
              <a:rPr sz="3600" spc="-5" dirty="0">
                <a:solidFill>
                  <a:srgbClr val="000000"/>
                </a:solidFill>
                <a:latin typeface="Trebuchet MS"/>
                <a:cs typeface="Trebuchet MS"/>
              </a:rPr>
              <a:t>Approaches: Complete</a:t>
            </a:r>
            <a:r>
              <a:rPr sz="3600" spc="5" dirty="0">
                <a:solidFill>
                  <a:srgbClr val="000000"/>
                </a:solidFill>
                <a:latin typeface="Trebuchet MS"/>
                <a:cs typeface="Trebuchet MS"/>
              </a:rPr>
              <a:t> </a:t>
            </a:r>
            <a:r>
              <a:rPr sz="3600" spc="-5" dirty="0">
                <a:solidFill>
                  <a:srgbClr val="000000"/>
                </a:solidFill>
                <a:latin typeface="Trebuchet MS"/>
                <a:cs typeface="Trebuchet MS"/>
              </a:rPr>
              <a:t>System</a:t>
            </a:r>
            <a:endParaRPr sz="3600">
              <a:latin typeface="Trebuchet MS"/>
              <a:cs typeface="Trebuchet MS"/>
            </a:endParaRPr>
          </a:p>
        </p:txBody>
      </p:sp>
      <p:sp>
        <p:nvSpPr>
          <p:cNvPr id="3" name="object 3"/>
          <p:cNvSpPr txBox="1"/>
          <p:nvPr/>
        </p:nvSpPr>
        <p:spPr>
          <a:xfrm>
            <a:off x="186944" y="1151382"/>
            <a:ext cx="8478520" cy="2844165"/>
          </a:xfrm>
          <a:prstGeom prst="rect">
            <a:avLst/>
          </a:prstGeom>
        </p:spPr>
        <p:txBody>
          <a:bodyPr vert="horz" wrap="square" lIns="0" tIns="85725" rIns="0" bIns="0" rtlCol="0">
            <a:spAutoFit/>
          </a:bodyPr>
          <a:lstStyle/>
          <a:p>
            <a:pPr marL="356870" indent="-344805">
              <a:lnSpc>
                <a:spcPct val="100000"/>
              </a:lnSpc>
              <a:spcBef>
                <a:spcPts val="675"/>
              </a:spcBef>
              <a:buFont typeface="Microsoft Sans Serif"/>
              <a:buChar char="•"/>
              <a:tabLst>
                <a:tab pos="356870" algn="l"/>
                <a:tab pos="357505" algn="l"/>
              </a:tabLst>
            </a:pPr>
            <a:r>
              <a:rPr sz="2400" dirty="0">
                <a:latin typeface="Trebuchet MS"/>
                <a:cs typeface="Trebuchet MS"/>
              </a:rPr>
              <a:t>Linear</a:t>
            </a:r>
            <a:r>
              <a:rPr sz="2400" spc="-80" dirty="0">
                <a:latin typeface="Trebuchet MS"/>
                <a:cs typeface="Trebuchet MS"/>
              </a:rPr>
              <a:t> </a:t>
            </a:r>
            <a:r>
              <a:rPr sz="2400" dirty="0">
                <a:latin typeface="Trebuchet MS"/>
                <a:cs typeface="Trebuchet MS"/>
              </a:rPr>
              <a:t>Expenditure</a:t>
            </a:r>
            <a:r>
              <a:rPr sz="2400" spc="-40" dirty="0">
                <a:latin typeface="Trebuchet MS"/>
                <a:cs typeface="Trebuchet MS"/>
              </a:rPr>
              <a:t> </a:t>
            </a:r>
            <a:r>
              <a:rPr sz="2400" spc="-5" dirty="0">
                <a:latin typeface="Trebuchet MS"/>
                <a:cs typeface="Trebuchet MS"/>
              </a:rPr>
              <a:t>System </a:t>
            </a:r>
            <a:r>
              <a:rPr sz="2400" spc="5" dirty="0">
                <a:latin typeface="Trebuchet MS"/>
                <a:cs typeface="Trebuchet MS"/>
              </a:rPr>
              <a:t>(</a:t>
            </a:r>
            <a:r>
              <a:rPr sz="2400" b="1" spc="5" dirty="0">
                <a:latin typeface="Trebuchet MS"/>
                <a:cs typeface="Trebuchet MS"/>
              </a:rPr>
              <a:t>LES</a:t>
            </a:r>
            <a:r>
              <a:rPr sz="2400" spc="5" dirty="0">
                <a:latin typeface="Trebuchet MS"/>
                <a:cs typeface="Trebuchet MS"/>
              </a:rPr>
              <a:t>): </a:t>
            </a:r>
            <a:r>
              <a:rPr sz="2400" dirty="0">
                <a:latin typeface="Trebuchet MS"/>
                <a:cs typeface="Trebuchet MS"/>
              </a:rPr>
              <a:t>Stone</a:t>
            </a:r>
            <a:r>
              <a:rPr sz="2400" spc="-20" dirty="0">
                <a:latin typeface="Trebuchet MS"/>
                <a:cs typeface="Trebuchet MS"/>
              </a:rPr>
              <a:t> </a:t>
            </a:r>
            <a:r>
              <a:rPr sz="2400" spc="-10" dirty="0">
                <a:latin typeface="Trebuchet MS"/>
                <a:cs typeface="Trebuchet MS"/>
              </a:rPr>
              <a:t>(1954)</a:t>
            </a:r>
            <a:endParaRPr sz="2400">
              <a:latin typeface="Trebuchet MS"/>
              <a:cs typeface="Trebuchet MS"/>
            </a:endParaRPr>
          </a:p>
          <a:p>
            <a:pPr marL="356870" indent="-344805">
              <a:lnSpc>
                <a:spcPct val="100000"/>
              </a:lnSpc>
              <a:spcBef>
                <a:spcPts val="580"/>
              </a:spcBef>
              <a:buFont typeface="Microsoft Sans Serif"/>
              <a:buChar char="•"/>
              <a:tabLst>
                <a:tab pos="356870" algn="l"/>
                <a:tab pos="357505" algn="l"/>
              </a:tabLst>
            </a:pPr>
            <a:r>
              <a:rPr sz="2400" spc="-10" dirty="0">
                <a:latin typeface="Trebuchet MS"/>
                <a:cs typeface="Trebuchet MS"/>
              </a:rPr>
              <a:t>Almost</a:t>
            </a:r>
            <a:r>
              <a:rPr sz="2400" spc="-15" dirty="0">
                <a:latin typeface="Trebuchet MS"/>
                <a:cs typeface="Trebuchet MS"/>
              </a:rPr>
              <a:t> </a:t>
            </a:r>
            <a:r>
              <a:rPr sz="2400" dirty="0">
                <a:latin typeface="Trebuchet MS"/>
                <a:cs typeface="Trebuchet MS"/>
              </a:rPr>
              <a:t>Ideal </a:t>
            </a:r>
            <a:r>
              <a:rPr sz="2400" spc="-5" dirty="0">
                <a:latin typeface="Trebuchet MS"/>
                <a:cs typeface="Trebuchet MS"/>
              </a:rPr>
              <a:t>Demand</a:t>
            </a:r>
            <a:r>
              <a:rPr sz="2400" spc="-10" dirty="0">
                <a:latin typeface="Trebuchet MS"/>
                <a:cs typeface="Trebuchet MS"/>
              </a:rPr>
              <a:t> </a:t>
            </a:r>
            <a:r>
              <a:rPr sz="2400" spc="-5" dirty="0">
                <a:latin typeface="Trebuchet MS"/>
                <a:cs typeface="Trebuchet MS"/>
              </a:rPr>
              <a:t>System</a:t>
            </a:r>
            <a:r>
              <a:rPr sz="2400" spc="10" dirty="0">
                <a:latin typeface="Trebuchet MS"/>
                <a:cs typeface="Trebuchet MS"/>
              </a:rPr>
              <a:t> </a:t>
            </a:r>
            <a:r>
              <a:rPr sz="2400" dirty="0">
                <a:latin typeface="Trebuchet MS"/>
                <a:cs typeface="Trebuchet MS"/>
              </a:rPr>
              <a:t>(</a:t>
            </a:r>
            <a:r>
              <a:rPr sz="2400" b="1" dirty="0">
                <a:latin typeface="Trebuchet MS"/>
                <a:cs typeface="Trebuchet MS"/>
              </a:rPr>
              <a:t>AIDS</a:t>
            </a:r>
            <a:r>
              <a:rPr sz="2400" dirty="0">
                <a:latin typeface="Trebuchet MS"/>
                <a:cs typeface="Trebuchet MS"/>
              </a:rPr>
              <a:t>):</a:t>
            </a:r>
            <a:r>
              <a:rPr sz="1600" dirty="0">
                <a:latin typeface="Trebuchet MS"/>
                <a:cs typeface="Trebuchet MS"/>
              </a:rPr>
              <a:t>Deaton</a:t>
            </a:r>
            <a:r>
              <a:rPr sz="1600" spc="-10" dirty="0">
                <a:latin typeface="Trebuchet MS"/>
                <a:cs typeface="Trebuchet MS"/>
              </a:rPr>
              <a:t> </a:t>
            </a:r>
            <a:r>
              <a:rPr sz="1600" dirty="0">
                <a:latin typeface="Trebuchet MS"/>
                <a:cs typeface="Trebuchet MS"/>
              </a:rPr>
              <a:t>and</a:t>
            </a:r>
            <a:r>
              <a:rPr sz="1600" spc="5" dirty="0">
                <a:latin typeface="Trebuchet MS"/>
                <a:cs typeface="Trebuchet MS"/>
              </a:rPr>
              <a:t> </a:t>
            </a:r>
            <a:r>
              <a:rPr sz="1600" dirty="0">
                <a:latin typeface="Trebuchet MS"/>
                <a:cs typeface="Trebuchet MS"/>
              </a:rPr>
              <a:t>Muellbauer</a:t>
            </a:r>
            <a:r>
              <a:rPr sz="1600" spc="-60" dirty="0">
                <a:latin typeface="Trebuchet MS"/>
                <a:cs typeface="Trebuchet MS"/>
              </a:rPr>
              <a:t> </a:t>
            </a:r>
            <a:r>
              <a:rPr sz="1600" spc="-5" dirty="0">
                <a:latin typeface="Trebuchet MS"/>
                <a:cs typeface="Trebuchet MS"/>
              </a:rPr>
              <a:t>(1980)</a:t>
            </a:r>
            <a:endParaRPr sz="1600">
              <a:latin typeface="Trebuchet MS"/>
              <a:cs typeface="Trebuchet MS"/>
            </a:endParaRPr>
          </a:p>
          <a:p>
            <a:pPr marL="356870" indent="-344805">
              <a:lnSpc>
                <a:spcPct val="100000"/>
              </a:lnSpc>
              <a:spcBef>
                <a:spcPts val="580"/>
              </a:spcBef>
              <a:buFont typeface="Microsoft Sans Serif"/>
              <a:buChar char="•"/>
              <a:tabLst>
                <a:tab pos="356870" algn="l"/>
                <a:tab pos="357505" algn="l"/>
              </a:tabLst>
            </a:pPr>
            <a:r>
              <a:rPr sz="2400" spc="5" dirty="0">
                <a:latin typeface="Trebuchet MS"/>
                <a:cs typeface="Trebuchet MS"/>
              </a:rPr>
              <a:t>Q</a:t>
            </a:r>
            <a:r>
              <a:rPr sz="2400" dirty="0">
                <a:latin typeface="Trebuchet MS"/>
                <a:cs typeface="Trebuchet MS"/>
              </a:rPr>
              <a:t>u</a:t>
            </a:r>
            <a:r>
              <a:rPr sz="2400" spc="5" dirty="0">
                <a:latin typeface="Trebuchet MS"/>
                <a:cs typeface="Trebuchet MS"/>
              </a:rPr>
              <a:t>a</a:t>
            </a:r>
            <a:r>
              <a:rPr sz="2400" spc="-5" dirty="0">
                <a:latin typeface="Trebuchet MS"/>
                <a:cs typeface="Trebuchet MS"/>
              </a:rPr>
              <a:t>d</a:t>
            </a:r>
            <a:r>
              <a:rPr sz="2400" dirty="0">
                <a:latin typeface="Trebuchet MS"/>
                <a:cs typeface="Trebuchet MS"/>
              </a:rPr>
              <a:t>r</a:t>
            </a:r>
            <a:r>
              <a:rPr sz="2400" spc="5" dirty="0">
                <a:latin typeface="Trebuchet MS"/>
                <a:cs typeface="Trebuchet MS"/>
              </a:rPr>
              <a:t>ati</a:t>
            </a:r>
            <a:r>
              <a:rPr sz="2400" dirty="0">
                <a:latin typeface="Trebuchet MS"/>
                <a:cs typeface="Trebuchet MS"/>
              </a:rPr>
              <a:t>c</a:t>
            </a:r>
            <a:r>
              <a:rPr sz="2400" spc="-210" dirty="0">
                <a:latin typeface="Trebuchet MS"/>
                <a:cs typeface="Trebuchet MS"/>
              </a:rPr>
              <a:t> </a:t>
            </a:r>
            <a:r>
              <a:rPr sz="2400" dirty="0">
                <a:latin typeface="Trebuchet MS"/>
                <a:cs typeface="Trebuchet MS"/>
              </a:rPr>
              <a:t>AIDS</a:t>
            </a:r>
            <a:r>
              <a:rPr sz="2400" spc="10" dirty="0">
                <a:latin typeface="Trebuchet MS"/>
                <a:cs typeface="Trebuchet MS"/>
              </a:rPr>
              <a:t> </a:t>
            </a:r>
            <a:r>
              <a:rPr sz="1200" spc="-10" dirty="0">
                <a:latin typeface="Trebuchet MS"/>
                <a:cs typeface="Trebuchet MS"/>
              </a:rPr>
              <a:t>[</a:t>
            </a:r>
            <a:r>
              <a:rPr sz="1200" dirty="0">
                <a:latin typeface="Trebuchet MS"/>
                <a:cs typeface="Trebuchet MS"/>
              </a:rPr>
              <a:t>Ext</a:t>
            </a:r>
            <a:r>
              <a:rPr sz="1200" spc="-10" dirty="0">
                <a:latin typeface="Trebuchet MS"/>
                <a:cs typeface="Trebuchet MS"/>
              </a:rPr>
              <a:t>ensi</a:t>
            </a:r>
            <a:r>
              <a:rPr sz="1200" dirty="0">
                <a:latin typeface="Trebuchet MS"/>
                <a:cs typeface="Trebuchet MS"/>
              </a:rPr>
              <a:t>on</a:t>
            </a:r>
            <a:r>
              <a:rPr sz="1200" spc="-10" dirty="0">
                <a:latin typeface="Trebuchet MS"/>
                <a:cs typeface="Trebuchet MS"/>
              </a:rPr>
              <a:t> </a:t>
            </a:r>
            <a:r>
              <a:rPr sz="1200" dirty="0">
                <a:latin typeface="Trebuchet MS"/>
                <a:cs typeface="Trebuchet MS"/>
              </a:rPr>
              <a:t>of</a:t>
            </a:r>
            <a:r>
              <a:rPr sz="1200" spc="-65" dirty="0">
                <a:latin typeface="Trebuchet MS"/>
                <a:cs typeface="Trebuchet MS"/>
              </a:rPr>
              <a:t> </a:t>
            </a:r>
            <a:r>
              <a:rPr sz="1200" spc="-15" dirty="0">
                <a:latin typeface="Trebuchet MS"/>
                <a:cs typeface="Trebuchet MS"/>
              </a:rPr>
              <a:t>A</a:t>
            </a:r>
            <a:r>
              <a:rPr sz="1200" spc="-5" dirty="0">
                <a:latin typeface="Trebuchet MS"/>
                <a:cs typeface="Trebuchet MS"/>
              </a:rPr>
              <a:t>I</a:t>
            </a:r>
            <a:r>
              <a:rPr sz="1200" spc="5" dirty="0">
                <a:latin typeface="Trebuchet MS"/>
                <a:cs typeface="Trebuchet MS"/>
              </a:rPr>
              <a:t>D</a:t>
            </a:r>
            <a:r>
              <a:rPr sz="1200" dirty="0">
                <a:latin typeface="Trebuchet MS"/>
                <a:cs typeface="Trebuchet MS"/>
              </a:rPr>
              <a:t>S]</a:t>
            </a:r>
            <a:endParaRPr sz="1200">
              <a:latin typeface="Trebuchet MS"/>
              <a:cs typeface="Trebuchet MS"/>
            </a:endParaRPr>
          </a:p>
          <a:p>
            <a:pPr marL="356870" indent="-344805">
              <a:lnSpc>
                <a:spcPct val="100000"/>
              </a:lnSpc>
              <a:spcBef>
                <a:spcPts val="575"/>
              </a:spcBef>
              <a:buFont typeface="Microsoft Sans Serif"/>
              <a:buChar char="•"/>
              <a:tabLst>
                <a:tab pos="356870" algn="l"/>
                <a:tab pos="357505" algn="l"/>
              </a:tabLst>
            </a:pPr>
            <a:r>
              <a:rPr sz="2400" dirty="0">
                <a:latin typeface="Trebuchet MS"/>
                <a:cs typeface="Trebuchet MS"/>
              </a:rPr>
              <a:t>G</a:t>
            </a:r>
            <a:r>
              <a:rPr sz="2400" spc="5" dirty="0">
                <a:latin typeface="Trebuchet MS"/>
                <a:cs typeface="Trebuchet MS"/>
              </a:rPr>
              <a:t>e</a:t>
            </a:r>
            <a:r>
              <a:rPr sz="2400" dirty="0">
                <a:latin typeface="Trebuchet MS"/>
                <a:cs typeface="Trebuchet MS"/>
              </a:rPr>
              <a:t>n</a:t>
            </a:r>
            <a:r>
              <a:rPr sz="2400" spc="5" dirty="0">
                <a:latin typeface="Trebuchet MS"/>
                <a:cs typeface="Trebuchet MS"/>
              </a:rPr>
              <a:t>e</a:t>
            </a:r>
            <a:r>
              <a:rPr sz="2400" dirty="0">
                <a:latin typeface="Trebuchet MS"/>
                <a:cs typeface="Trebuchet MS"/>
              </a:rPr>
              <a:t>r</a:t>
            </a:r>
            <a:r>
              <a:rPr sz="2400" spc="10" dirty="0">
                <a:latin typeface="Trebuchet MS"/>
                <a:cs typeface="Trebuchet MS"/>
              </a:rPr>
              <a:t>a</a:t>
            </a:r>
            <a:r>
              <a:rPr sz="2400" spc="-15" dirty="0">
                <a:latin typeface="Trebuchet MS"/>
                <a:cs typeface="Trebuchet MS"/>
              </a:rPr>
              <a:t>l</a:t>
            </a:r>
            <a:r>
              <a:rPr sz="2400" spc="5" dirty="0">
                <a:latin typeface="Trebuchet MS"/>
                <a:cs typeface="Trebuchet MS"/>
              </a:rPr>
              <a:t>i</a:t>
            </a:r>
            <a:r>
              <a:rPr sz="2400" spc="-15" dirty="0">
                <a:latin typeface="Trebuchet MS"/>
                <a:cs typeface="Trebuchet MS"/>
              </a:rPr>
              <a:t>z</a:t>
            </a:r>
            <a:r>
              <a:rPr sz="2400" spc="5" dirty="0">
                <a:latin typeface="Trebuchet MS"/>
                <a:cs typeface="Trebuchet MS"/>
              </a:rPr>
              <a:t>e</a:t>
            </a:r>
            <a:r>
              <a:rPr sz="2400" dirty="0">
                <a:latin typeface="Trebuchet MS"/>
                <a:cs typeface="Trebuchet MS"/>
              </a:rPr>
              <a:t>d</a:t>
            </a:r>
            <a:r>
              <a:rPr sz="2400" spc="-195" dirty="0">
                <a:latin typeface="Trebuchet MS"/>
                <a:cs typeface="Trebuchet MS"/>
              </a:rPr>
              <a:t> </a:t>
            </a:r>
            <a:r>
              <a:rPr sz="2400" dirty="0">
                <a:latin typeface="Trebuchet MS"/>
                <a:cs typeface="Trebuchet MS"/>
              </a:rPr>
              <a:t>A</a:t>
            </a:r>
            <a:r>
              <a:rPr sz="2400" spc="-15" dirty="0">
                <a:latin typeface="Trebuchet MS"/>
                <a:cs typeface="Trebuchet MS"/>
              </a:rPr>
              <a:t>l</a:t>
            </a:r>
            <a:r>
              <a:rPr sz="2400" spc="-5" dirty="0">
                <a:latin typeface="Trebuchet MS"/>
                <a:cs typeface="Trebuchet MS"/>
              </a:rPr>
              <a:t>mo</a:t>
            </a:r>
            <a:r>
              <a:rPr sz="2400" spc="-10" dirty="0">
                <a:latin typeface="Trebuchet MS"/>
                <a:cs typeface="Trebuchet MS"/>
              </a:rPr>
              <a:t>s</a:t>
            </a:r>
            <a:r>
              <a:rPr sz="2400" dirty="0">
                <a:latin typeface="Trebuchet MS"/>
                <a:cs typeface="Trebuchet MS"/>
              </a:rPr>
              <a:t>t</a:t>
            </a:r>
            <a:r>
              <a:rPr sz="2400" spc="25" dirty="0">
                <a:latin typeface="Trebuchet MS"/>
                <a:cs typeface="Trebuchet MS"/>
              </a:rPr>
              <a:t> </a:t>
            </a:r>
            <a:r>
              <a:rPr sz="2400" spc="-5" dirty="0">
                <a:latin typeface="Trebuchet MS"/>
                <a:cs typeface="Trebuchet MS"/>
              </a:rPr>
              <a:t>I</a:t>
            </a:r>
            <a:r>
              <a:rPr sz="2400" spc="5" dirty="0">
                <a:latin typeface="Trebuchet MS"/>
                <a:cs typeface="Trebuchet MS"/>
              </a:rPr>
              <a:t>dea</a:t>
            </a:r>
            <a:r>
              <a:rPr sz="2400" dirty="0">
                <a:latin typeface="Trebuchet MS"/>
                <a:cs typeface="Trebuchet MS"/>
              </a:rPr>
              <a:t>l</a:t>
            </a:r>
            <a:r>
              <a:rPr sz="2400" spc="-40" dirty="0">
                <a:latin typeface="Trebuchet MS"/>
                <a:cs typeface="Trebuchet MS"/>
              </a:rPr>
              <a:t> </a:t>
            </a:r>
            <a:r>
              <a:rPr sz="2400" spc="-15" dirty="0">
                <a:latin typeface="Trebuchet MS"/>
                <a:cs typeface="Trebuchet MS"/>
              </a:rPr>
              <a:t>D</a:t>
            </a:r>
            <a:r>
              <a:rPr sz="2400" spc="5" dirty="0">
                <a:latin typeface="Trebuchet MS"/>
                <a:cs typeface="Trebuchet MS"/>
              </a:rPr>
              <a:t>e</a:t>
            </a:r>
            <a:r>
              <a:rPr sz="2400" spc="-5" dirty="0">
                <a:latin typeface="Trebuchet MS"/>
                <a:cs typeface="Trebuchet MS"/>
              </a:rPr>
              <a:t>m</a:t>
            </a:r>
            <a:r>
              <a:rPr sz="2400" spc="5" dirty="0">
                <a:latin typeface="Trebuchet MS"/>
                <a:cs typeface="Trebuchet MS"/>
              </a:rPr>
              <a:t>a</a:t>
            </a:r>
            <a:r>
              <a:rPr sz="2400" dirty="0">
                <a:latin typeface="Trebuchet MS"/>
                <a:cs typeface="Trebuchet MS"/>
              </a:rPr>
              <a:t>nd</a:t>
            </a:r>
            <a:r>
              <a:rPr sz="2400" spc="-25" dirty="0">
                <a:latin typeface="Trebuchet MS"/>
                <a:cs typeface="Trebuchet MS"/>
              </a:rPr>
              <a:t> </a:t>
            </a:r>
            <a:r>
              <a:rPr sz="2400" dirty="0">
                <a:latin typeface="Trebuchet MS"/>
                <a:cs typeface="Trebuchet MS"/>
              </a:rPr>
              <a:t>S</a:t>
            </a:r>
            <a:r>
              <a:rPr sz="2400" spc="-15" dirty="0">
                <a:latin typeface="Trebuchet MS"/>
                <a:cs typeface="Trebuchet MS"/>
              </a:rPr>
              <a:t>ys</a:t>
            </a:r>
            <a:r>
              <a:rPr sz="2400" spc="5" dirty="0">
                <a:latin typeface="Trebuchet MS"/>
                <a:cs typeface="Trebuchet MS"/>
              </a:rPr>
              <a:t>te</a:t>
            </a:r>
            <a:r>
              <a:rPr sz="2400" dirty="0">
                <a:latin typeface="Trebuchet MS"/>
                <a:cs typeface="Trebuchet MS"/>
              </a:rPr>
              <a:t>m</a:t>
            </a:r>
            <a:r>
              <a:rPr sz="2400" spc="15" dirty="0">
                <a:latin typeface="Trebuchet MS"/>
                <a:cs typeface="Trebuchet MS"/>
              </a:rPr>
              <a:t> </a:t>
            </a:r>
            <a:r>
              <a:rPr sz="2400" spc="70" dirty="0">
                <a:latin typeface="Trebuchet MS"/>
                <a:cs typeface="Trebuchet MS"/>
              </a:rPr>
              <a:t>(</a:t>
            </a:r>
            <a:r>
              <a:rPr sz="2400" b="1" spc="-5" dirty="0">
                <a:latin typeface="Trebuchet MS"/>
                <a:cs typeface="Trebuchet MS"/>
              </a:rPr>
              <a:t>G</a:t>
            </a:r>
            <a:r>
              <a:rPr sz="2400" b="1" spc="-15" dirty="0">
                <a:latin typeface="Trebuchet MS"/>
                <a:cs typeface="Trebuchet MS"/>
              </a:rPr>
              <a:t>A</a:t>
            </a:r>
            <a:r>
              <a:rPr sz="2400" b="1" spc="-5" dirty="0">
                <a:latin typeface="Trebuchet MS"/>
                <a:cs typeface="Trebuchet MS"/>
              </a:rPr>
              <a:t>ID</a:t>
            </a:r>
            <a:r>
              <a:rPr sz="2400" b="1" spc="-10" dirty="0">
                <a:latin typeface="Trebuchet MS"/>
                <a:cs typeface="Trebuchet MS"/>
              </a:rPr>
              <a:t>S</a:t>
            </a:r>
            <a:r>
              <a:rPr sz="2400" spc="5" dirty="0">
                <a:latin typeface="Trebuchet MS"/>
                <a:cs typeface="Trebuchet MS"/>
              </a:rPr>
              <a:t>)</a:t>
            </a:r>
            <a:r>
              <a:rPr sz="2400" dirty="0">
                <a:latin typeface="Trebuchet MS"/>
                <a:cs typeface="Trebuchet MS"/>
              </a:rPr>
              <a:t>: </a:t>
            </a:r>
            <a:r>
              <a:rPr sz="1400" spc="-5" dirty="0">
                <a:latin typeface="Trebuchet MS"/>
                <a:cs typeface="Trebuchet MS"/>
              </a:rPr>
              <a:t>B</a:t>
            </a:r>
            <a:r>
              <a:rPr sz="1400" spc="-15" dirty="0">
                <a:latin typeface="Trebuchet MS"/>
                <a:cs typeface="Trebuchet MS"/>
              </a:rPr>
              <a:t>a</a:t>
            </a:r>
            <a:r>
              <a:rPr sz="1400" spc="-5" dirty="0">
                <a:latin typeface="Trebuchet MS"/>
                <a:cs typeface="Trebuchet MS"/>
              </a:rPr>
              <a:t>l</a:t>
            </a:r>
            <a:r>
              <a:rPr sz="1400" spc="-15" dirty="0">
                <a:latin typeface="Trebuchet MS"/>
                <a:cs typeface="Trebuchet MS"/>
              </a:rPr>
              <a:t>l</a:t>
            </a:r>
            <a:r>
              <a:rPr sz="1400" dirty="0">
                <a:latin typeface="Trebuchet MS"/>
                <a:cs typeface="Trebuchet MS"/>
              </a:rPr>
              <a:t>in</a:t>
            </a:r>
            <a:r>
              <a:rPr sz="1400" spc="-5" dirty="0">
                <a:latin typeface="Trebuchet MS"/>
                <a:cs typeface="Trebuchet MS"/>
              </a:rPr>
              <a:t>o</a:t>
            </a:r>
            <a:r>
              <a:rPr sz="1400" spc="35" dirty="0">
                <a:latin typeface="Trebuchet MS"/>
                <a:cs typeface="Trebuchet MS"/>
              </a:rPr>
              <a:t> </a:t>
            </a:r>
            <a:r>
              <a:rPr sz="1400" spc="-15" dirty="0">
                <a:latin typeface="Trebuchet MS"/>
                <a:cs typeface="Trebuchet MS"/>
              </a:rPr>
              <a:t>(</a:t>
            </a:r>
            <a:r>
              <a:rPr sz="1400" spc="-20" dirty="0">
                <a:latin typeface="Trebuchet MS"/>
                <a:cs typeface="Trebuchet MS"/>
              </a:rPr>
              <a:t>1990</a:t>
            </a:r>
            <a:r>
              <a:rPr sz="1400" spc="-5" dirty="0">
                <a:latin typeface="Trebuchet MS"/>
                <a:cs typeface="Trebuchet MS"/>
              </a:rPr>
              <a:t>)</a:t>
            </a:r>
            <a:endParaRPr sz="1400">
              <a:latin typeface="Trebuchet MS"/>
              <a:cs typeface="Trebuchet MS"/>
            </a:endParaRPr>
          </a:p>
          <a:p>
            <a:pPr marL="356870">
              <a:lnSpc>
                <a:spcPct val="100000"/>
              </a:lnSpc>
              <a:spcBef>
                <a:spcPts val="50"/>
              </a:spcBef>
            </a:pPr>
            <a:r>
              <a:rPr sz="1200" spc="-5" dirty="0">
                <a:latin typeface="Trebuchet MS"/>
                <a:cs typeface="Trebuchet MS"/>
              </a:rPr>
              <a:t>[combination</a:t>
            </a:r>
            <a:r>
              <a:rPr sz="1200" spc="-50" dirty="0">
                <a:latin typeface="Trebuchet MS"/>
                <a:cs typeface="Trebuchet MS"/>
              </a:rPr>
              <a:t> </a:t>
            </a:r>
            <a:r>
              <a:rPr sz="1200" dirty="0">
                <a:latin typeface="Trebuchet MS"/>
                <a:cs typeface="Trebuchet MS"/>
              </a:rPr>
              <a:t>of</a:t>
            </a:r>
            <a:r>
              <a:rPr sz="1200" spc="-25" dirty="0">
                <a:latin typeface="Trebuchet MS"/>
                <a:cs typeface="Trebuchet MS"/>
              </a:rPr>
              <a:t> </a:t>
            </a:r>
            <a:r>
              <a:rPr sz="1200" spc="-5" dirty="0">
                <a:latin typeface="Trebuchet MS"/>
                <a:cs typeface="Trebuchet MS"/>
              </a:rPr>
              <a:t>LES</a:t>
            </a:r>
            <a:r>
              <a:rPr sz="1200" spc="-15" dirty="0">
                <a:latin typeface="Trebuchet MS"/>
                <a:cs typeface="Trebuchet MS"/>
              </a:rPr>
              <a:t> </a:t>
            </a:r>
            <a:r>
              <a:rPr sz="1200" spc="-10" dirty="0">
                <a:latin typeface="Trebuchet MS"/>
                <a:cs typeface="Trebuchet MS"/>
              </a:rPr>
              <a:t>and</a:t>
            </a:r>
            <a:r>
              <a:rPr sz="1200" spc="-60" dirty="0">
                <a:latin typeface="Trebuchet MS"/>
                <a:cs typeface="Trebuchet MS"/>
              </a:rPr>
              <a:t> </a:t>
            </a:r>
            <a:r>
              <a:rPr sz="1200" spc="-5" dirty="0">
                <a:latin typeface="Trebuchet MS"/>
                <a:cs typeface="Trebuchet MS"/>
              </a:rPr>
              <a:t>AIDS]</a:t>
            </a:r>
            <a:endParaRPr sz="1200">
              <a:latin typeface="Trebuchet MS"/>
              <a:cs typeface="Trebuchet MS"/>
            </a:endParaRPr>
          </a:p>
          <a:p>
            <a:pPr marL="356870" indent="-344805">
              <a:lnSpc>
                <a:spcPct val="100000"/>
              </a:lnSpc>
              <a:spcBef>
                <a:spcPts val="530"/>
              </a:spcBef>
              <a:buFont typeface="Microsoft Sans Serif"/>
              <a:buChar char="•"/>
              <a:tabLst>
                <a:tab pos="356870" algn="l"/>
                <a:tab pos="357505" algn="l"/>
              </a:tabLst>
            </a:pPr>
            <a:r>
              <a:rPr sz="2400" spc="-10" dirty="0">
                <a:latin typeface="Trebuchet MS"/>
                <a:cs typeface="Trebuchet MS"/>
              </a:rPr>
              <a:t>Rotterdam</a:t>
            </a:r>
            <a:r>
              <a:rPr sz="2400" spc="-80" dirty="0">
                <a:latin typeface="Trebuchet MS"/>
                <a:cs typeface="Trebuchet MS"/>
              </a:rPr>
              <a:t> </a:t>
            </a:r>
            <a:r>
              <a:rPr sz="2400" spc="-5" dirty="0">
                <a:latin typeface="Trebuchet MS"/>
                <a:cs typeface="Trebuchet MS"/>
              </a:rPr>
              <a:t>model:</a:t>
            </a:r>
            <a:r>
              <a:rPr sz="2400" spc="-20" dirty="0">
                <a:latin typeface="Trebuchet MS"/>
                <a:cs typeface="Trebuchet MS"/>
              </a:rPr>
              <a:t> </a:t>
            </a:r>
            <a:r>
              <a:rPr sz="2400" dirty="0">
                <a:latin typeface="Trebuchet MS"/>
                <a:cs typeface="Trebuchet MS"/>
              </a:rPr>
              <a:t>Theil</a:t>
            </a:r>
            <a:r>
              <a:rPr sz="2400" spc="-10" dirty="0">
                <a:latin typeface="Trebuchet MS"/>
                <a:cs typeface="Trebuchet MS"/>
              </a:rPr>
              <a:t> (1976)</a:t>
            </a:r>
            <a:r>
              <a:rPr sz="2400" spc="50" dirty="0">
                <a:latin typeface="Trebuchet MS"/>
                <a:cs typeface="Trebuchet MS"/>
              </a:rPr>
              <a:t> </a:t>
            </a:r>
            <a:r>
              <a:rPr sz="2400" dirty="0">
                <a:latin typeface="Trebuchet MS"/>
                <a:cs typeface="Trebuchet MS"/>
              </a:rPr>
              <a:t>and</a:t>
            </a:r>
            <a:r>
              <a:rPr sz="2400" spc="20" dirty="0">
                <a:latin typeface="Trebuchet MS"/>
                <a:cs typeface="Trebuchet MS"/>
              </a:rPr>
              <a:t> </a:t>
            </a:r>
            <a:r>
              <a:rPr sz="2400" dirty="0">
                <a:latin typeface="Trebuchet MS"/>
                <a:cs typeface="Trebuchet MS"/>
              </a:rPr>
              <a:t>Barten</a:t>
            </a:r>
            <a:r>
              <a:rPr sz="2400" spc="-25" dirty="0">
                <a:latin typeface="Trebuchet MS"/>
                <a:cs typeface="Trebuchet MS"/>
              </a:rPr>
              <a:t> </a:t>
            </a:r>
            <a:r>
              <a:rPr sz="2400" spc="-10" dirty="0">
                <a:latin typeface="Trebuchet MS"/>
                <a:cs typeface="Trebuchet MS"/>
              </a:rPr>
              <a:t>(1969)</a:t>
            </a:r>
            <a:r>
              <a:rPr sz="2400" spc="75" dirty="0">
                <a:latin typeface="Trebuchet MS"/>
                <a:cs typeface="Trebuchet MS"/>
              </a:rPr>
              <a:t> </a:t>
            </a:r>
            <a:r>
              <a:rPr sz="2400" dirty="0">
                <a:latin typeface="Trebuchet MS"/>
                <a:cs typeface="Trebuchet MS"/>
              </a:rPr>
              <a:t>and</a:t>
            </a:r>
            <a:endParaRPr sz="2400">
              <a:latin typeface="Trebuchet MS"/>
              <a:cs typeface="Trebuchet MS"/>
            </a:endParaRPr>
          </a:p>
          <a:p>
            <a:pPr marL="356870" indent="-344805">
              <a:lnSpc>
                <a:spcPct val="100000"/>
              </a:lnSpc>
              <a:spcBef>
                <a:spcPts val="580"/>
              </a:spcBef>
              <a:buFont typeface="Microsoft Sans Serif"/>
              <a:buChar char="•"/>
              <a:tabLst>
                <a:tab pos="356870" algn="l"/>
                <a:tab pos="357505" algn="l"/>
              </a:tabLst>
            </a:pPr>
            <a:r>
              <a:rPr sz="2400" spc="-40" dirty="0">
                <a:latin typeface="Trebuchet MS"/>
                <a:cs typeface="Trebuchet MS"/>
              </a:rPr>
              <a:t>Translog</a:t>
            </a:r>
            <a:r>
              <a:rPr sz="2400" spc="-25" dirty="0">
                <a:latin typeface="Trebuchet MS"/>
                <a:cs typeface="Trebuchet MS"/>
              </a:rPr>
              <a:t> </a:t>
            </a:r>
            <a:r>
              <a:rPr sz="2400" spc="-5" dirty="0">
                <a:latin typeface="Trebuchet MS"/>
                <a:cs typeface="Trebuchet MS"/>
              </a:rPr>
              <a:t>model: </a:t>
            </a:r>
            <a:r>
              <a:rPr sz="2400" dirty="0">
                <a:latin typeface="Trebuchet MS"/>
                <a:cs typeface="Trebuchet MS"/>
              </a:rPr>
              <a:t>Christensen,</a:t>
            </a:r>
            <a:r>
              <a:rPr sz="2400" spc="-20" dirty="0">
                <a:latin typeface="Trebuchet MS"/>
                <a:cs typeface="Trebuchet MS"/>
              </a:rPr>
              <a:t> </a:t>
            </a:r>
            <a:r>
              <a:rPr sz="2400" dirty="0">
                <a:latin typeface="Trebuchet MS"/>
                <a:cs typeface="Trebuchet MS"/>
              </a:rPr>
              <a:t>Jorgenson</a:t>
            </a:r>
            <a:r>
              <a:rPr sz="2400" spc="-15" dirty="0">
                <a:latin typeface="Trebuchet MS"/>
                <a:cs typeface="Trebuchet MS"/>
              </a:rPr>
              <a:t> </a:t>
            </a:r>
            <a:r>
              <a:rPr sz="2400" dirty="0">
                <a:latin typeface="Trebuchet MS"/>
                <a:cs typeface="Trebuchet MS"/>
              </a:rPr>
              <a:t>&amp;Lau</a:t>
            </a:r>
            <a:r>
              <a:rPr sz="2400" spc="-20" dirty="0">
                <a:latin typeface="Trebuchet MS"/>
                <a:cs typeface="Trebuchet MS"/>
              </a:rPr>
              <a:t> </a:t>
            </a:r>
            <a:r>
              <a:rPr sz="2400" spc="-10" dirty="0">
                <a:latin typeface="Trebuchet MS"/>
                <a:cs typeface="Trebuchet MS"/>
              </a:rPr>
              <a:t>(1975).</a:t>
            </a:r>
            <a:endParaRPr sz="24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TotalTime>
  <Words>844</Words>
  <Application>Microsoft Office PowerPoint</Application>
  <PresentationFormat>Custom</PresentationFormat>
  <Paragraphs>130</Paragraphs>
  <Slides>24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Light</vt:lpstr>
      <vt:lpstr>Courier New</vt:lpstr>
      <vt:lpstr>DM Sans</vt:lpstr>
      <vt:lpstr>Microsoft Sans Serif</vt:lpstr>
      <vt:lpstr>Tahoma</vt:lpstr>
      <vt:lpstr>Times New Roman</vt:lpstr>
      <vt:lpstr>Trebuchet MS</vt:lpstr>
      <vt:lpstr>Office Theme</vt:lpstr>
      <vt:lpstr>1_Office Theme</vt:lpstr>
      <vt:lpstr>PowerPoint Presentation</vt:lpstr>
      <vt:lpstr>Estimation of Demand System Elasticities  using STATA</vt:lpstr>
      <vt:lpstr>With STATA</vt:lpstr>
      <vt:lpstr>PowerPoint Presentation</vt:lpstr>
      <vt:lpstr>From 10 to 18</vt:lpstr>
      <vt:lpstr>STaTa Vs S**S</vt:lpstr>
      <vt:lpstr>Demand Estimation</vt:lpstr>
      <vt:lpstr>Single Equation Demand Function</vt:lpstr>
      <vt:lpstr>Alternate Approaches: Complete System</vt:lpstr>
      <vt:lpstr>Alternate Approaches: Complete System</vt:lpstr>
      <vt:lpstr>Alternate Approaches: Complete System</vt:lpstr>
      <vt:lpstr>AIDS: Theory</vt:lpstr>
      <vt:lpstr>QUAIDS Model</vt:lpstr>
      <vt:lpstr>QUAIDS Estimation in STATA</vt:lpstr>
      <vt:lpstr>QUAIDS Estimation in STATA</vt:lpstr>
      <vt:lpstr>PowerPoint Presentation</vt:lpstr>
      <vt:lpstr>PowerPoint Presentation</vt:lpstr>
      <vt:lpstr>PowerPoint Presentation</vt:lpstr>
      <vt:lpstr>PowerPoint Presentation</vt:lpstr>
      <vt:lpstr>PowerPoint Presentation</vt:lpstr>
      <vt:lpstr>Bibliographical References</vt:lpstr>
      <vt:lpstr>From 10 to 18 Time Series Analysis</vt:lpstr>
      <vt:lpstr>From 10 to 18</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APPLE</dc:creator>
  <cp:lastModifiedBy>Radhikab</cp:lastModifiedBy>
  <cp:revision>13</cp:revision>
  <dcterms:created xsi:type="dcterms:W3CDTF">2023-11-27T11:18:28Z</dcterms:created>
  <dcterms:modified xsi:type="dcterms:W3CDTF">2023-11-29T06:51:03Z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2023-11-09T00:00:00Z</vt:filetime>
  </property>
  <property fmtid="{D5CDD505-2E9C-101B-9397-08002B2CF9AE}" pid="3" name="Creator">
    <vt:lpwstr>Microsoft® Office PowerPoint® 2007</vt:lpwstr>
  </property>
  <property fmtid="{D5CDD505-2E9C-101B-9397-08002B2CF9AE}" pid="4" name="LastSaved">
    <vt:filetime>2023-11-27T00:00:00Z</vt:filetime>
  </property>
</Properties>
</file>