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1"/>
  </p:notesMasterIdLst>
  <p:sldIdLst>
    <p:sldId id="256" r:id="rId2"/>
    <p:sldId id="257" r:id="rId3"/>
    <p:sldId id="258" r:id="rId4"/>
    <p:sldId id="259" r:id="rId5"/>
    <p:sldId id="284"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692" autoAdjust="0"/>
  </p:normalViewPr>
  <p:slideViewPr>
    <p:cSldViewPr>
      <p:cViewPr varScale="1">
        <p:scale>
          <a:sx n="99" d="100"/>
          <a:sy n="99" d="100"/>
        </p:scale>
        <p:origin x="-133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D2DA2F-35BC-4E7D-8AEE-C296B1F21FA2}" type="datetimeFigureOut">
              <a:rPr lang="en-US" smtClean="0"/>
              <a:t>7/13/2011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56DEBC-BEF7-4B0F-93C1-AC59355032D4}" type="slidenum">
              <a:rPr lang="en-US" smtClean="0"/>
              <a:t>‹#›</a:t>
            </a:fld>
            <a:endParaRPr lang="en-US"/>
          </a:p>
        </p:txBody>
      </p:sp>
    </p:spTree>
    <p:extLst>
      <p:ext uri="{BB962C8B-B14F-4D97-AF65-F5344CB8AC3E}">
        <p14:creationId xmlns:p14="http://schemas.microsoft.com/office/powerpoint/2010/main" val="1198016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a:t>
            </a:fld>
            <a:endParaRPr lang="en-US"/>
          </a:p>
        </p:txBody>
      </p:sp>
    </p:spTree>
    <p:extLst>
      <p:ext uri="{BB962C8B-B14F-4D97-AF65-F5344CB8AC3E}">
        <p14:creationId xmlns:p14="http://schemas.microsoft.com/office/powerpoint/2010/main" val="3232445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11</a:t>
            </a:fld>
            <a:endParaRPr lang="en-US"/>
          </a:p>
        </p:txBody>
      </p:sp>
    </p:spTree>
    <p:extLst>
      <p:ext uri="{BB962C8B-B14F-4D97-AF65-F5344CB8AC3E}">
        <p14:creationId xmlns:p14="http://schemas.microsoft.com/office/powerpoint/2010/main" val="461227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12</a:t>
            </a:fld>
            <a:endParaRPr lang="en-US"/>
          </a:p>
        </p:txBody>
      </p:sp>
    </p:spTree>
    <p:extLst>
      <p:ext uri="{BB962C8B-B14F-4D97-AF65-F5344CB8AC3E}">
        <p14:creationId xmlns:p14="http://schemas.microsoft.com/office/powerpoint/2010/main" val="229856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13</a:t>
            </a:fld>
            <a:endParaRPr lang="en-US"/>
          </a:p>
        </p:txBody>
      </p:sp>
    </p:spTree>
    <p:extLst>
      <p:ext uri="{BB962C8B-B14F-4D97-AF65-F5344CB8AC3E}">
        <p14:creationId xmlns:p14="http://schemas.microsoft.com/office/powerpoint/2010/main" val="871804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14</a:t>
            </a:fld>
            <a:endParaRPr lang="en-US"/>
          </a:p>
        </p:txBody>
      </p:sp>
    </p:spTree>
    <p:extLst>
      <p:ext uri="{BB962C8B-B14F-4D97-AF65-F5344CB8AC3E}">
        <p14:creationId xmlns:p14="http://schemas.microsoft.com/office/powerpoint/2010/main" val="9867275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15</a:t>
            </a:fld>
            <a:endParaRPr lang="en-US"/>
          </a:p>
        </p:txBody>
      </p:sp>
    </p:spTree>
    <p:extLst>
      <p:ext uri="{BB962C8B-B14F-4D97-AF65-F5344CB8AC3E}">
        <p14:creationId xmlns:p14="http://schemas.microsoft.com/office/powerpoint/2010/main" val="269558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16</a:t>
            </a:fld>
            <a:endParaRPr lang="en-US"/>
          </a:p>
        </p:txBody>
      </p:sp>
    </p:spTree>
    <p:extLst>
      <p:ext uri="{BB962C8B-B14F-4D97-AF65-F5344CB8AC3E}">
        <p14:creationId xmlns:p14="http://schemas.microsoft.com/office/powerpoint/2010/main" val="36230517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17</a:t>
            </a:fld>
            <a:endParaRPr lang="en-US"/>
          </a:p>
        </p:txBody>
      </p:sp>
    </p:spTree>
    <p:extLst>
      <p:ext uri="{BB962C8B-B14F-4D97-AF65-F5344CB8AC3E}">
        <p14:creationId xmlns:p14="http://schemas.microsoft.com/office/powerpoint/2010/main" val="3084146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18</a:t>
            </a:fld>
            <a:endParaRPr lang="en-US"/>
          </a:p>
        </p:txBody>
      </p:sp>
    </p:spTree>
    <p:extLst>
      <p:ext uri="{BB962C8B-B14F-4D97-AF65-F5344CB8AC3E}">
        <p14:creationId xmlns:p14="http://schemas.microsoft.com/office/powerpoint/2010/main" val="1075994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19</a:t>
            </a:fld>
            <a:endParaRPr lang="en-US"/>
          </a:p>
        </p:txBody>
      </p:sp>
    </p:spTree>
    <p:extLst>
      <p:ext uri="{BB962C8B-B14F-4D97-AF65-F5344CB8AC3E}">
        <p14:creationId xmlns:p14="http://schemas.microsoft.com/office/powerpoint/2010/main" val="374593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20</a:t>
            </a:fld>
            <a:endParaRPr lang="en-US"/>
          </a:p>
        </p:txBody>
      </p:sp>
    </p:spTree>
    <p:extLst>
      <p:ext uri="{BB962C8B-B14F-4D97-AF65-F5344CB8AC3E}">
        <p14:creationId xmlns:p14="http://schemas.microsoft.com/office/powerpoint/2010/main" val="405907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56DEBC-BEF7-4B0F-93C1-AC59355032D4}" type="slidenum">
              <a:rPr lang="en-US" smtClean="0"/>
              <a:t>2</a:t>
            </a:fld>
            <a:endParaRPr lang="en-US"/>
          </a:p>
        </p:txBody>
      </p:sp>
    </p:spTree>
    <p:extLst>
      <p:ext uri="{BB962C8B-B14F-4D97-AF65-F5344CB8AC3E}">
        <p14:creationId xmlns:p14="http://schemas.microsoft.com/office/powerpoint/2010/main" val="17214078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21</a:t>
            </a:fld>
            <a:endParaRPr lang="en-US"/>
          </a:p>
        </p:txBody>
      </p:sp>
    </p:spTree>
    <p:extLst>
      <p:ext uri="{BB962C8B-B14F-4D97-AF65-F5344CB8AC3E}">
        <p14:creationId xmlns:p14="http://schemas.microsoft.com/office/powerpoint/2010/main" val="39082211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22</a:t>
            </a:fld>
            <a:endParaRPr lang="en-US"/>
          </a:p>
        </p:txBody>
      </p:sp>
    </p:spTree>
    <p:extLst>
      <p:ext uri="{BB962C8B-B14F-4D97-AF65-F5344CB8AC3E}">
        <p14:creationId xmlns:p14="http://schemas.microsoft.com/office/powerpoint/2010/main" val="30201790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23</a:t>
            </a:fld>
            <a:endParaRPr lang="en-US"/>
          </a:p>
        </p:txBody>
      </p:sp>
    </p:spTree>
    <p:extLst>
      <p:ext uri="{BB962C8B-B14F-4D97-AF65-F5344CB8AC3E}">
        <p14:creationId xmlns:p14="http://schemas.microsoft.com/office/powerpoint/2010/main" val="8282670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24</a:t>
            </a:fld>
            <a:endParaRPr lang="en-US"/>
          </a:p>
        </p:txBody>
      </p:sp>
    </p:spTree>
    <p:extLst>
      <p:ext uri="{BB962C8B-B14F-4D97-AF65-F5344CB8AC3E}">
        <p14:creationId xmlns:p14="http://schemas.microsoft.com/office/powerpoint/2010/main" val="14738606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25</a:t>
            </a:fld>
            <a:endParaRPr lang="en-US"/>
          </a:p>
        </p:txBody>
      </p:sp>
    </p:spTree>
    <p:extLst>
      <p:ext uri="{BB962C8B-B14F-4D97-AF65-F5344CB8AC3E}">
        <p14:creationId xmlns:p14="http://schemas.microsoft.com/office/powerpoint/2010/main" val="35233443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26</a:t>
            </a:fld>
            <a:endParaRPr lang="en-US"/>
          </a:p>
        </p:txBody>
      </p:sp>
    </p:spTree>
    <p:extLst>
      <p:ext uri="{BB962C8B-B14F-4D97-AF65-F5344CB8AC3E}">
        <p14:creationId xmlns:p14="http://schemas.microsoft.com/office/powerpoint/2010/main" val="24248561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27</a:t>
            </a:fld>
            <a:endParaRPr lang="en-US"/>
          </a:p>
        </p:txBody>
      </p:sp>
    </p:spTree>
    <p:extLst>
      <p:ext uri="{BB962C8B-B14F-4D97-AF65-F5344CB8AC3E}">
        <p14:creationId xmlns:p14="http://schemas.microsoft.com/office/powerpoint/2010/main" val="4084934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28</a:t>
            </a:fld>
            <a:endParaRPr lang="en-US"/>
          </a:p>
        </p:txBody>
      </p:sp>
    </p:spTree>
    <p:extLst>
      <p:ext uri="{BB962C8B-B14F-4D97-AF65-F5344CB8AC3E}">
        <p14:creationId xmlns:p14="http://schemas.microsoft.com/office/powerpoint/2010/main" val="37642536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29</a:t>
            </a:fld>
            <a:endParaRPr lang="en-US"/>
          </a:p>
        </p:txBody>
      </p:sp>
    </p:spTree>
    <p:extLst>
      <p:ext uri="{BB962C8B-B14F-4D97-AF65-F5344CB8AC3E}">
        <p14:creationId xmlns:p14="http://schemas.microsoft.com/office/powerpoint/2010/main" val="2839984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3</a:t>
            </a:fld>
            <a:endParaRPr lang="en-US"/>
          </a:p>
        </p:txBody>
      </p:sp>
    </p:spTree>
    <p:extLst>
      <p:ext uri="{BB962C8B-B14F-4D97-AF65-F5344CB8AC3E}">
        <p14:creationId xmlns:p14="http://schemas.microsoft.com/office/powerpoint/2010/main" val="1641400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4</a:t>
            </a:fld>
            <a:endParaRPr lang="en-US"/>
          </a:p>
        </p:txBody>
      </p:sp>
    </p:spTree>
    <p:extLst>
      <p:ext uri="{BB962C8B-B14F-4D97-AF65-F5344CB8AC3E}">
        <p14:creationId xmlns:p14="http://schemas.microsoft.com/office/powerpoint/2010/main" val="1481075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6</a:t>
            </a:fld>
            <a:endParaRPr lang="en-US"/>
          </a:p>
        </p:txBody>
      </p:sp>
    </p:spTree>
    <p:extLst>
      <p:ext uri="{BB962C8B-B14F-4D97-AF65-F5344CB8AC3E}">
        <p14:creationId xmlns:p14="http://schemas.microsoft.com/office/powerpoint/2010/main" val="816668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7</a:t>
            </a:fld>
            <a:endParaRPr lang="en-US"/>
          </a:p>
        </p:txBody>
      </p:sp>
    </p:spTree>
    <p:extLst>
      <p:ext uri="{BB962C8B-B14F-4D97-AF65-F5344CB8AC3E}">
        <p14:creationId xmlns:p14="http://schemas.microsoft.com/office/powerpoint/2010/main" val="2360963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8</a:t>
            </a:fld>
            <a:endParaRPr lang="en-US"/>
          </a:p>
        </p:txBody>
      </p:sp>
    </p:spTree>
    <p:extLst>
      <p:ext uri="{BB962C8B-B14F-4D97-AF65-F5344CB8AC3E}">
        <p14:creationId xmlns:p14="http://schemas.microsoft.com/office/powerpoint/2010/main" val="3139569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9</a:t>
            </a:fld>
            <a:endParaRPr lang="en-US"/>
          </a:p>
        </p:txBody>
      </p:sp>
    </p:spTree>
    <p:extLst>
      <p:ext uri="{BB962C8B-B14F-4D97-AF65-F5344CB8AC3E}">
        <p14:creationId xmlns:p14="http://schemas.microsoft.com/office/powerpoint/2010/main" val="40579131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6DEBC-BEF7-4B0F-93C1-AC59355032D4}" type="slidenum">
              <a:rPr lang="en-US" smtClean="0"/>
              <a:t>10</a:t>
            </a:fld>
            <a:endParaRPr lang="en-US"/>
          </a:p>
        </p:txBody>
      </p:sp>
    </p:spTree>
    <p:extLst>
      <p:ext uri="{BB962C8B-B14F-4D97-AF65-F5344CB8AC3E}">
        <p14:creationId xmlns:p14="http://schemas.microsoft.com/office/powerpoint/2010/main" val="1018523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AF489D-DDA8-4CB7-A1C8-34FC34CE5942}" type="datetimeFigureOut">
              <a:rPr lang="en-US" smtClean="0"/>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5152A-2032-40A7-A483-8C3F76A8FA9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AF489D-DDA8-4CB7-A1C8-34FC34CE5942}" type="datetimeFigureOut">
              <a:rPr lang="en-US" smtClean="0"/>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5152A-2032-40A7-A483-8C3F76A8FA9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AF489D-DDA8-4CB7-A1C8-34FC34CE5942}" type="datetimeFigureOut">
              <a:rPr lang="en-US" smtClean="0"/>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5152A-2032-40A7-A483-8C3F76A8FA9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AF489D-DDA8-4CB7-A1C8-34FC34CE5942}" type="datetimeFigureOut">
              <a:rPr lang="en-US" smtClean="0"/>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5152A-2032-40A7-A483-8C3F76A8FA9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AF489D-DDA8-4CB7-A1C8-34FC34CE5942}" type="datetimeFigureOut">
              <a:rPr lang="en-US" smtClean="0"/>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A5152A-2032-40A7-A483-8C3F76A8FA9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AF489D-DDA8-4CB7-A1C8-34FC34CE5942}" type="datetimeFigureOut">
              <a:rPr lang="en-US" smtClean="0"/>
              <a:t>7/13/2011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A5152A-2032-40A7-A483-8C3F76A8FA9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AF489D-DDA8-4CB7-A1C8-34FC34CE5942}" type="datetimeFigureOut">
              <a:rPr lang="en-US" smtClean="0"/>
              <a:t>7/13/2011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A5152A-2032-40A7-A483-8C3F76A8FA9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AF489D-DDA8-4CB7-A1C8-34FC34CE5942}" type="datetimeFigureOut">
              <a:rPr lang="en-US" smtClean="0"/>
              <a:t>7/13/2011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A5152A-2032-40A7-A483-8C3F76A8FA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AF489D-DDA8-4CB7-A1C8-34FC34CE5942}" type="datetimeFigureOut">
              <a:rPr lang="en-US" smtClean="0"/>
              <a:t>7/13/2011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A5152A-2032-40A7-A483-8C3F76A8FA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AF489D-DDA8-4CB7-A1C8-34FC34CE5942}" type="datetimeFigureOut">
              <a:rPr lang="en-US" smtClean="0"/>
              <a:t>7/13/2011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A5152A-2032-40A7-A483-8C3F76A8FA98}"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AAF489D-DDA8-4CB7-A1C8-34FC34CE5942}" type="datetimeFigureOut">
              <a:rPr lang="en-US" smtClean="0"/>
              <a:t>7/13/2011</a:t>
            </a:fld>
            <a:endParaRPr lang="en-US"/>
          </a:p>
        </p:txBody>
      </p:sp>
      <p:sp>
        <p:nvSpPr>
          <p:cNvPr id="9" name="Slide Number Placeholder 8"/>
          <p:cNvSpPr>
            <a:spLocks noGrp="1"/>
          </p:cNvSpPr>
          <p:nvPr>
            <p:ph type="sldNum" sz="quarter" idx="11"/>
          </p:nvPr>
        </p:nvSpPr>
        <p:spPr/>
        <p:txBody>
          <a:bodyPr/>
          <a:lstStyle/>
          <a:p>
            <a:fld id="{80A5152A-2032-40A7-A483-8C3F76A8FA98}"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0A5152A-2032-40A7-A483-8C3F76A8FA98}"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AAF489D-DDA8-4CB7-A1C8-34FC34CE5942}" type="datetimeFigureOut">
              <a:rPr lang="en-US" smtClean="0"/>
              <a:t>7/13/2011</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william@ND.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nd.edu/~rwillia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4705" y="533401"/>
            <a:ext cx="6629400" cy="3912834"/>
          </a:xfrm>
        </p:spPr>
        <p:txBody>
          <a:bodyPr>
            <a:noAutofit/>
          </a:bodyPr>
          <a:lstStyle/>
          <a:p>
            <a:r>
              <a:rPr lang="en-US" sz="4400" i="1" dirty="0"/>
              <a:t>Using the Margins Command to Estimate and Interpret </a:t>
            </a:r>
            <a:r>
              <a:rPr lang="en-US" sz="4400" dirty="0"/>
              <a:t/>
            </a:r>
            <a:br>
              <a:rPr lang="en-US" sz="4400" dirty="0"/>
            </a:br>
            <a:r>
              <a:rPr lang="en-US" sz="4400" i="1" dirty="0"/>
              <a:t>Adjusted Predictions and Marginal Effects</a:t>
            </a:r>
            <a:r>
              <a:rPr lang="en-US" sz="4400" dirty="0"/>
              <a:t/>
            </a:r>
            <a:br>
              <a:rPr lang="en-US" sz="4400" dirty="0"/>
            </a:br>
            <a:endParaRPr lang="en-US" sz="4400" dirty="0"/>
          </a:p>
        </p:txBody>
      </p:sp>
      <p:sp>
        <p:nvSpPr>
          <p:cNvPr id="3" name="Subtitle 2"/>
          <p:cNvSpPr>
            <a:spLocks noGrp="1"/>
          </p:cNvSpPr>
          <p:nvPr>
            <p:ph type="subTitle" idx="1"/>
          </p:nvPr>
        </p:nvSpPr>
        <p:spPr/>
        <p:txBody>
          <a:bodyPr>
            <a:normAutofit fontScale="62500" lnSpcReduction="20000"/>
          </a:bodyPr>
          <a:lstStyle/>
          <a:p>
            <a:r>
              <a:rPr lang="en-US" dirty="0" smtClean="0"/>
              <a:t>Richard Williams</a:t>
            </a:r>
          </a:p>
          <a:p>
            <a:r>
              <a:rPr lang="en-US" dirty="0" err="1" smtClean="0">
                <a:hlinkClick r:id="rId3"/>
              </a:rPr>
              <a:t>rwilliam@ND.Edu</a:t>
            </a:r>
            <a:endParaRPr lang="en-US" dirty="0" smtClean="0"/>
          </a:p>
          <a:p>
            <a:r>
              <a:rPr lang="en-US" dirty="0">
                <a:hlinkClick r:id="rId4"/>
              </a:rPr>
              <a:t>http://www.nd.edu/~rwilliam</a:t>
            </a:r>
            <a:r>
              <a:rPr lang="en-US" dirty="0" smtClean="0">
                <a:hlinkClick r:id="rId4"/>
              </a:rPr>
              <a:t>/</a:t>
            </a:r>
            <a:r>
              <a:rPr lang="en-US" dirty="0" smtClean="0"/>
              <a:t> </a:t>
            </a:r>
          </a:p>
          <a:p>
            <a:r>
              <a:rPr lang="en-US" dirty="0" smtClean="0"/>
              <a:t>University of Notre Dame</a:t>
            </a:r>
          </a:p>
          <a:p>
            <a:r>
              <a:rPr lang="en-US" dirty="0" smtClean="0"/>
              <a:t>Stata Conference, Chicago, July 2011</a:t>
            </a:r>
            <a:endParaRPr lang="en-US" dirty="0"/>
          </a:p>
        </p:txBody>
      </p:sp>
    </p:spTree>
    <p:extLst>
      <p:ext uri="{BB962C8B-B14F-4D97-AF65-F5344CB8AC3E}">
        <p14:creationId xmlns:p14="http://schemas.microsoft.com/office/powerpoint/2010/main" val="602273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2: Squared term added</a:t>
            </a:r>
            <a:endParaRPr lang="en-US" dirty="0"/>
          </a:p>
        </p:txBody>
      </p:sp>
      <p:pic>
        <p:nvPicPr>
          <p:cNvPr id="4098"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905000"/>
            <a:ext cx="7772400" cy="2541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9213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this model, adjust reports a much higher predicted probability of diabetes than before – 37 percent as opposed to 11 percent!</a:t>
            </a:r>
          </a:p>
          <a:p>
            <a:r>
              <a:rPr lang="en-US" dirty="0" smtClean="0"/>
              <a:t>But, luckily, adjust is wrong. Because it does not know that age and age2 are related, it uses the mean value of age2 in its calculations, rather than the correct value of 70 squared.</a:t>
            </a:r>
          </a:p>
          <a:p>
            <a:r>
              <a:rPr lang="en-US" dirty="0" smtClean="0"/>
              <a:t>While there are ways to fix this, using the margins command and factor variables is a safer solution. </a:t>
            </a:r>
          </a:p>
          <a:p>
            <a:pPr lvl="1"/>
            <a:r>
              <a:rPr lang="en-US" dirty="0" smtClean="0"/>
              <a:t>The use of factor variables tells margins that age and age^2 are not independent of each other and it does the calculations accordingly. </a:t>
            </a:r>
          </a:p>
          <a:p>
            <a:pPr lvl="1"/>
            <a:r>
              <a:rPr lang="en-US" dirty="0" smtClean="0"/>
              <a:t>In this case it leads to a much smaller (and also correct) estimate of 10.3 percent.</a:t>
            </a:r>
            <a:endParaRPr lang="en-US" dirty="0"/>
          </a:p>
        </p:txBody>
      </p:sp>
    </p:spTree>
    <p:extLst>
      <p:ext uri="{BB962C8B-B14F-4D97-AF65-F5344CB8AC3E}">
        <p14:creationId xmlns:p14="http://schemas.microsoft.com/office/powerpoint/2010/main" val="2260041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95067" y="2438400"/>
            <a:ext cx="7176251"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885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3: Interaction Term</a:t>
            </a:r>
            <a:endParaRPr lang="en-US" dirty="0"/>
          </a:p>
        </p:txBody>
      </p:sp>
      <p:pic>
        <p:nvPicPr>
          <p:cNvPr id="614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133600"/>
            <a:ext cx="7193295" cy="2351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9460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Once again, adjust gets it wrong</a:t>
            </a:r>
          </a:p>
          <a:p>
            <a:endParaRPr lang="en-US" dirty="0" smtClean="0"/>
          </a:p>
          <a:p>
            <a:r>
              <a:rPr lang="en-US" dirty="0" smtClean="0"/>
              <a:t>If female = 0, </a:t>
            </a:r>
            <a:r>
              <a:rPr lang="en-US" dirty="0" err="1" smtClean="0"/>
              <a:t>femage</a:t>
            </a:r>
            <a:r>
              <a:rPr lang="en-US" dirty="0" smtClean="0"/>
              <a:t> must also equal zero</a:t>
            </a:r>
          </a:p>
          <a:p>
            <a:endParaRPr lang="en-US" dirty="0" smtClean="0"/>
          </a:p>
          <a:p>
            <a:r>
              <a:rPr lang="en-US" dirty="0" smtClean="0"/>
              <a:t>But adjust does not know that, so it uses the average value of </a:t>
            </a:r>
            <a:r>
              <a:rPr lang="en-US" dirty="0" err="1" smtClean="0"/>
              <a:t>femage</a:t>
            </a:r>
            <a:r>
              <a:rPr lang="en-US" dirty="0" smtClean="0"/>
              <a:t> instead.</a:t>
            </a:r>
          </a:p>
          <a:p>
            <a:endParaRPr lang="en-US" dirty="0" smtClean="0"/>
          </a:p>
          <a:p>
            <a:r>
              <a:rPr lang="en-US" dirty="0" smtClean="0"/>
              <a:t>Margins does know that the different components of the interaction term are related, and does the calculation right.</a:t>
            </a:r>
            <a:endParaRPr lang="en-US" dirty="0"/>
          </a:p>
        </p:txBody>
      </p:sp>
    </p:spTree>
    <p:extLst>
      <p:ext uri="{BB962C8B-B14F-4D97-AF65-F5344CB8AC3E}">
        <p14:creationId xmlns:p14="http://schemas.microsoft.com/office/powerpoint/2010/main" val="2132644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057400"/>
            <a:ext cx="7133846" cy="357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1493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4: Multiple dummies</a:t>
            </a:r>
            <a:endParaRPr lang="en-US" dirty="0"/>
          </a:p>
        </p:txBody>
      </p:sp>
      <p:pic>
        <p:nvPicPr>
          <p:cNvPr id="819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2133600"/>
            <a:ext cx="7133846" cy="2487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4946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More depressing news for old people: now adjust says they have a 32 percent chance of having diabetes</a:t>
            </a:r>
          </a:p>
          <a:p>
            <a:endParaRPr lang="en-US" dirty="0" smtClean="0"/>
          </a:p>
          <a:p>
            <a:r>
              <a:rPr lang="en-US" dirty="0" smtClean="0"/>
              <a:t>But once again adjust is wrong: If you are in the oldest age group, you can’t also have partial membership in some other age category. 0, not the means, is the correct value to use for the other age variables when computing probabilities.</a:t>
            </a:r>
          </a:p>
          <a:p>
            <a:endParaRPr lang="en-US" dirty="0" smtClean="0"/>
          </a:p>
          <a:p>
            <a:r>
              <a:rPr lang="en-US" dirty="0" smtClean="0"/>
              <a:t>Margins realizes this and does it right again.</a:t>
            </a:r>
            <a:endParaRPr lang="en-US" dirty="0"/>
          </a:p>
        </p:txBody>
      </p:sp>
    </p:spTree>
    <p:extLst>
      <p:ext uri="{BB962C8B-B14F-4D97-AF65-F5344CB8AC3E}">
        <p14:creationId xmlns:p14="http://schemas.microsoft.com/office/powerpoint/2010/main" val="53199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1752600"/>
            <a:ext cx="6361013" cy="44349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80492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Marginal Effects – </a:t>
            </a:r>
            <a:br>
              <a:rPr lang="en-US" sz="4400" dirty="0"/>
            </a:br>
            <a:r>
              <a:rPr lang="en-US" sz="4400" dirty="0" smtClean="0"/>
              <a:t>MEMs</a:t>
            </a:r>
            <a:r>
              <a:rPr lang="en-US" sz="4400" dirty="0"/>
              <a:t>, AMEs, &amp; MERs</a:t>
            </a:r>
          </a:p>
        </p:txBody>
      </p:sp>
      <p:pic>
        <p:nvPicPr>
          <p:cNvPr id="10242"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2057400"/>
            <a:ext cx="7133846" cy="2522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6814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for Paper</a:t>
            </a:r>
            <a:endParaRPr lang="en-US" dirty="0"/>
          </a:p>
        </p:txBody>
      </p:sp>
      <p:sp>
        <p:nvSpPr>
          <p:cNvPr id="3" name="Content Placeholder 2"/>
          <p:cNvSpPr>
            <a:spLocks noGrp="1"/>
          </p:cNvSpPr>
          <p:nvPr>
            <p:ph idx="1"/>
          </p:nvPr>
        </p:nvSpPr>
        <p:spPr/>
        <p:txBody>
          <a:bodyPr>
            <a:normAutofit/>
          </a:bodyPr>
          <a:lstStyle/>
          <a:p>
            <a:r>
              <a:rPr lang="en-US" dirty="0" smtClean="0"/>
              <a:t>Many journals place a strong emphasis on the sign and statistical significance of effects – but often there is very little emphasis on the substantive and practical significance</a:t>
            </a:r>
          </a:p>
          <a:p>
            <a:r>
              <a:rPr lang="en-US" dirty="0" smtClean="0"/>
              <a:t>Unlike scholars in some other fields, most Sociologists seem to know little about things like marginal effects or adjusted predictions, let alone use them in their work </a:t>
            </a:r>
          </a:p>
          <a:p>
            <a:r>
              <a:rPr lang="en-US" dirty="0"/>
              <a:t>Many </a:t>
            </a:r>
            <a:r>
              <a:rPr lang="en-US" dirty="0" smtClean="0"/>
              <a:t>users of Stata seem to have </a:t>
            </a:r>
            <a:r>
              <a:rPr lang="en-US" dirty="0"/>
              <a:t>been reluctant to adopt the margins command. </a:t>
            </a:r>
            <a:endParaRPr lang="en-US" dirty="0" smtClean="0"/>
          </a:p>
          <a:p>
            <a:pPr lvl="1"/>
            <a:r>
              <a:rPr lang="en-US" dirty="0" smtClean="0"/>
              <a:t>The </a:t>
            </a:r>
            <a:r>
              <a:rPr lang="en-US" dirty="0"/>
              <a:t>manual is long, the options are daunting, the output is </a:t>
            </a:r>
            <a:r>
              <a:rPr lang="en-US" dirty="0" smtClean="0"/>
              <a:t>sometimes unintelligible</a:t>
            </a:r>
            <a:r>
              <a:rPr lang="en-US" dirty="0"/>
              <a:t>, the results are difficult to graph, and the </a:t>
            </a:r>
            <a:r>
              <a:rPr lang="en-US" dirty="0" smtClean="0"/>
              <a:t>advantages </a:t>
            </a:r>
            <a:r>
              <a:rPr lang="en-US" dirty="0"/>
              <a:t>over older and simpler commands like adjust and </a:t>
            </a:r>
            <a:r>
              <a:rPr lang="en-US" dirty="0" err="1"/>
              <a:t>mfx</a:t>
            </a:r>
            <a:r>
              <a:rPr lang="en-US" dirty="0"/>
              <a:t> are </a:t>
            </a:r>
            <a:r>
              <a:rPr lang="en-US" dirty="0" smtClean="0"/>
              <a:t>not </a:t>
            </a:r>
            <a:r>
              <a:rPr lang="en-US" dirty="0"/>
              <a:t>always </a:t>
            </a:r>
            <a:r>
              <a:rPr lang="en-US" dirty="0" smtClean="0"/>
              <a:t>understood</a:t>
            </a:r>
            <a:endParaRPr lang="en-US" dirty="0"/>
          </a:p>
          <a:p>
            <a:endParaRPr lang="en-US" dirty="0" smtClean="0"/>
          </a:p>
          <a:p>
            <a:endParaRPr lang="en-US" dirty="0"/>
          </a:p>
        </p:txBody>
      </p:sp>
    </p:spTree>
    <p:extLst>
      <p:ext uri="{BB962C8B-B14F-4D97-AF65-F5344CB8AC3E}">
        <p14:creationId xmlns:p14="http://schemas.microsoft.com/office/powerpoint/2010/main" val="39360569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MEMs – Marginal Effects at the Means</a:t>
            </a:r>
            <a:endParaRPr lang="en-US" sz="4000" dirty="0"/>
          </a:p>
        </p:txBody>
      </p:sp>
      <p:pic>
        <p:nvPicPr>
          <p:cNvPr id="1126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752600"/>
            <a:ext cx="7133846" cy="3455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6722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results tell us that, if you had two otherwise-average individuals, one white, one black, the black’s probability of having diabetes would be 2.9 percent higher.</a:t>
            </a:r>
          </a:p>
          <a:p>
            <a:endParaRPr lang="en-US" dirty="0" smtClean="0"/>
          </a:p>
          <a:p>
            <a:r>
              <a:rPr lang="en-US" dirty="0" smtClean="0"/>
              <a:t>And what do we mean by average? With MEMs, average is defined as having the mean value for the other independent variables in the model, i.e. 47.57 years old, 10.5 percent black, and 52.5 percent female.</a:t>
            </a:r>
            <a:endParaRPr lang="en-US" dirty="0"/>
          </a:p>
          <a:p>
            <a:endParaRPr lang="en-US" dirty="0"/>
          </a:p>
        </p:txBody>
      </p:sp>
    </p:spTree>
    <p:extLst>
      <p:ext uri="{BB962C8B-B14F-4D97-AF65-F5344CB8AC3E}">
        <p14:creationId xmlns:p14="http://schemas.microsoft.com/office/powerpoint/2010/main" val="30484703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MEMs are easy to explain. They have been widely used. Indeed, for a long time, MEMs were the only option with Stata, because that is all the old </a:t>
            </a:r>
            <a:r>
              <a:rPr lang="en-US" dirty="0" err="1" smtClean="0"/>
              <a:t>mfx</a:t>
            </a:r>
            <a:r>
              <a:rPr lang="en-US" dirty="0" smtClean="0"/>
              <a:t> command supported.</a:t>
            </a:r>
          </a:p>
          <a:p>
            <a:endParaRPr lang="en-US" dirty="0" smtClean="0"/>
          </a:p>
          <a:p>
            <a:r>
              <a:rPr lang="en-US" dirty="0" smtClean="0"/>
              <a:t>But, many do not like MEMs. While there are people who are 47.57 years old, there is nobody who is 10.5 percent black or 52.5 percent female. </a:t>
            </a:r>
          </a:p>
          <a:p>
            <a:endParaRPr lang="en-US" dirty="0"/>
          </a:p>
          <a:p>
            <a:r>
              <a:rPr lang="en-US" dirty="0" smtClean="0"/>
              <a:t>Further, the means are only one of many possible sets of values that could be used – and a set of values that no real person could actually have seems troublesome.</a:t>
            </a:r>
          </a:p>
          <a:p>
            <a:endParaRPr lang="en-US" dirty="0" smtClean="0"/>
          </a:p>
          <a:p>
            <a:r>
              <a:rPr lang="en-US" dirty="0" smtClean="0"/>
              <a:t>For these and other reasons, many researchers prefer AMEs.</a:t>
            </a:r>
            <a:endParaRPr lang="en-US" dirty="0"/>
          </a:p>
        </p:txBody>
      </p:sp>
    </p:spTree>
    <p:extLst>
      <p:ext uri="{BB962C8B-B14F-4D97-AF65-F5344CB8AC3E}">
        <p14:creationId xmlns:p14="http://schemas.microsoft.com/office/powerpoint/2010/main" val="26812788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AMEs – Average Marginal Effects</a:t>
            </a:r>
            <a:endParaRPr lang="en-US" sz="4400" dirty="0"/>
          </a:p>
        </p:txBody>
      </p:sp>
      <p:pic>
        <p:nvPicPr>
          <p:cNvPr id="1229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2133600"/>
            <a:ext cx="7133846" cy="2624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3869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Intuitively, the AME for black is computed as follows:</a:t>
            </a:r>
          </a:p>
          <a:p>
            <a:endParaRPr lang="en-US" dirty="0" smtClean="0"/>
          </a:p>
          <a:p>
            <a:pPr lvl="1"/>
            <a:r>
              <a:rPr lang="en-US" dirty="0" smtClean="0"/>
              <a:t>Go to the first case. Treat that person as though s/he were white, regardless of what the person’s race actually is. Leave all other independent variable values as is. Compute the probability this person (if he or she were white) would have diabetes</a:t>
            </a:r>
          </a:p>
          <a:p>
            <a:pPr lvl="1"/>
            <a:endParaRPr lang="en-US" dirty="0" smtClean="0"/>
          </a:p>
          <a:p>
            <a:pPr lvl="1"/>
            <a:r>
              <a:rPr lang="en-US" dirty="0" smtClean="0"/>
              <a:t>Now do the same thing, this time treating the person as though they were black. </a:t>
            </a:r>
          </a:p>
          <a:p>
            <a:pPr lvl="1"/>
            <a:endParaRPr lang="en-US" dirty="0" smtClean="0"/>
          </a:p>
          <a:p>
            <a:pPr lvl="1"/>
            <a:r>
              <a:rPr lang="en-US" dirty="0" smtClean="0"/>
              <a:t>The difference in the two probabilities just computed is the marginal effect for that case</a:t>
            </a:r>
          </a:p>
          <a:p>
            <a:pPr lvl="1"/>
            <a:endParaRPr lang="en-US" dirty="0" smtClean="0"/>
          </a:p>
          <a:p>
            <a:pPr lvl="1"/>
            <a:r>
              <a:rPr lang="en-US" dirty="0" smtClean="0"/>
              <a:t>Repeat the process for every case in the sample</a:t>
            </a:r>
          </a:p>
          <a:p>
            <a:pPr lvl="1"/>
            <a:endParaRPr lang="en-US" dirty="0" smtClean="0"/>
          </a:p>
          <a:p>
            <a:pPr lvl="1"/>
            <a:r>
              <a:rPr lang="en-US" dirty="0" smtClean="0"/>
              <a:t>Compute the average of all the marginal effects you have computed. This gives you the AME for black.</a:t>
            </a:r>
          </a:p>
        </p:txBody>
      </p:sp>
    </p:spTree>
    <p:extLst>
      <p:ext uri="{BB962C8B-B14F-4D97-AF65-F5344CB8AC3E}">
        <p14:creationId xmlns:p14="http://schemas.microsoft.com/office/powerpoint/2010/main" val="29099247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a:buClr>
                <a:schemeClr val="accent1"/>
              </a:buClr>
            </a:pPr>
            <a:r>
              <a:rPr lang="en-US" dirty="0" smtClean="0"/>
              <a:t>In </a:t>
            </a:r>
            <a:r>
              <a:rPr lang="en-US" dirty="0"/>
              <a:t>effect, you are comparing two hypothetical populations – one all white, one all black – that have the exact same values on the other independent variables in the model</a:t>
            </a:r>
            <a:r>
              <a:rPr lang="en-US" dirty="0" smtClean="0"/>
              <a:t>.</a:t>
            </a:r>
          </a:p>
          <a:p>
            <a:pPr marL="342900" lvl="1">
              <a:buClr>
                <a:schemeClr val="accent1"/>
              </a:buClr>
            </a:pPr>
            <a:endParaRPr lang="en-US" dirty="0" smtClean="0"/>
          </a:p>
          <a:p>
            <a:pPr marL="342900" lvl="1">
              <a:buClr>
                <a:schemeClr val="accent1"/>
              </a:buClr>
            </a:pPr>
            <a:r>
              <a:rPr lang="en-US" dirty="0" smtClean="0"/>
              <a:t>Since the only difference between these two populations is their race, race must be the cause of the differences in their likelihood of diabetes.</a:t>
            </a:r>
          </a:p>
          <a:p>
            <a:pPr marL="342900" lvl="1">
              <a:buClr>
                <a:schemeClr val="accent1"/>
              </a:buClr>
            </a:pPr>
            <a:endParaRPr lang="en-US" dirty="0" smtClean="0"/>
          </a:p>
          <a:p>
            <a:pPr marL="342900" lvl="1">
              <a:buClr>
                <a:schemeClr val="accent1"/>
              </a:buClr>
            </a:pPr>
            <a:r>
              <a:rPr lang="en-US" dirty="0" smtClean="0"/>
              <a:t>Many people like the fact that all of the data is being used, not just the means, and feel that this leads to superior estimates.</a:t>
            </a:r>
          </a:p>
          <a:p>
            <a:pPr marL="342900" lvl="1">
              <a:buClr>
                <a:schemeClr val="accent1"/>
              </a:buClr>
            </a:pPr>
            <a:endParaRPr lang="en-US" dirty="0" smtClean="0"/>
          </a:p>
          <a:p>
            <a:pPr marL="342900" lvl="1">
              <a:buClr>
                <a:schemeClr val="accent1"/>
              </a:buClr>
            </a:pPr>
            <a:r>
              <a:rPr lang="en-US" dirty="0" smtClean="0"/>
              <a:t>Others, however, are not convinced that treating men as though they are women, and women as though they are men, really is a better way of computing marginal effects.</a:t>
            </a:r>
            <a:endParaRPr lang="en-US" dirty="0"/>
          </a:p>
          <a:p>
            <a:endParaRPr lang="en-US" dirty="0"/>
          </a:p>
        </p:txBody>
      </p:sp>
    </p:spTree>
    <p:extLst>
      <p:ext uri="{BB962C8B-B14F-4D97-AF65-F5344CB8AC3E}">
        <p14:creationId xmlns:p14="http://schemas.microsoft.com/office/powerpoint/2010/main" val="38805937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biggest problem with both of the last two approaches, however, may be that they only produce a single estimate of the marginal effect. However “average” is defined, averages can obscure difference in effects across cases.</a:t>
            </a:r>
          </a:p>
          <a:p>
            <a:endParaRPr lang="en-US" dirty="0" smtClean="0"/>
          </a:p>
          <a:p>
            <a:r>
              <a:rPr lang="en-US" dirty="0" smtClean="0"/>
              <a:t>In reality, the effect that variables like race have on the probability of success varies with the characteristics of the person, e.g. racial differences could be much greater for older people than for younger.</a:t>
            </a:r>
          </a:p>
          <a:p>
            <a:endParaRPr lang="en-US" dirty="0" smtClean="0"/>
          </a:p>
          <a:p>
            <a:r>
              <a:rPr lang="en-US" dirty="0" smtClean="0"/>
              <a:t>If we really only want a single number for the effect of race, we might as well just estimate an OLS regression, as OLS coefficients and AMEs are often very similar to each other.</a:t>
            </a:r>
            <a:endParaRPr lang="en-US" dirty="0"/>
          </a:p>
        </p:txBody>
      </p:sp>
    </p:spTree>
    <p:extLst>
      <p:ext uri="{BB962C8B-B14F-4D97-AF65-F5344CB8AC3E}">
        <p14:creationId xmlns:p14="http://schemas.microsoft.com/office/powerpoint/2010/main" val="20613486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MERs (Marginal Effects at Representative Values) may therefore often be a superior alternative. </a:t>
            </a:r>
          </a:p>
          <a:p>
            <a:endParaRPr lang="en-US" dirty="0" smtClean="0"/>
          </a:p>
          <a:p>
            <a:r>
              <a:rPr lang="en-US" dirty="0" smtClean="0"/>
              <a:t>MERs can be both intuitively meaningful, while showing how the effects of variables vary by other characteristics of the individual.</a:t>
            </a:r>
          </a:p>
          <a:p>
            <a:endParaRPr lang="en-US" dirty="0" smtClean="0"/>
          </a:p>
          <a:p>
            <a:r>
              <a:rPr lang="en-US" dirty="0" smtClean="0"/>
              <a:t>With MERs, you choose ranges of values for one or more variables, and then see how the marginal effects differ across that range.</a:t>
            </a:r>
            <a:endParaRPr lang="en-US" dirty="0"/>
          </a:p>
        </p:txBody>
      </p:sp>
    </p:spTree>
    <p:extLst>
      <p:ext uri="{BB962C8B-B14F-4D97-AF65-F5344CB8AC3E}">
        <p14:creationId xmlns:p14="http://schemas.microsoft.com/office/powerpoint/2010/main" val="38763389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331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294764" y="1604182"/>
            <a:ext cx="5944872" cy="4792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41833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Earlier, the AME for black was 4 percent.</a:t>
            </a:r>
          </a:p>
          <a:p>
            <a:endParaRPr lang="en-US" dirty="0" smtClean="0"/>
          </a:p>
          <a:p>
            <a:r>
              <a:rPr lang="en-US" dirty="0" smtClean="0"/>
              <a:t>But, when we estimate marginal effects for different ages, we see that the effect of black differs greatly by age. It is less than 1 percent for 20 year olds and almost 9 percent for those aged 70.</a:t>
            </a:r>
          </a:p>
          <a:p>
            <a:endParaRPr lang="en-US" dirty="0" smtClean="0"/>
          </a:p>
          <a:p>
            <a:r>
              <a:rPr lang="en-US" dirty="0" smtClean="0"/>
              <a:t>Similarly, while the AME for gender was only 0.6 percent, at different ages the effect is much smaller or much higher than that.</a:t>
            </a:r>
          </a:p>
          <a:p>
            <a:endParaRPr lang="en-US" dirty="0" smtClean="0"/>
          </a:p>
          <a:p>
            <a:r>
              <a:rPr lang="en-US" dirty="0" smtClean="0"/>
              <a:t>In a large model, it may be cumbersome to specify representative values for every variable, but you can do so for those of greatest interest.</a:t>
            </a:r>
          </a:p>
          <a:p>
            <a:endParaRPr lang="en-US" dirty="0"/>
          </a:p>
        </p:txBody>
      </p:sp>
    </p:spTree>
    <p:extLst>
      <p:ext uri="{BB962C8B-B14F-4D97-AF65-F5344CB8AC3E}">
        <p14:creationId xmlns:p14="http://schemas.microsoft.com/office/powerpoint/2010/main" val="1840934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presentation therefore tries to do the following</a:t>
            </a:r>
          </a:p>
          <a:p>
            <a:endParaRPr lang="en-US" dirty="0" smtClean="0"/>
          </a:p>
          <a:p>
            <a:pPr lvl="1"/>
            <a:r>
              <a:rPr lang="en-US" dirty="0" smtClean="0"/>
              <a:t>Briefly explain what adjusted predictions and marginal effects are, and how they can contribute to the interpretation of results</a:t>
            </a:r>
          </a:p>
          <a:p>
            <a:pPr lvl="1"/>
            <a:endParaRPr lang="en-US" dirty="0" smtClean="0"/>
          </a:p>
          <a:p>
            <a:pPr lvl="1"/>
            <a:r>
              <a:rPr lang="en-US" dirty="0" smtClean="0"/>
              <a:t>Show how older commands, like adjust, are generally inferior to margins and can even lead to incorrect conclusions and results</a:t>
            </a:r>
          </a:p>
          <a:p>
            <a:pPr lvl="1"/>
            <a:endParaRPr lang="en-US" dirty="0" smtClean="0"/>
          </a:p>
          <a:p>
            <a:pPr lvl="1"/>
            <a:r>
              <a:rPr lang="en-US" dirty="0" smtClean="0"/>
              <a:t>Illustrate that margins can generate MEMs (marginal effects at the means), AMEs (Average Marginal Effects) and MERs (Marginal Effects at Representative Values), and show some of the pros and cons of each approach</a:t>
            </a:r>
            <a:endParaRPr lang="en-US" dirty="0"/>
          </a:p>
        </p:txBody>
      </p:sp>
    </p:spTree>
    <p:extLst>
      <p:ext uri="{BB962C8B-B14F-4D97-AF65-F5344CB8AC3E}">
        <p14:creationId xmlns:p14="http://schemas.microsoft.com/office/powerpoint/2010/main" val="490698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Adjusted Predictions - New margins versus the old adjust</a:t>
            </a:r>
          </a:p>
        </p:txBody>
      </p:sp>
      <p:pic>
        <p:nvPicPr>
          <p:cNvPr id="205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905000"/>
            <a:ext cx="7133846" cy="2954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8653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1: Basic Model</a:t>
            </a:r>
            <a:endParaRPr 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173" y="2781194"/>
            <a:ext cx="7456054" cy="2438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3117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Among other things, the results show that getting older is bad for your health – but just how bad is it???</a:t>
            </a:r>
          </a:p>
          <a:p>
            <a:r>
              <a:rPr lang="en-US" dirty="0" smtClean="0"/>
              <a:t>Adjusted predictions (aka predictive margins) can make these results more tangible.</a:t>
            </a:r>
          </a:p>
          <a:p>
            <a:r>
              <a:rPr lang="en-US" dirty="0" smtClean="0"/>
              <a:t>With adjusted predictions, you specify values for each of the independent variables in the model, and then compute the probability of the event occurring for an individual who has those values</a:t>
            </a:r>
          </a:p>
          <a:p>
            <a:r>
              <a:rPr lang="en-US" dirty="0" smtClean="0"/>
              <a:t>So, for example, we will use the adjust command to compute the probability that an “average” 20 year old will have diabetes and compare it to the probability that an “average” 70 year old will</a:t>
            </a:r>
            <a:endParaRPr lang="en-US" dirty="0"/>
          </a:p>
        </p:txBody>
      </p:sp>
    </p:spTree>
    <p:extLst>
      <p:ext uri="{BB962C8B-B14F-4D97-AF65-F5344CB8AC3E}">
        <p14:creationId xmlns:p14="http://schemas.microsoft.com/office/powerpoint/2010/main" val="59274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1793951"/>
            <a:ext cx="7086600" cy="4461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0769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results show that a 20 year old has less than a 1 percent chance of having diabetes, while an otherwise-comparable 70 year old has an 11 percent chance.</a:t>
            </a:r>
          </a:p>
          <a:p>
            <a:endParaRPr lang="en-US" dirty="0" smtClean="0"/>
          </a:p>
          <a:p>
            <a:r>
              <a:rPr lang="en-US" dirty="0" smtClean="0"/>
              <a:t>But what does “average” mean? In this case, we used the common, but not universal, practice of using the mean values for the other independent variables (female, black) that are in the model.</a:t>
            </a:r>
          </a:p>
          <a:p>
            <a:endParaRPr lang="en-US" dirty="0" smtClean="0"/>
          </a:p>
          <a:p>
            <a:r>
              <a:rPr lang="en-US" dirty="0" smtClean="0"/>
              <a:t>The margins command easily (in fact more easily) produces the same results</a:t>
            </a:r>
            <a:endParaRPr lang="en-US" dirty="0"/>
          </a:p>
        </p:txBody>
      </p:sp>
    </p:spTree>
    <p:extLst>
      <p:ext uri="{BB962C8B-B14F-4D97-AF65-F5344CB8AC3E}">
        <p14:creationId xmlns:p14="http://schemas.microsoft.com/office/powerpoint/2010/main" val="4055462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07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354872" y="2209800"/>
            <a:ext cx="7658174"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33732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193</TotalTime>
  <Words>1477</Words>
  <Application>Microsoft Office PowerPoint</Application>
  <PresentationFormat>On-screen Show (4:3)</PresentationFormat>
  <Paragraphs>125</Paragraphs>
  <Slides>29</Slides>
  <Notes>28</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Adjacency</vt:lpstr>
      <vt:lpstr>Using the Margins Command to Estimate and Interpret  Adjusted Predictions and Marginal Effects </vt:lpstr>
      <vt:lpstr>Motivation for Paper</vt:lpstr>
      <vt:lpstr>PowerPoint Presentation</vt:lpstr>
      <vt:lpstr>Adjusted Predictions - New margins versus the old adjust</vt:lpstr>
      <vt:lpstr>Model 1: Basic Model</vt:lpstr>
      <vt:lpstr>PowerPoint Presentation</vt:lpstr>
      <vt:lpstr>PowerPoint Presentation</vt:lpstr>
      <vt:lpstr>PowerPoint Presentation</vt:lpstr>
      <vt:lpstr>PowerPoint Presentation</vt:lpstr>
      <vt:lpstr>Model 2: Squared term added</vt:lpstr>
      <vt:lpstr>PowerPoint Presentation</vt:lpstr>
      <vt:lpstr>PowerPoint Presentation</vt:lpstr>
      <vt:lpstr>Model 3: Interaction Term</vt:lpstr>
      <vt:lpstr>PowerPoint Presentation</vt:lpstr>
      <vt:lpstr>PowerPoint Presentation</vt:lpstr>
      <vt:lpstr>Model 4: Multiple dummies</vt:lpstr>
      <vt:lpstr>PowerPoint Presentation</vt:lpstr>
      <vt:lpstr>PowerPoint Presentation</vt:lpstr>
      <vt:lpstr>Marginal Effects –  MEMs, AMEs, &amp; MERs</vt:lpstr>
      <vt:lpstr>MEMs – Marginal Effects at the Means</vt:lpstr>
      <vt:lpstr>PowerPoint Presentation</vt:lpstr>
      <vt:lpstr>PowerPoint Presentation</vt:lpstr>
      <vt:lpstr>AMEs – Average Marginal Effects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the Margins Command to Estimate and Interpret  Adjusted Predictions and Marginal Effects</dc:title>
  <dc:creator>Richard Williams</dc:creator>
  <cp:lastModifiedBy>Richard Williams</cp:lastModifiedBy>
  <cp:revision>21</cp:revision>
  <dcterms:created xsi:type="dcterms:W3CDTF">2011-07-13T05:00:56Z</dcterms:created>
  <dcterms:modified xsi:type="dcterms:W3CDTF">2011-07-13T08:18:08Z</dcterms:modified>
</cp:coreProperties>
</file>