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68" r:id="rId18"/>
    <p:sldId id="269" r:id="rId19"/>
    <p:sldId id="272" r:id="rId20"/>
    <p:sldId id="260" r:id="rId2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4A"/>
    <a:srgbClr val="85C446"/>
    <a:srgbClr val="333333"/>
    <a:srgbClr val="BDC2AE"/>
    <a:srgbClr val="75787B"/>
    <a:srgbClr val="EAEAEA"/>
    <a:srgbClr val="F4F4F4"/>
    <a:srgbClr val="F5E100"/>
    <a:srgbClr val="FCF5C7"/>
    <a:srgbClr val="F1F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63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530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D09476-C7DF-3947-BF1D-0ABDBBA4763E}" type="datetime1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0BE69A-768E-2B4A-9A5B-1CABF027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744FAC-B5E6-E84C-8149-D4D9781FAF9B}" type="datetime1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9B7307-0F0B-614F-AF7D-97B6976CD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70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3977063"/>
            <a:ext cx="9144000" cy="116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00836" y="1150286"/>
            <a:ext cx="4018621" cy="1270037"/>
          </a:xfrm>
        </p:spPr>
        <p:txBody>
          <a:bodyPr anchor="b"/>
          <a:lstStyle>
            <a:lvl1pPr>
              <a:lnSpc>
                <a:spcPct val="90000"/>
              </a:lnSpc>
              <a:defRPr sz="3000" baseline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Text Placeholder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0063" y="2819825"/>
            <a:ext cx="4018621" cy="291253"/>
          </a:xfrm>
        </p:spPr>
        <p:txBody>
          <a:bodyPr>
            <a:noAutofit/>
          </a:bodyPr>
          <a:lstStyle>
            <a:lvl1pPr marL="0" indent="0">
              <a:buNone/>
              <a:defRPr sz="1400" cap="all">
                <a:solidFill>
                  <a:srgbClr val="85C446"/>
                </a:solidFill>
              </a:defRPr>
            </a:lvl1pPr>
            <a:lvl2pPr marL="228600" indent="0">
              <a:buNone/>
              <a:defRPr sz="1400">
                <a:solidFill>
                  <a:srgbClr val="00704A"/>
                </a:solidFill>
              </a:defRPr>
            </a:lvl2pPr>
            <a:lvl3pPr marL="457200" indent="0">
              <a:buNone/>
              <a:defRPr sz="1400">
                <a:solidFill>
                  <a:srgbClr val="00704A"/>
                </a:solidFill>
              </a:defRPr>
            </a:lvl3pPr>
            <a:lvl4pPr marL="640080" indent="0">
              <a:buNone/>
              <a:defRPr sz="1400">
                <a:solidFill>
                  <a:srgbClr val="00704A"/>
                </a:solidFill>
              </a:defRPr>
            </a:lvl4pPr>
            <a:lvl5pPr marL="822960" indent="0">
              <a:buNone/>
              <a:defRPr sz="1400">
                <a:solidFill>
                  <a:srgbClr val="00704A"/>
                </a:solidFill>
              </a:defRPr>
            </a:lvl5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7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00063" y="2393949"/>
            <a:ext cx="4019394" cy="400475"/>
          </a:xfrm>
        </p:spPr>
        <p:txBody>
          <a:bodyPr anchor="b">
            <a:noAutofit/>
          </a:bodyPr>
          <a:lstStyle>
            <a:lvl1pPr marL="0" indent="0">
              <a:buNone/>
              <a:defRPr sz="2200" cap="all">
                <a:solidFill>
                  <a:srgbClr val="FFFFFF"/>
                </a:solidFill>
              </a:defRPr>
            </a:lvl1pPr>
            <a:lvl2pPr marL="228600" indent="0">
              <a:buNone/>
              <a:defRPr sz="2200">
                <a:solidFill>
                  <a:srgbClr val="FFFFFF"/>
                </a:solidFill>
              </a:defRPr>
            </a:lvl2pPr>
            <a:lvl3pPr marL="457200" indent="0">
              <a:buNone/>
              <a:defRPr sz="2200">
                <a:solidFill>
                  <a:srgbClr val="FFFFFF"/>
                </a:solidFill>
              </a:defRPr>
            </a:lvl3pPr>
            <a:lvl4pPr marL="640080" indent="0">
              <a:buNone/>
              <a:defRPr sz="2200">
                <a:solidFill>
                  <a:srgbClr val="FFFFFF"/>
                </a:solidFill>
              </a:defRPr>
            </a:lvl4pPr>
            <a:lvl5pPr marL="822960" indent="0">
              <a:buNone/>
              <a:defRPr sz="2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pic>
        <p:nvPicPr>
          <p:cNvPr id="11" name="Picture 10" descr="CampusPh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27" y="368300"/>
            <a:ext cx="4340656" cy="4775199"/>
          </a:xfrm>
          <a:prstGeom prst="rect">
            <a:avLst/>
          </a:prstGeom>
        </p:spPr>
      </p:pic>
      <p:pic>
        <p:nvPicPr>
          <p:cNvPr id="17" name="Picture 16" descr="GGC_Horizontal_DarkGreen_Logo_Tagline_Locku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" y="4171361"/>
            <a:ext cx="2244474" cy="7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7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08" y="116539"/>
            <a:ext cx="8324992" cy="390282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6316"/>
            <a:ext cx="5111750" cy="368830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06318"/>
            <a:ext cx="3008313" cy="368830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3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3940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300" i="1">
                <a:solidFill>
                  <a:srgbClr val="00704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808" y="116539"/>
            <a:ext cx="8324992" cy="390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cap="all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1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169"/>
            <a:ext cx="8229600" cy="15556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579620"/>
            <a:ext cx="4640604" cy="4614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894972"/>
            <a:ext cx="8229600" cy="4261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704A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8131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63092"/>
            <a:ext cx="8229600" cy="4261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704A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389289"/>
            <a:ext cx="8229600" cy="138284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Insert body copy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2939569"/>
            <a:ext cx="8229600" cy="3631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3310548"/>
            <a:ext cx="8229600" cy="13349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Insert body copy here</a:t>
            </a:r>
          </a:p>
        </p:txBody>
      </p:sp>
    </p:spTree>
    <p:extLst>
      <p:ext uri="{BB962C8B-B14F-4D97-AF65-F5344CB8AC3E}">
        <p14:creationId xmlns:p14="http://schemas.microsoft.com/office/powerpoint/2010/main" val="407591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703" y="1818597"/>
            <a:ext cx="5728317" cy="1486578"/>
          </a:xfrm>
        </p:spPr>
        <p:txBody>
          <a:bodyPr anchor="ctr">
            <a:normAutofit/>
          </a:bodyPr>
          <a:lstStyle>
            <a:lvl1pPr marL="0" indent="0">
              <a:buNone/>
              <a:defRPr sz="30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73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6"/>
          </p:nvPr>
        </p:nvSpPr>
        <p:spPr>
          <a:xfrm>
            <a:off x="6081591" y="1000606"/>
            <a:ext cx="2605209" cy="359401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8"/>
          </p:nvPr>
        </p:nvSpPr>
        <p:spPr>
          <a:xfrm>
            <a:off x="457199" y="1000606"/>
            <a:ext cx="2601483" cy="359401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0"/>
          </p:nvPr>
        </p:nvSpPr>
        <p:spPr>
          <a:xfrm>
            <a:off x="3270638" y="1000606"/>
            <a:ext cx="2601483" cy="359401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67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1424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70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60840"/>
            <a:ext cx="4040188" cy="313378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11424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70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60840"/>
            <a:ext cx="4041775" cy="313378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6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6081591" y="911424"/>
            <a:ext cx="2605209" cy="728296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rgbClr val="0070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6081591" y="1705308"/>
            <a:ext cx="2605209" cy="288931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457199" y="911424"/>
            <a:ext cx="2601483" cy="728296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rgbClr val="0070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8"/>
          </p:nvPr>
        </p:nvSpPr>
        <p:spPr>
          <a:xfrm>
            <a:off x="457199" y="1705308"/>
            <a:ext cx="2601483" cy="288931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9"/>
          </p:nvPr>
        </p:nvSpPr>
        <p:spPr>
          <a:xfrm>
            <a:off x="3270638" y="911424"/>
            <a:ext cx="2601483" cy="728296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rgbClr val="0070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0"/>
          </p:nvPr>
        </p:nvSpPr>
        <p:spPr>
          <a:xfrm>
            <a:off x="3270638" y="1705308"/>
            <a:ext cx="2601483" cy="288931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391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2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808" y="116538"/>
            <a:ext cx="8324992" cy="390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4972"/>
            <a:ext cx="8229600" cy="1954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46406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A5ACB0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1100" y="4773226"/>
            <a:ext cx="461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A5ACB0"/>
                </a:solidFill>
              </a:defRPr>
            </a:lvl1pPr>
          </a:lstStyle>
          <a:p>
            <a:fld id="{CB5F9397-6A25-DF49-B31F-1D876006AF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FA6368-1500-4E15-93F7-016CFCC83F3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4609053"/>
            <a:ext cx="1280160" cy="4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0" r:id="rId3"/>
    <p:sldLayoutId id="2147483663" r:id="rId4"/>
    <p:sldLayoutId id="2147483652" r:id="rId5"/>
    <p:sldLayoutId id="2147483666" r:id="rId6"/>
    <p:sldLayoutId id="2147483653" r:id="rId7"/>
    <p:sldLayoutId id="2147483665" r:id="rId8"/>
    <p:sldLayoutId id="2147483654" r:id="rId9"/>
    <p:sldLayoutId id="2147483667" r:id="rId10"/>
    <p:sldLayoutId id="2147483656" r:id="rId11"/>
    <p:sldLayoutId id="214748365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 cap="all">
          <a:solidFill>
            <a:schemeClr val="bg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182880" indent="-182880" algn="l" defTabSz="457200" rtl="0" eaLnBrk="1" latinLnBrk="0" hangingPunct="1">
        <a:spcBef>
          <a:spcPts val="300"/>
        </a:spcBef>
        <a:buClr>
          <a:srgbClr val="00704A"/>
        </a:buClr>
        <a:buSzPct val="110000"/>
        <a:buFont typeface="Arial"/>
        <a:buChar char="•"/>
        <a:defRPr sz="1500" kern="1200">
          <a:solidFill>
            <a:srgbClr val="333333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411480" indent="-182880" algn="l" defTabSz="457200" rtl="0" eaLnBrk="1" latinLnBrk="0" hangingPunct="1">
        <a:spcBef>
          <a:spcPts val="300"/>
        </a:spcBef>
        <a:buClr>
          <a:srgbClr val="00704A"/>
        </a:buClr>
        <a:buSzPct val="110000"/>
        <a:buFont typeface="Lucida Grande"/>
        <a:buChar char="–"/>
        <a:defRPr sz="1500" kern="1200">
          <a:solidFill>
            <a:srgbClr val="333333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640080" indent="-182880" algn="l" defTabSz="457200" rtl="0" eaLnBrk="1" latinLnBrk="0" hangingPunct="1">
        <a:spcBef>
          <a:spcPts val="300"/>
        </a:spcBef>
        <a:buClr>
          <a:srgbClr val="00704A"/>
        </a:buClr>
        <a:buSzPct val="100000"/>
        <a:buFont typeface="Courier New"/>
        <a:buChar char="o"/>
        <a:defRPr sz="1500" kern="1200">
          <a:solidFill>
            <a:srgbClr val="333333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822960" indent="-182880" algn="l" defTabSz="457200" rtl="0" eaLnBrk="1" latinLnBrk="0" hangingPunct="1">
        <a:spcBef>
          <a:spcPts val="300"/>
        </a:spcBef>
        <a:buClr>
          <a:srgbClr val="00704A"/>
        </a:buClr>
        <a:buSzPct val="100000"/>
        <a:buFont typeface="Wingdings" charset="2"/>
        <a:buChar char="§"/>
        <a:defRPr sz="1500" kern="1200">
          <a:solidFill>
            <a:srgbClr val="333333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960120" indent="-137160" algn="l" defTabSz="457200" rtl="0" eaLnBrk="1" latinLnBrk="0" hangingPunct="1">
        <a:spcBef>
          <a:spcPts val="300"/>
        </a:spcBef>
        <a:buClr>
          <a:srgbClr val="00704A"/>
        </a:buClr>
        <a:buSzPct val="90000"/>
        <a:buFont typeface="Arial"/>
        <a:buChar char="•"/>
        <a:defRPr sz="1500" kern="1200">
          <a:solidFill>
            <a:srgbClr val="333333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8673" y="1886993"/>
            <a:ext cx="4018621" cy="29125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p. Wesley Routon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08286" y="481960"/>
            <a:ext cx="4019394" cy="1311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rgbClr val="00704A"/>
              </a:buClr>
              <a:buSzPct val="110000"/>
              <a:buFont typeface="Arial"/>
              <a:buNone/>
              <a:defRPr sz="2200" kern="1200" cap="all">
                <a:solidFill>
                  <a:srgbClr val="FFFFF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228600" indent="0" algn="l" defTabSz="457200" rtl="0" eaLnBrk="1" latinLnBrk="0" hangingPunct="1">
              <a:spcBef>
                <a:spcPts val="300"/>
              </a:spcBef>
              <a:buClr>
                <a:srgbClr val="00704A"/>
              </a:buClr>
              <a:buSzPct val="110000"/>
              <a:buFont typeface="Lucida Grande"/>
              <a:buNone/>
              <a:defRPr sz="2200" kern="1200">
                <a:solidFill>
                  <a:srgbClr val="FFFFF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457200" indent="0" algn="l" defTabSz="457200" rtl="0" eaLnBrk="1" latinLnBrk="0" hangingPunct="1">
              <a:spcBef>
                <a:spcPts val="300"/>
              </a:spcBef>
              <a:buClr>
                <a:srgbClr val="00704A"/>
              </a:buClr>
              <a:buSzPct val="100000"/>
              <a:buFont typeface="Courier New"/>
              <a:buNone/>
              <a:defRPr sz="2200" kern="1200">
                <a:solidFill>
                  <a:srgbClr val="FFFFF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640080" indent="0" algn="l" defTabSz="457200" rtl="0" eaLnBrk="1" latinLnBrk="0" hangingPunct="1">
              <a:spcBef>
                <a:spcPts val="300"/>
              </a:spcBef>
              <a:buClr>
                <a:srgbClr val="00704A"/>
              </a:buClr>
              <a:buSzPct val="100000"/>
              <a:buFont typeface="Wingdings" charset="2"/>
              <a:buNone/>
              <a:defRPr sz="2200" kern="1200">
                <a:solidFill>
                  <a:srgbClr val="FFFFF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822960" indent="0" algn="l" defTabSz="457200" rtl="0" eaLnBrk="1" latinLnBrk="0" hangingPunct="1">
              <a:spcBef>
                <a:spcPts val="300"/>
              </a:spcBef>
              <a:buClr>
                <a:srgbClr val="00704A"/>
              </a:buClr>
              <a:buSzPct val="90000"/>
              <a:buFont typeface="Arial"/>
              <a:buNone/>
              <a:defRPr sz="2200" kern="1200">
                <a:solidFill>
                  <a:srgbClr val="FFFFF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92D050"/>
                </a:solidFill>
              </a:rPr>
              <a:t>The market for Stata users: evidence from online job postings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21" y="4081768"/>
            <a:ext cx="909681" cy="909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58" y="4163299"/>
            <a:ext cx="532341" cy="74662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2E04E-B36A-4BFA-AC4F-AC57B2E1A0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0063" y="2393949"/>
            <a:ext cx="4019394" cy="746620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2023 Canadian Stata conference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August 4, 2023</a:t>
            </a:r>
          </a:p>
        </p:txBody>
      </p:sp>
    </p:spTree>
    <p:extLst>
      <p:ext uri="{BB962C8B-B14F-4D97-AF65-F5344CB8AC3E}">
        <p14:creationId xmlns:p14="http://schemas.microsoft.com/office/powerpoint/2010/main" val="176856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</a:t>
            </a:r>
            <a:r>
              <a:rPr lang="en-US" dirty="0">
                <a:solidFill>
                  <a:srgbClr val="85C446"/>
                </a:solidFill>
              </a:rPr>
              <a:t>job experience </a:t>
            </a:r>
            <a:r>
              <a:rPr lang="en-US" dirty="0"/>
              <a:t>for “Stata jobs” </a:t>
            </a:r>
            <a:r>
              <a:rPr lang="en-US" sz="1400" dirty="0"/>
              <a:t>(US/CAN)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D337-8984-4916-8678-4C0F77444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82" y="818515"/>
            <a:ext cx="5905435" cy="36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9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20 </a:t>
            </a:r>
            <a:r>
              <a:rPr lang="en-US" dirty="0">
                <a:solidFill>
                  <a:srgbClr val="85C446"/>
                </a:solidFill>
              </a:rPr>
              <a:t>job titles </a:t>
            </a:r>
            <a:r>
              <a:rPr lang="en-US" dirty="0"/>
              <a:t>for “Stata jobs” </a:t>
            </a:r>
            <a:r>
              <a:rPr lang="en-US" sz="1400" dirty="0"/>
              <a:t>(2022, US/CAN)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3E7AD9-C750-4424-AE24-B6F0C9A87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7672"/>
              </p:ext>
            </p:extLst>
          </p:nvPr>
        </p:nvGraphicFramePr>
        <p:xfrm>
          <a:off x="2157351" y="864781"/>
          <a:ext cx="4829297" cy="3575352"/>
        </p:xfrm>
        <a:graphic>
          <a:graphicData uri="http://schemas.openxmlformats.org/drawingml/2006/table">
            <a:tbl>
              <a:tblPr/>
              <a:tblGrid>
                <a:gridCol w="595709">
                  <a:extLst>
                    <a:ext uri="{9D8B030D-6E8A-4147-A177-3AD203B41FA5}">
                      <a16:colId xmlns:a16="http://schemas.microsoft.com/office/drawing/2014/main" val="3221435990"/>
                    </a:ext>
                  </a:extLst>
                </a:gridCol>
                <a:gridCol w="1691854">
                  <a:extLst>
                    <a:ext uri="{9D8B030D-6E8A-4147-A177-3AD203B41FA5}">
                      <a16:colId xmlns:a16="http://schemas.microsoft.com/office/drawing/2014/main" val="3994389655"/>
                    </a:ext>
                  </a:extLst>
                </a:gridCol>
                <a:gridCol w="666683">
                  <a:extLst>
                    <a:ext uri="{9D8B030D-6E8A-4147-A177-3AD203B41FA5}">
                      <a16:colId xmlns:a16="http://schemas.microsoft.com/office/drawing/2014/main" val="3293884638"/>
                    </a:ext>
                  </a:extLst>
                </a:gridCol>
                <a:gridCol w="733353">
                  <a:extLst>
                    <a:ext uri="{9D8B030D-6E8A-4147-A177-3AD203B41FA5}">
                      <a16:colId xmlns:a16="http://schemas.microsoft.com/office/drawing/2014/main" val="875311889"/>
                    </a:ext>
                  </a:extLst>
                </a:gridCol>
                <a:gridCol w="1141698">
                  <a:extLst>
                    <a:ext uri="{9D8B030D-6E8A-4147-A177-3AD203B41FA5}">
                      <a16:colId xmlns:a16="http://schemas.microsoft.com/office/drawing/2014/main" val="4209827859"/>
                    </a:ext>
                  </a:extLst>
                </a:gridCol>
              </a:tblGrid>
              <a:tr h="132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title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posting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496963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(listings)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listings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listings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 (days)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079047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Biostatistician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832940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scientist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168695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analyst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285589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associate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095647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scientist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544998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assistant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572446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analyst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872583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data analyst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729487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941364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Epidemiologist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49428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Quantitative researcher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966256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Statistician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367241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Postdoctoral fellow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751774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sector consultant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305652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Researcher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079598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specialist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570412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manager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013378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analytics manager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559287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analytics developer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611224"/>
                  </a:ext>
                </a:extLst>
              </a:tr>
              <a:tr h="132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496" marR="2496" marT="2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science research analyst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496" marR="2496" marT="24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292171"/>
                  </a:ext>
                </a:extLst>
              </a:tr>
            </a:tbl>
          </a:graphicData>
        </a:graphic>
      </p:graphicFrame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CFDF1B98-8E42-4628-92AD-CC9E2C7BB820}"/>
              </a:ext>
            </a:extLst>
          </p:cNvPr>
          <p:cNvSpPr/>
          <p:nvPr/>
        </p:nvSpPr>
        <p:spPr>
          <a:xfrm>
            <a:off x="6563832" y="2744606"/>
            <a:ext cx="1722475" cy="28921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Slowest search</a:t>
            </a:r>
          </a:p>
        </p:txBody>
      </p:sp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F13D6758-B8AD-42F9-8EE1-31A4E4C1EFA6}"/>
              </a:ext>
            </a:extLst>
          </p:cNvPr>
          <p:cNvSpPr/>
          <p:nvPr/>
        </p:nvSpPr>
        <p:spPr>
          <a:xfrm>
            <a:off x="6563832" y="3561175"/>
            <a:ext cx="1722475" cy="28921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Tie for fastest</a:t>
            </a:r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3FD697A8-E6B1-47F5-839E-2D9A817270C9}"/>
              </a:ext>
            </a:extLst>
          </p:cNvPr>
          <p:cNvSpPr/>
          <p:nvPr/>
        </p:nvSpPr>
        <p:spPr>
          <a:xfrm>
            <a:off x="6563832" y="4063745"/>
            <a:ext cx="1722475" cy="28921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Tie for fastest</a:t>
            </a:r>
          </a:p>
        </p:txBody>
      </p:sp>
    </p:spTree>
    <p:extLst>
      <p:ext uri="{BB962C8B-B14F-4D97-AF65-F5344CB8AC3E}">
        <p14:creationId xmlns:p14="http://schemas.microsoft.com/office/powerpoint/2010/main" val="92802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20 </a:t>
            </a:r>
            <a:r>
              <a:rPr lang="en-US" dirty="0">
                <a:solidFill>
                  <a:srgbClr val="85C446"/>
                </a:solidFill>
              </a:rPr>
              <a:t>job titles </a:t>
            </a:r>
            <a:r>
              <a:rPr lang="en-US" dirty="0"/>
              <a:t>for Stata users </a:t>
            </a:r>
            <a:r>
              <a:rPr lang="en-US" sz="1400" dirty="0"/>
              <a:t>(2022, US/CAN)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57E97E-26EB-4DE0-AF10-B9B115625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399289"/>
              </p:ext>
            </p:extLst>
          </p:nvPr>
        </p:nvGraphicFramePr>
        <p:xfrm>
          <a:off x="2941348" y="817372"/>
          <a:ext cx="3165912" cy="4209590"/>
        </p:xfrm>
        <a:graphic>
          <a:graphicData uri="http://schemas.openxmlformats.org/drawingml/2006/table">
            <a:tbl>
              <a:tblPr/>
              <a:tblGrid>
                <a:gridCol w="404775">
                  <a:extLst>
                    <a:ext uri="{9D8B030D-6E8A-4147-A177-3AD203B41FA5}">
                      <a16:colId xmlns:a16="http://schemas.microsoft.com/office/drawing/2014/main" val="1891571861"/>
                    </a:ext>
                  </a:extLst>
                </a:gridCol>
                <a:gridCol w="1449788">
                  <a:extLst>
                    <a:ext uri="{9D8B030D-6E8A-4147-A177-3AD203B41FA5}">
                      <a16:colId xmlns:a16="http://schemas.microsoft.com/office/drawing/2014/main" val="533087050"/>
                    </a:ext>
                  </a:extLst>
                </a:gridCol>
                <a:gridCol w="567069">
                  <a:extLst>
                    <a:ext uri="{9D8B030D-6E8A-4147-A177-3AD203B41FA5}">
                      <a16:colId xmlns:a16="http://schemas.microsoft.com/office/drawing/2014/main" val="3859561431"/>
                    </a:ext>
                  </a:extLst>
                </a:gridCol>
                <a:gridCol w="744280">
                  <a:extLst>
                    <a:ext uri="{9D8B030D-6E8A-4147-A177-3AD203B41FA5}">
                      <a16:colId xmlns:a16="http://schemas.microsoft.com/office/drawing/2014/main" val="390318369"/>
                    </a:ext>
                  </a:extLst>
                </a:gridCol>
              </a:tblGrid>
              <a:tr h="191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title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121035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profiles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profiles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50679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scientist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2,198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237675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professor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1,969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701830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968398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Economist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1,111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004549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analyst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87973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assistant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1,076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691787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 professor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1,021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137749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engineer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397873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797010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associate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826616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manager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49111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 president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662035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332364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analyst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914628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Founder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86204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analyst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3891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 economist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629747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Professor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180182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Chief executive officer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851382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3063" marR="3063" marT="3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3063" marR="3063" marT="3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23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60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20 </a:t>
            </a:r>
            <a:r>
              <a:rPr lang="en-US" dirty="0">
                <a:solidFill>
                  <a:srgbClr val="85C446"/>
                </a:solidFill>
              </a:rPr>
              <a:t>degrees</a:t>
            </a:r>
            <a:r>
              <a:rPr lang="en-US" dirty="0"/>
              <a:t> for Stata users </a:t>
            </a:r>
            <a:r>
              <a:rPr lang="en-US" sz="1400" dirty="0"/>
              <a:t>(2022, US/CAN)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47ABCD-AB2C-4535-B6FC-2106A9F34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35280"/>
              </p:ext>
            </p:extLst>
          </p:nvPr>
        </p:nvGraphicFramePr>
        <p:xfrm>
          <a:off x="2048672" y="790393"/>
          <a:ext cx="4951264" cy="3991829"/>
        </p:xfrm>
        <a:graphic>
          <a:graphicData uri="http://schemas.openxmlformats.org/drawingml/2006/table">
            <a:tbl>
              <a:tblPr/>
              <a:tblGrid>
                <a:gridCol w="437337">
                  <a:extLst>
                    <a:ext uri="{9D8B030D-6E8A-4147-A177-3AD203B41FA5}">
                      <a16:colId xmlns:a16="http://schemas.microsoft.com/office/drawing/2014/main" val="2339846618"/>
                    </a:ext>
                  </a:extLst>
                </a:gridCol>
                <a:gridCol w="3436209">
                  <a:extLst>
                    <a:ext uri="{9D8B030D-6E8A-4147-A177-3AD203B41FA5}">
                      <a16:colId xmlns:a16="http://schemas.microsoft.com/office/drawing/2014/main" val="3981178937"/>
                    </a:ext>
                  </a:extLst>
                </a:gridCol>
                <a:gridCol w="609145">
                  <a:extLst>
                    <a:ext uri="{9D8B030D-6E8A-4147-A177-3AD203B41FA5}">
                      <a16:colId xmlns:a16="http://schemas.microsoft.com/office/drawing/2014/main" val="3204858904"/>
                    </a:ext>
                  </a:extLst>
                </a:gridCol>
                <a:gridCol w="468573">
                  <a:extLst>
                    <a:ext uri="{9D8B030D-6E8A-4147-A177-3AD203B41FA5}">
                      <a16:colId xmlns:a16="http://schemas.microsoft.com/office/drawing/2014/main" val="4049260692"/>
                    </a:ext>
                  </a:extLst>
                </a:gridCol>
              </a:tblGrid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Profiles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459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51,481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388020"/>
                  </a:ext>
                </a:extLst>
              </a:tr>
              <a:tr h="147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Admin. (Management or Operations)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10,764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023480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Political Science or Government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8,727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304512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Mathematics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7,308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144814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Policy Analysis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7,240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56321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Philosophy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6,409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676114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5,687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03879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Ecology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4,362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086624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Psychology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4,043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980064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Relations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3,952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235375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361646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3,486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036132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Sociology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273844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Admin. (General)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464557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Health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3,328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684106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192857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131217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Studies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056478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Administration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2,486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887208"/>
                  </a:ext>
                </a:extLst>
              </a:tr>
              <a:tr h="190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Science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358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60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20 </a:t>
            </a:r>
            <a:r>
              <a:rPr lang="en-US" dirty="0">
                <a:solidFill>
                  <a:srgbClr val="85C446"/>
                </a:solidFill>
              </a:rPr>
              <a:t>qualifications</a:t>
            </a:r>
            <a:r>
              <a:rPr lang="en-US" dirty="0"/>
              <a:t> for “Stata jobs” </a:t>
            </a:r>
            <a:r>
              <a:rPr lang="en-US" sz="1400" dirty="0"/>
              <a:t>(2022, US/CAN)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0790FA-9D4B-4E13-90E0-CD197B0A3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748186"/>
              </p:ext>
            </p:extLst>
          </p:nvPr>
        </p:nvGraphicFramePr>
        <p:xfrm>
          <a:off x="1677188" y="850998"/>
          <a:ext cx="5694231" cy="3616861"/>
        </p:xfrm>
        <a:graphic>
          <a:graphicData uri="http://schemas.openxmlformats.org/drawingml/2006/table">
            <a:tbl>
              <a:tblPr/>
              <a:tblGrid>
                <a:gridCol w="348628">
                  <a:extLst>
                    <a:ext uri="{9D8B030D-6E8A-4147-A177-3AD203B41FA5}">
                      <a16:colId xmlns:a16="http://schemas.microsoft.com/office/drawing/2014/main" val="3173730296"/>
                    </a:ext>
                  </a:extLst>
                </a:gridCol>
                <a:gridCol w="4235165">
                  <a:extLst>
                    <a:ext uri="{9D8B030D-6E8A-4147-A177-3AD203B41FA5}">
                      <a16:colId xmlns:a16="http://schemas.microsoft.com/office/drawing/2014/main" val="2767612010"/>
                    </a:ext>
                  </a:extLst>
                </a:gridCol>
                <a:gridCol w="490658">
                  <a:extLst>
                    <a:ext uri="{9D8B030D-6E8A-4147-A177-3AD203B41FA5}">
                      <a16:colId xmlns:a16="http://schemas.microsoft.com/office/drawing/2014/main" val="3669197250"/>
                    </a:ext>
                  </a:extLst>
                </a:gridCol>
                <a:gridCol w="619780">
                  <a:extLst>
                    <a:ext uri="{9D8B030D-6E8A-4147-A177-3AD203B41FA5}">
                      <a16:colId xmlns:a16="http://schemas.microsoft.com/office/drawing/2014/main" val="3499780311"/>
                    </a:ext>
                  </a:extLst>
                </a:gridCol>
              </a:tblGrid>
              <a:tr h="16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(certification, clearance, or specific degree)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Listings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65303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clearance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655409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of Business Administration (MBA)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454593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 clearance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965157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Chartered Financial Analyst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598786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Certified Financial Risk Management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435928"/>
                  </a:ext>
                </a:extLst>
              </a:tr>
              <a:tr h="172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Secret-Sensitive Compartmented Information (TS/SCI Clearance)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235925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 certification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631615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Doctor of Public Health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81607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Certified Public Accountant (CPA)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36757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Basic Life Support (BLS) certification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602507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Management Professional certification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622539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Board Certified/Board Eligible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83560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secret clearance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679810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Cardiovascular Life Support (ACLS) certification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561669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Certified Reliability Engineer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587283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Nurse Practitioner (APRN-CNP)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984665"/>
                  </a:ext>
                </a:extLst>
              </a:tr>
              <a:tr h="1982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Enterprise Desktop Administrator (Microsoft Certified IT Professional)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920341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Certified Professional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258981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Certified Loss Control Specialist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499565"/>
                  </a:ext>
                </a:extLst>
              </a:tr>
              <a:tr h="160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Certified Software Tester (CSTE)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539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25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29" y="114093"/>
            <a:ext cx="8324992" cy="390282"/>
          </a:xfrm>
        </p:spPr>
        <p:txBody>
          <a:bodyPr/>
          <a:lstStyle/>
          <a:p>
            <a:r>
              <a:rPr lang="en-US" sz="2000" dirty="0"/>
              <a:t>Top 20 </a:t>
            </a:r>
            <a:r>
              <a:rPr lang="en-US" sz="2000" dirty="0">
                <a:solidFill>
                  <a:srgbClr val="92D050"/>
                </a:solidFill>
              </a:rPr>
              <a:t>other software skills </a:t>
            </a:r>
            <a:r>
              <a:rPr lang="en-US" sz="2000" dirty="0"/>
              <a:t>for “Stata jobs”</a:t>
            </a:r>
            <a:r>
              <a:rPr lang="en-US" dirty="0"/>
              <a:t> </a:t>
            </a:r>
            <a:r>
              <a:rPr lang="en-US" sz="1400" dirty="0"/>
              <a:t>(2022, US/CAN)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02A687-944F-46EE-AB26-1F66BDA26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09819"/>
              </p:ext>
            </p:extLst>
          </p:nvPr>
        </p:nvGraphicFramePr>
        <p:xfrm>
          <a:off x="2034363" y="786258"/>
          <a:ext cx="5075274" cy="3942352"/>
        </p:xfrm>
        <a:graphic>
          <a:graphicData uri="http://schemas.openxmlformats.org/drawingml/2006/table">
            <a:tbl>
              <a:tblPr/>
              <a:tblGrid>
                <a:gridCol w="373968">
                  <a:extLst>
                    <a:ext uri="{9D8B030D-6E8A-4147-A177-3AD203B41FA5}">
                      <a16:colId xmlns:a16="http://schemas.microsoft.com/office/drawing/2014/main" val="3469002841"/>
                    </a:ext>
                  </a:extLst>
                </a:gridCol>
                <a:gridCol w="2199110">
                  <a:extLst>
                    <a:ext uri="{9D8B030D-6E8A-4147-A177-3AD203B41FA5}">
                      <a16:colId xmlns:a16="http://schemas.microsoft.com/office/drawing/2014/main" val="1861331747"/>
                    </a:ext>
                  </a:extLst>
                </a:gridCol>
                <a:gridCol w="872766">
                  <a:extLst>
                    <a:ext uri="{9D8B030D-6E8A-4147-A177-3AD203B41FA5}">
                      <a16:colId xmlns:a16="http://schemas.microsoft.com/office/drawing/2014/main" val="4228096673"/>
                    </a:ext>
                  </a:extLst>
                </a:gridCol>
                <a:gridCol w="788003">
                  <a:extLst>
                    <a:ext uri="{9D8B030D-6E8A-4147-A177-3AD203B41FA5}">
                      <a16:colId xmlns:a16="http://schemas.microsoft.com/office/drawing/2014/main" val="691702492"/>
                    </a:ext>
                  </a:extLst>
                </a:gridCol>
                <a:gridCol w="841427">
                  <a:extLst>
                    <a:ext uri="{9D8B030D-6E8A-4147-A177-3AD203B41FA5}">
                      <a16:colId xmlns:a16="http://schemas.microsoft.com/office/drawing/2014/main" val="233227385"/>
                    </a:ext>
                  </a:extLst>
                </a:gridCol>
              </a:tblGrid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Postings (%)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Profiles (%)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Skill gap (%)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74880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17385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525987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SPSS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866315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Python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576405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SQL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653019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Excel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-25.0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64173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"Statistical software"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804596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Tableau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291465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PowerPoint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-23.0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793959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Office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-36.3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87276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MATLAB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60777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Access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475117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Word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-26.4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49133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ArcGIS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460654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Qualtrics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578165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NVivo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124161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Microsoft Outlook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170642"/>
                  </a:ext>
                </a:extLst>
              </a:tr>
              <a:tr h="22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"Geographic information systems"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394013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 Web Services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403"/>
                  </a:ext>
                </a:extLst>
              </a:tr>
              <a:tr h="178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Apache Hadoop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3209" marR="3209" marT="32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32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285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Top 20 </a:t>
            </a:r>
            <a:r>
              <a:rPr lang="en-US" sz="2000" dirty="0">
                <a:solidFill>
                  <a:srgbClr val="92D050"/>
                </a:solidFill>
              </a:rPr>
              <a:t>non-software skills </a:t>
            </a:r>
            <a:r>
              <a:rPr lang="en-US" sz="2000" dirty="0"/>
              <a:t>for “Stata jobs” </a:t>
            </a:r>
            <a:r>
              <a:rPr lang="en-US" sz="1400" dirty="0"/>
              <a:t>(2022, US/CAN)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DDDFC9-2541-4726-9586-D4973E245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477180"/>
              </p:ext>
            </p:extLst>
          </p:nvPr>
        </p:nvGraphicFramePr>
        <p:xfrm>
          <a:off x="2071726" y="790392"/>
          <a:ext cx="4905155" cy="4056508"/>
        </p:xfrm>
        <a:graphic>
          <a:graphicData uri="http://schemas.openxmlformats.org/drawingml/2006/table">
            <a:tbl>
              <a:tblPr/>
              <a:tblGrid>
                <a:gridCol w="407551">
                  <a:extLst>
                    <a:ext uri="{9D8B030D-6E8A-4147-A177-3AD203B41FA5}">
                      <a16:colId xmlns:a16="http://schemas.microsoft.com/office/drawing/2014/main" val="1356766120"/>
                    </a:ext>
                  </a:extLst>
                </a:gridCol>
                <a:gridCol w="1775754">
                  <a:extLst>
                    <a:ext uri="{9D8B030D-6E8A-4147-A177-3AD203B41FA5}">
                      <a16:colId xmlns:a16="http://schemas.microsoft.com/office/drawing/2014/main" val="229710762"/>
                    </a:ext>
                  </a:extLst>
                </a:gridCol>
                <a:gridCol w="946097">
                  <a:extLst>
                    <a:ext uri="{9D8B030D-6E8A-4147-A177-3AD203B41FA5}">
                      <a16:colId xmlns:a16="http://schemas.microsoft.com/office/drawing/2014/main" val="2712893669"/>
                    </a:ext>
                  </a:extLst>
                </a:gridCol>
                <a:gridCol w="858766">
                  <a:extLst>
                    <a:ext uri="{9D8B030D-6E8A-4147-A177-3AD203B41FA5}">
                      <a16:colId xmlns:a16="http://schemas.microsoft.com/office/drawing/2014/main" val="715439187"/>
                    </a:ext>
                  </a:extLst>
                </a:gridCol>
                <a:gridCol w="916987">
                  <a:extLst>
                    <a:ext uri="{9D8B030D-6E8A-4147-A177-3AD203B41FA5}">
                      <a16:colId xmlns:a16="http://schemas.microsoft.com/office/drawing/2014/main" val="3733716827"/>
                    </a:ext>
                  </a:extLst>
                </a:gridCol>
              </a:tblGrid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Postings (%)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Profiles (%)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Skill gap (%)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29015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73433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analysis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680796"/>
                  </a:ext>
                </a:extLst>
              </a:tr>
              <a:tr h="20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 (general)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137278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Writing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849436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Giving presentations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177954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126443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26394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199855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collection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164415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Leadership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143816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management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931672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 orientation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788834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Mathematics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305358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visualization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300553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science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33588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 solving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646862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908764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science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313662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science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804782"/>
                  </a:ext>
                </a:extLst>
              </a:tr>
              <a:tr h="192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Innovation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3209" marR="3209" marT="32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45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88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09C8-DDB1-4FC1-B4EF-A778C846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F147-822B-43C7-8C10-9E5D9AC8E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07" y="1321169"/>
            <a:ext cx="8491569" cy="3243743"/>
          </a:xfrm>
        </p:spPr>
        <p:txBody>
          <a:bodyPr>
            <a:normAutofit/>
          </a:bodyPr>
          <a:lstStyle/>
          <a:p>
            <a:r>
              <a:rPr lang="en-US" dirty="0"/>
              <a:t>“Stata jobs” are on the </a:t>
            </a:r>
            <a:r>
              <a:rPr lang="en-US" b="1" dirty="0"/>
              <a:t>rise</a:t>
            </a:r>
            <a:r>
              <a:rPr lang="en-US" dirty="0"/>
              <a:t>, with over 1,000 new postings each month.</a:t>
            </a:r>
          </a:p>
          <a:p>
            <a:r>
              <a:rPr lang="en-US" dirty="0"/>
              <a:t>About 85% of these jobs pay </a:t>
            </a:r>
            <a:r>
              <a:rPr lang="en-US" b="1" dirty="0"/>
              <a:t>above-average wages</a:t>
            </a:r>
            <a:r>
              <a:rPr lang="en-US" dirty="0"/>
              <a:t>, with wages trending upwards.</a:t>
            </a:r>
          </a:p>
          <a:p>
            <a:r>
              <a:rPr lang="en-US" dirty="0"/>
              <a:t>At least 87% of these jobs require a </a:t>
            </a:r>
            <a:r>
              <a:rPr lang="en-US" b="1" dirty="0"/>
              <a:t>college degree</a:t>
            </a:r>
            <a:r>
              <a:rPr lang="en-US" dirty="0"/>
              <a:t>, often a graduate degree.</a:t>
            </a:r>
          </a:p>
          <a:p>
            <a:r>
              <a:rPr lang="en-US" dirty="0"/>
              <a:t>About 68% of these jobs require 3 years of </a:t>
            </a:r>
            <a:r>
              <a:rPr lang="en-US" b="1" dirty="0"/>
              <a:t>experience</a:t>
            </a:r>
            <a:r>
              <a:rPr lang="en-US" dirty="0"/>
              <a:t> or less (good for entry level candidates).</a:t>
            </a:r>
          </a:p>
          <a:p>
            <a:r>
              <a:rPr lang="en-US" dirty="0"/>
              <a:t>The </a:t>
            </a:r>
            <a:r>
              <a:rPr lang="en-US" b="1" dirty="0"/>
              <a:t>variety</a:t>
            </a:r>
            <a:r>
              <a:rPr lang="en-US" dirty="0"/>
              <a:t> of jobs is large, with the Top 20 most common comprising only 29.1% of the total.</a:t>
            </a:r>
          </a:p>
          <a:p>
            <a:r>
              <a:rPr lang="en-US" dirty="0"/>
              <a:t>Slightly under half of Stata users (~48%) have an </a:t>
            </a:r>
            <a:r>
              <a:rPr lang="en-US" b="1" dirty="0"/>
              <a:t>economics</a:t>
            </a:r>
            <a:r>
              <a:rPr lang="en-US" dirty="0"/>
              <a:t> degree.</a:t>
            </a:r>
          </a:p>
          <a:p>
            <a:r>
              <a:rPr lang="en-US" dirty="0"/>
              <a:t>Jobs that use Stata rarely require </a:t>
            </a:r>
            <a:r>
              <a:rPr lang="en-US" b="1" dirty="0"/>
              <a:t>certifications</a:t>
            </a:r>
            <a:r>
              <a:rPr lang="en-US" dirty="0"/>
              <a:t>, </a:t>
            </a:r>
            <a:r>
              <a:rPr lang="en-US" b="1" dirty="0"/>
              <a:t>clearances</a:t>
            </a:r>
            <a:r>
              <a:rPr lang="en-US" dirty="0"/>
              <a:t>, or </a:t>
            </a:r>
            <a:r>
              <a:rPr lang="en-US" i="1" dirty="0"/>
              <a:t>specific</a:t>
            </a:r>
            <a:r>
              <a:rPr lang="en-US" dirty="0"/>
              <a:t> </a:t>
            </a:r>
            <a:r>
              <a:rPr lang="en-US" b="1" dirty="0"/>
              <a:t>degrees</a:t>
            </a:r>
            <a:r>
              <a:rPr lang="en-US" dirty="0"/>
              <a:t>.</a:t>
            </a:r>
          </a:p>
          <a:p>
            <a:r>
              <a:rPr lang="en-US" dirty="0"/>
              <a:t>~81% of job listings that mention Stata also mention </a:t>
            </a:r>
            <a:r>
              <a:rPr lang="en-US" b="1" dirty="0"/>
              <a:t>R</a:t>
            </a:r>
            <a:r>
              <a:rPr lang="en-US" dirty="0"/>
              <a:t>, this also having the largest software skill gap among Stata users.</a:t>
            </a:r>
          </a:p>
          <a:p>
            <a:pPr lvl="1"/>
            <a:r>
              <a:rPr lang="en-US" dirty="0"/>
              <a:t>66% mention </a:t>
            </a:r>
            <a:r>
              <a:rPr lang="en-US" b="1" dirty="0"/>
              <a:t>SAS</a:t>
            </a:r>
            <a:r>
              <a:rPr lang="en-US" dirty="0"/>
              <a:t>.</a:t>
            </a:r>
          </a:p>
          <a:p>
            <a:r>
              <a:rPr lang="en-US" b="1" dirty="0"/>
              <a:t>Research</a:t>
            </a:r>
            <a:r>
              <a:rPr lang="en-US" dirty="0"/>
              <a:t> is the most sought after non-software skill by employers of Stata users.</a:t>
            </a:r>
          </a:p>
          <a:p>
            <a:pPr lvl="1"/>
            <a:r>
              <a:rPr lang="en-US" dirty="0"/>
              <a:t>Communication skills have the largest estimated non-software skill gap for Stata users.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31C26-5BF0-4D71-9DC0-3A361712574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Primary findings…</a:t>
            </a:r>
          </a:p>
        </p:txBody>
      </p:sp>
    </p:spTree>
    <p:extLst>
      <p:ext uri="{BB962C8B-B14F-4D97-AF65-F5344CB8AC3E}">
        <p14:creationId xmlns:p14="http://schemas.microsoft.com/office/powerpoint/2010/main" val="32063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7ACA-FB1E-4688-84FE-C39A5135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B8184-C053-4E8B-8EF0-F05F4225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" y="1233377"/>
            <a:ext cx="8435162" cy="33740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is a subscription service, web-based, online software tool used primarily by large employers, worker training institutions, and higher education administrators to study labor markets.</a:t>
            </a:r>
          </a:p>
          <a:p>
            <a:endParaRPr lang="en-US" dirty="0"/>
          </a:p>
          <a:p>
            <a:r>
              <a:rPr lang="en-US" dirty="0"/>
              <a:t>Since 2010, it has been capturing online </a:t>
            </a:r>
            <a:r>
              <a:rPr lang="en-US" b="1" dirty="0">
                <a:solidFill>
                  <a:srgbClr val="00B050"/>
                </a:solidFill>
              </a:rPr>
              <a:t>job postings </a:t>
            </a:r>
            <a:r>
              <a:rPr lang="en-US" dirty="0"/>
              <a:t>and </a:t>
            </a:r>
            <a:r>
              <a:rPr lang="en-US" b="1" dirty="0">
                <a:solidFill>
                  <a:srgbClr val="00704A"/>
                </a:solidFill>
              </a:rPr>
              <a:t>worker profiles </a:t>
            </a:r>
            <a:r>
              <a:rPr lang="en-US" dirty="0"/>
              <a:t>daily, from every known relevant website, and maintains those data as internal samples.</a:t>
            </a:r>
          </a:p>
          <a:p>
            <a:pPr lvl="1"/>
            <a:r>
              <a:rPr lang="en-US" dirty="0">
                <a:solidFill>
                  <a:srgbClr val="85C446"/>
                </a:solidFill>
              </a:rPr>
              <a:t>Example </a:t>
            </a:r>
            <a:r>
              <a:rPr lang="en-US" b="1" dirty="0">
                <a:solidFill>
                  <a:srgbClr val="00B050"/>
                </a:solidFill>
              </a:rPr>
              <a:t>job posting </a:t>
            </a:r>
            <a:r>
              <a:rPr lang="en-US" dirty="0">
                <a:solidFill>
                  <a:srgbClr val="85C446"/>
                </a:solidFill>
              </a:rPr>
              <a:t>websites: </a:t>
            </a:r>
            <a:r>
              <a:rPr lang="en-US" dirty="0"/>
              <a:t>Indeed.com, SimplyHired.com, &amp; ZipRecruiter.com</a:t>
            </a:r>
          </a:p>
          <a:p>
            <a:pPr lvl="1"/>
            <a:r>
              <a:rPr lang="en-US" dirty="0">
                <a:solidFill>
                  <a:srgbClr val="85C446"/>
                </a:solidFill>
              </a:rPr>
              <a:t>Example </a:t>
            </a:r>
            <a:r>
              <a:rPr lang="en-US" b="1" dirty="0">
                <a:solidFill>
                  <a:srgbClr val="00704A"/>
                </a:solidFill>
              </a:rPr>
              <a:t>worker profile </a:t>
            </a:r>
            <a:r>
              <a:rPr lang="en-US" dirty="0">
                <a:solidFill>
                  <a:srgbClr val="85C446"/>
                </a:solidFill>
              </a:rPr>
              <a:t>website: </a:t>
            </a:r>
            <a:r>
              <a:rPr lang="en-US" dirty="0"/>
              <a:t>LinkedIn.com</a:t>
            </a:r>
          </a:p>
          <a:p>
            <a:pPr lvl="1"/>
            <a:endParaRPr lang="en-US" dirty="0"/>
          </a:p>
          <a:p>
            <a:r>
              <a:rPr lang="en-US" dirty="0"/>
              <a:t>It removes duplicate </a:t>
            </a:r>
            <a:r>
              <a:rPr lang="en-US" b="1" dirty="0">
                <a:solidFill>
                  <a:srgbClr val="00B050"/>
                </a:solidFill>
              </a:rPr>
              <a:t>job listings </a:t>
            </a:r>
            <a:r>
              <a:rPr lang="en-US" dirty="0"/>
              <a:t>and </a:t>
            </a:r>
            <a:r>
              <a:rPr lang="en-US" b="1" dirty="0">
                <a:solidFill>
                  <a:srgbClr val="00704A"/>
                </a:solidFill>
              </a:rPr>
              <a:t>worker profiles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85C446"/>
                </a:solidFill>
              </a:rPr>
              <a:t>Employers often advertise open jobs on multiple sites, for example.</a:t>
            </a:r>
          </a:p>
          <a:p>
            <a:pPr lvl="1"/>
            <a:endParaRPr lang="en-US" dirty="0"/>
          </a:p>
          <a:p>
            <a:r>
              <a:rPr lang="en-US" dirty="0"/>
              <a:t>Like terms and phrases are categorized for better comparison </a:t>
            </a:r>
            <a:r>
              <a:rPr lang="en-US" dirty="0">
                <a:solidFill>
                  <a:srgbClr val="85C446"/>
                </a:solidFill>
              </a:rPr>
              <a:t>(e.g., “lead a team,” “leadership,” “take the lead,” etc. are combined into “Leadership” as a job skill category)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Lightcast users are </a:t>
            </a:r>
            <a:r>
              <a:rPr lang="en-US" i="1" dirty="0"/>
              <a:t>not</a:t>
            </a:r>
            <a:r>
              <a:rPr lang="en-US" dirty="0"/>
              <a:t> granted access to the samples. They may only query the tool to reveal some simple statistics under set parameters.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EEC6A-DF17-463E-9F9B-9D205EB82D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5472" y="807180"/>
            <a:ext cx="8324992" cy="426197"/>
          </a:xfrm>
        </p:spPr>
        <p:txBody>
          <a:bodyPr/>
          <a:lstStyle/>
          <a:p>
            <a:r>
              <a:rPr lang="en-US" dirty="0"/>
              <a:t>Lightcast</a:t>
            </a:r>
          </a:p>
        </p:txBody>
      </p:sp>
    </p:spTree>
    <p:extLst>
      <p:ext uri="{BB962C8B-B14F-4D97-AF65-F5344CB8AC3E}">
        <p14:creationId xmlns:p14="http://schemas.microsoft.com/office/powerpoint/2010/main" val="87155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2907-4A2F-4DD3-BE91-72E077BB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used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4DD71-BEC8-416B-A8FD-D532D86C1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1169"/>
                <a:ext cx="8229600" cy="3066533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US/CAN online </a:t>
                </a:r>
                <a:r>
                  <a:rPr lang="en-US" b="1" dirty="0">
                    <a:solidFill>
                      <a:srgbClr val="00B050"/>
                    </a:solidFill>
                  </a:rPr>
                  <a:t>job postings </a:t>
                </a:r>
                <a:r>
                  <a:rPr lang="en-US" dirty="0"/>
                  <a:t>that mention Stata as a skill &amp; were first posted in 2022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𝟔𝟔𝟖</m:t>
                    </m:r>
                  </m:oMath>
                </a14:m>
                <a:endParaRPr lang="en-US" b="1" dirty="0">
                  <a:solidFill>
                    <a:srgbClr val="85C446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US/CAN online </a:t>
                </a:r>
                <a:r>
                  <a:rPr lang="en-US" b="1" dirty="0">
                    <a:solidFill>
                      <a:srgbClr val="00704A"/>
                    </a:solidFill>
                  </a:rPr>
                  <a:t>worker profiles </a:t>
                </a:r>
                <a:r>
                  <a:rPr lang="en-US" dirty="0"/>
                  <a:t>that mention Stata &amp; were created or updated in 2022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𝟏𝟎𝟖</m:t>
                    </m:r>
                    <m:r>
                      <a:rPr lang="en-US" b="1" i="1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𝟐𝟑𝟒</m:t>
                    </m:r>
                  </m:oMath>
                </a14:m>
                <a:endParaRPr lang="en-US" b="1" dirty="0">
                  <a:solidFill>
                    <a:srgbClr val="85C446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US/CAN online </a:t>
                </a:r>
                <a:r>
                  <a:rPr lang="en-US" b="1" dirty="0">
                    <a:solidFill>
                      <a:srgbClr val="00B050"/>
                    </a:solidFill>
                  </a:rPr>
                  <a:t>job postings </a:t>
                </a:r>
                <a:r>
                  <a:rPr lang="en-US" dirty="0"/>
                  <a:t>that mention Stata as a skill &amp; were posted during 2010-22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𝟏𝟏𝟎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85C446"/>
                        </a:solidFill>
                        <a:latin typeface="Cambria Math" panose="02040503050406030204" pitchFamily="18" charset="0"/>
                      </a:rPr>
                      <m:t>𝟐𝟖𝟒</m:t>
                    </m:r>
                  </m:oMath>
                </a14:m>
                <a:r>
                  <a:rPr lang="en-US" b="1" dirty="0">
                    <a:solidFill>
                      <a:srgbClr val="85C446"/>
                    </a:solidFill>
                  </a:rPr>
                  <a:t> (includes sample #1; used for trend analysis)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Not all job listings advertise the job’s wage, so wage statistic </a:t>
                </a:r>
                <a:r>
                  <a:rPr lang="en-US" b="1" i="1" dirty="0">
                    <a:solidFill>
                      <a:srgbClr val="92D050"/>
                    </a:solidFill>
                  </a:rPr>
                  <a:t>n</a:t>
                </a:r>
                <a:r>
                  <a:rPr lang="en-US" dirty="0"/>
                  <a:t>’s are smaller but reported on the relevant slides.</a:t>
                </a:r>
              </a:p>
              <a:p>
                <a:r>
                  <a:rPr lang="en-US" dirty="0"/>
                  <a:t>For sample 3, not all reported time trends extend as far back as 2010 (</a:t>
                </a:r>
                <a:r>
                  <a:rPr lang="en-US" b="1" i="1" dirty="0">
                    <a:solidFill>
                      <a:srgbClr val="92D050"/>
                    </a:solidFill>
                  </a:rPr>
                  <a:t>n</a:t>
                </a:r>
                <a:r>
                  <a:rPr lang="en-US" dirty="0"/>
                  <a:t> issues?).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4DD71-BEC8-416B-A8FD-D532D86C1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1169"/>
                <a:ext cx="8229600" cy="3066533"/>
              </a:xfrm>
              <a:blipFill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D1C99-F713-4A85-8394-431F8B23C82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There are 3…</a:t>
            </a:r>
          </a:p>
        </p:txBody>
      </p:sp>
    </p:spTree>
    <p:extLst>
      <p:ext uri="{BB962C8B-B14F-4D97-AF65-F5344CB8AC3E}">
        <p14:creationId xmlns:p14="http://schemas.microsoft.com/office/powerpoint/2010/main" val="140484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4379-2E48-4FB3-BA1A-40D66B7E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5E020-C9BE-415F-AF29-5AB699461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1169"/>
            <a:ext cx="8229600" cy="3094887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85C446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Job listing </a:t>
            </a:r>
            <a:r>
              <a:rPr lang="en-US" b="1" dirty="0">
                <a:solidFill>
                  <a:srgbClr val="85C446"/>
                </a:solidFill>
              </a:rPr>
              <a:t>samples</a:t>
            </a:r>
          </a:p>
          <a:p>
            <a:r>
              <a:rPr lang="en-US" dirty="0"/>
              <a:t>Time trends for the count of new job listings</a:t>
            </a:r>
          </a:p>
          <a:p>
            <a:r>
              <a:rPr lang="en-US" dirty="0"/>
              <a:t>Wage distributions &amp; mean wage time trends</a:t>
            </a:r>
          </a:p>
          <a:p>
            <a:r>
              <a:rPr lang="en-US" dirty="0"/>
              <a:t>Minimum education &amp; experience distributions</a:t>
            </a:r>
          </a:p>
          <a:p>
            <a:r>
              <a:rPr lang="en-US" dirty="0"/>
              <a:t>Top 50 lists (with percent frequencies) for employers, cities, job titles, &amp; requisite job skills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4A"/>
                </a:solidFill>
              </a:rPr>
              <a:t>Worker profile </a:t>
            </a:r>
            <a:r>
              <a:rPr lang="en-US" b="1" dirty="0">
                <a:solidFill>
                  <a:srgbClr val="85C446"/>
                </a:solidFill>
              </a:rPr>
              <a:t>samples</a:t>
            </a:r>
          </a:p>
          <a:p>
            <a:r>
              <a:rPr lang="en-US" dirty="0"/>
              <a:t>Top 50 lists (with percent frequencies) for cities, employers, job titles, schools, degree programs, &amp;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900C1-293D-4E9A-8320-25D10F66C81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Here’s what Lightcast will report…</a:t>
            </a:r>
          </a:p>
        </p:txBody>
      </p:sp>
    </p:spTree>
    <p:extLst>
      <p:ext uri="{BB962C8B-B14F-4D97-AF65-F5344CB8AC3E}">
        <p14:creationId xmlns:p14="http://schemas.microsoft.com/office/powerpoint/2010/main" val="63002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“</a:t>
            </a:r>
            <a:r>
              <a:rPr lang="en-US" dirty="0">
                <a:solidFill>
                  <a:srgbClr val="85C446"/>
                </a:solidFill>
              </a:rPr>
              <a:t>Stata jobs</a:t>
            </a:r>
            <a:r>
              <a:rPr lang="en-US" dirty="0"/>
              <a:t>” posted online </a:t>
            </a:r>
            <a:r>
              <a:rPr lang="en-US" sz="1200" dirty="0"/>
              <a:t>(monthly data, US/CAN, 2018-22)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4D60A-AE51-486B-B31D-F695B3804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51" y="785903"/>
            <a:ext cx="7244098" cy="3749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08E4E2-2F1E-4F9E-AE85-2FF634ABD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115" y="1153421"/>
            <a:ext cx="1589685" cy="4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0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A84503-6EFB-485E-83DD-288EFD364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000" dirty="0">
                    <a:solidFill>
                      <a:srgbClr val="85C446"/>
                    </a:solidFill>
                  </a:rPr>
                  <a:t>wage distribution </a:t>
                </a:r>
                <a:r>
                  <a:rPr lang="en-US" sz="2000" dirty="0"/>
                  <a:t>of “Stata jobs”</a:t>
                </a:r>
                <a:r>
                  <a:rPr lang="en-US" dirty="0"/>
                  <a:t> </a:t>
                </a:r>
                <a:r>
                  <a:rPr lang="en-US" sz="1400" dirty="0"/>
                  <a:t>(2022,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=3,303</m:t>
                    </m:r>
                  </m:oMath>
                </a14:m>
                <a:r>
                  <a:rPr lang="en-US" sz="1400" dirty="0"/>
                  <a:t>, US/CAN, 2022 USD)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A84503-6EFB-485E-83DD-288EFD364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732" t="-31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FBD33E5-F8B9-486A-8D76-F638FDDF0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415" y="780316"/>
            <a:ext cx="6413169" cy="372788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8A4609-09B5-4ED3-9D9D-ACBA5A5AE2D9}"/>
              </a:ext>
            </a:extLst>
          </p:cNvPr>
          <p:cNvCxnSpPr>
            <a:cxnSpLocks/>
          </p:cNvCxnSpPr>
          <p:nvPr/>
        </p:nvCxnSpPr>
        <p:spPr>
          <a:xfrm>
            <a:off x="3695814" y="956930"/>
            <a:ext cx="0" cy="24196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753DE3B-E6FF-4E96-AA87-EA68C03D7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814" y="871868"/>
            <a:ext cx="3203775" cy="2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9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advertised </a:t>
            </a:r>
            <a:r>
              <a:rPr lang="en-US" dirty="0">
                <a:solidFill>
                  <a:srgbClr val="85C446"/>
                </a:solidFill>
              </a:rPr>
              <a:t>wage</a:t>
            </a:r>
            <a:r>
              <a:rPr lang="en-US" dirty="0"/>
              <a:t> trend </a:t>
            </a:r>
            <a:r>
              <a:rPr lang="en-US" sz="1400" dirty="0"/>
              <a:t>(2020-22, monthly, US/CAN, USD)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AD541-14D9-4856-9057-AD6819F16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49" y="790863"/>
            <a:ext cx="6687501" cy="375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2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u="sng" dirty="0"/>
              <a:t>Minimum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85C446"/>
                </a:solidFill>
              </a:rPr>
              <a:t>required education </a:t>
            </a:r>
            <a:r>
              <a:rPr lang="en-US" sz="2000" dirty="0"/>
              <a:t>for “Stata jobs” </a:t>
            </a:r>
            <a:r>
              <a:rPr lang="en-US" sz="1400" dirty="0"/>
              <a:t>(US/CAN)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72F1C-1AD3-43ED-81C8-E1AA577A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649" y="875440"/>
            <a:ext cx="6182701" cy="37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7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4503-6EFB-485E-83DD-288EFD3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“</a:t>
            </a:r>
            <a:r>
              <a:rPr lang="en-US" sz="2000" dirty="0">
                <a:solidFill>
                  <a:srgbClr val="85C446"/>
                </a:solidFill>
              </a:rPr>
              <a:t>mentioned at all</a:t>
            </a:r>
            <a:r>
              <a:rPr lang="en-US" sz="2000" dirty="0"/>
              <a:t>” education for “Stata jobs” </a:t>
            </a:r>
            <a:r>
              <a:rPr lang="en-US" sz="1400" dirty="0"/>
              <a:t>(US/CAN)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57691-E627-490C-936A-704EF572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54" y="839853"/>
            <a:ext cx="6005491" cy="36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77695"/>
      </p:ext>
    </p:extLst>
  </p:cSld>
  <p:clrMapOvr>
    <a:masterClrMapping/>
  </p:clrMapOvr>
</p:sld>
</file>

<file path=ppt/theme/theme1.xml><?xml version="1.0" encoding="utf-8"?>
<a:theme xmlns:a="http://schemas.openxmlformats.org/drawingml/2006/main" name="ggc-PPTtemplate-Campus">
  <a:themeElements>
    <a:clrScheme name="Custom 4">
      <a:dk1>
        <a:srgbClr val="333333"/>
      </a:dk1>
      <a:lt1>
        <a:sysClr val="window" lastClr="FFFFFF"/>
      </a:lt1>
      <a:dk2>
        <a:srgbClr val="000000"/>
      </a:dk2>
      <a:lt2>
        <a:srgbClr val="D2D2D2"/>
      </a:lt2>
      <a:accent1>
        <a:srgbClr val="00704A"/>
      </a:accent1>
      <a:accent2>
        <a:srgbClr val="B0B7BC"/>
      </a:accent2>
      <a:accent3>
        <a:srgbClr val="85C446"/>
      </a:accent3>
      <a:accent4>
        <a:srgbClr val="0B7CBC"/>
      </a:accent4>
      <a:accent5>
        <a:srgbClr val="63CAE1"/>
      </a:accent5>
      <a:accent6>
        <a:srgbClr val="F5E100"/>
      </a:accent6>
      <a:hlink>
        <a:srgbClr val="85C446"/>
      </a:hlink>
      <a:folHlink>
        <a:srgbClr val="00704A"/>
      </a:folHlink>
    </a:clrScheme>
    <a:fontScheme name="GGC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0FCC48D6-24F1-44CD-9536-360162CD6FF4}" vid="{DC2C3E6D-BECA-4686-80A7-51CFE59864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5f7f246-216c-4cba-b317-ccf6043a2b78">
      <UserInfo>
        <DisplayName>Mark Partridge</DisplayName>
        <AccountId>51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18DBD9A778F3478A0F312E749B24E8" ma:contentTypeVersion="12" ma:contentTypeDescription="Create a new document." ma:contentTypeScope="" ma:versionID="11ddb38c88e76ee88149c16884ae1075">
  <xsd:schema xmlns:xsd="http://www.w3.org/2001/XMLSchema" xmlns:xs="http://www.w3.org/2001/XMLSchema" xmlns:p="http://schemas.microsoft.com/office/2006/metadata/properties" xmlns:ns2="55f7f246-216c-4cba-b317-ccf6043a2b78" xmlns:ns3="33f76ed0-c510-4132-839a-5282204a45f4" targetNamespace="http://schemas.microsoft.com/office/2006/metadata/properties" ma:root="true" ma:fieldsID="f4053379b073e406441a4c37dbd62288" ns2:_="" ns3:_="">
    <xsd:import namespace="55f7f246-216c-4cba-b317-ccf6043a2b78"/>
    <xsd:import namespace="33f76ed0-c510-4132-839a-5282204a45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7f246-216c-4cba-b317-ccf6043a2b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76ed0-c510-4132-839a-5282204a4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1A7B21-45AD-42EF-9ACC-A378F4907A9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55f7f246-216c-4cba-b317-ccf6043a2b78"/>
    <ds:schemaRef ds:uri="http://www.w3.org/XML/1998/namespace"/>
    <ds:schemaRef ds:uri="http://schemas.openxmlformats.org/package/2006/metadata/core-properties"/>
    <ds:schemaRef ds:uri="33f76ed0-c510-4132-839a-5282204a45f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7192A3-4105-49D7-843D-1161C9999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f7f246-216c-4cba-b317-ccf6043a2b78"/>
    <ds:schemaRef ds:uri="33f76ed0-c510-4132-839a-5282204a45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85EE06-809E-4E80-8D7B-166383F954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SBA PowerPoint Template</Template>
  <TotalTime>2804</TotalTime>
  <Words>1550</Words>
  <Application>Microsoft Office PowerPoint</Application>
  <PresentationFormat>On-screen Show (16:9)</PresentationFormat>
  <Paragraphs>646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Courier New</vt:lpstr>
      <vt:lpstr>Helvetica</vt:lpstr>
      <vt:lpstr>Lucida Grande</vt:lpstr>
      <vt:lpstr>Wingdings</vt:lpstr>
      <vt:lpstr>ggc-PPTtemplate-Campus</vt:lpstr>
      <vt:lpstr>PowerPoint Presentation</vt:lpstr>
      <vt:lpstr>Data collection tool</vt:lpstr>
      <vt:lpstr>Samples used here</vt:lpstr>
      <vt:lpstr>Available statistics</vt:lpstr>
      <vt:lpstr>New “Stata jobs” posted online (monthly data, US/CAN, 2018-22)</vt:lpstr>
      <vt:lpstr>wage distribution of “Stata jobs” (2022, n=3,303, US/CAN, 2022 USD)</vt:lpstr>
      <vt:lpstr>Mean advertised wage trend (2020-22, monthly, US/CAN, USD)</vt:lpstr>
      <vt:lpstr>Minimum required education for “Stata jobs” (US/CAN)</vt:lpstr>
      <vt:lpstr>“mentioned at all” education for “Stata jobs” (US/CAN)</vt:lpstr>
      <vt:lpstr>Required job experience for “Stata jobs” (US/CAN)</vt:lpstr>
      <vt:lpstr>Top 20 job titles for “Stata jobs” (2022, US/CAN)</vt:lpstr>
      <vt:lpstr>Top 20 job titles for Stata users (2022, US/CAN)</vt:lpstr>
      <vt:lpstr>Top 20 degrees for Stata users (2022, US/CAN)</vt:lpstr>
      <vt:lpstr>Top 20 qualifications for “Stata jobs” (2022, US/CAN)</vt:lpstr>
      <vt:lpstr>Top 20 other software skills for “Stata jobs” (2022, US/CAN)</vt:lpstr>
      <vt:lpstr>Top 20 non-software skills for “Stata jobs” (2022, US/CAN)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Routon</dc:creator>
  <cp:lastModifiedBy>Jensen Stallworth</cp:lastModifiedBy>
  <cp:revision>58</cp:revision>
  <dcterms:created xsi:type="dcterms:W3CDTF">2023-07-14T18:18:59Z</dcterms:created>
  <dcterms:modified xsi:type="dcterms:W3CDTF">2023-07-24T15:03:12Z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0x0101002118DBD9A778F3478A0F312E749B24E8</vt:lpwstr>
  </property>
</Properties>
</file>