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sldIdLst>
    <p:sldId id="256" r:id="rId2"/>
    <p:sldId id="257" r:id="rId3"/>
    <p:sldId id="799" r:id="rId4"/>
    <p:sldId id="800" r:id="rId5"/>
    <p:sldId id="809" r:id="rId6"/>
    <p:sldId id="810" r:id="rId7"/>
    <p:sldId id="801" r:id="rId8"/>
    <p:sldId id="802" r:id="rId9"/>
    <p:sldId id="803" r:id="rId10"/>
    <p:sldId id="804" r:id="rId11"/>
    <p:sldId id="805" r:id="rId12"/>
    <p:sldId id="320" r:id="rId13"/>
    <p:sldId id="806" r:id="rId14"/>
    <p:sldId id="414" r:id="rId15"/>
    <p:sldId id="807" r:id="rId16"/>
    <p:sldId id="347" r:id="rId17"/>
    <p:sldId id="357" r:id="rId18"/>
    <p:sldId id="358" r:id="rId19"/>
    <p:sldId id="262" r:id="rId20"/>
    <p:sldId id="359" r:id="rId21"/>
    <p:sldId id="264" r:id="rId22"/>
    <p:sldId id="3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7"/>
    <p:restoredTop sz="94689"/>
  </p:normalViewPr>
  <p:slideViewPr>
    <p:cSldViewPr snapToGrid="0" snapToObjects="1">
      <p:cViewPr varScale="1">
        <p:scale>
          <a:sx n="72" d="100"/>
          <a:sy n="72" d="100"/>
        </p:scale>
        <p:origin x="208" y="6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C9157F-25A2-0E42-9B75-699656490546}" type="datetimeFigureOut">
              <a:rPr lang="en-US" smtClean="0"/>
              <a:t>7/27/18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6AA534-CF0E-B748-9070-73685D5B500B}" type="slidenum">
              <a:rPr lang="en-US" smtClean="0"/>
              <a:t>‹#›</a:t>
            </a:fld>
            <a:endParaRPr lang="en-US"/>
          </a:p>
        </p:txBody>
      </p:sp>
    </p:spTree>
    <p:extLst>
      <p:ext uri="{BB962C8B-B14F-4D97-AF65-F5344CB8AC3E}">
        <p14:creationId xmlns:p14="http://schemas.microsoft.com/office/powerpoint/2010/main" val="228449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EC9BF-CA0D-8146-A2D6-6709308C3A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A106D4-8598-6B44-9A74-2D6EE18B93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AFFC13-2998-2F45-B536-41EA133F9C8E}"/>
              </a:ext>
            </a:extLst>
          </p:cNvPr>
          <p:cNvSpPr>
            <a:spLocks noGrp="1"/>
          </p:cNvSpPr>
          <p:nvPr>
            <p:ph type="dt" sz="half" idx="10"/>
          </p:nvPr>
        </p:nvSpPr>
        <p:spPr/>
        <p:txBody>
          <a:bodyPr/>
          <a:lstStyle/>
          <a:p>
            <a:fld id="{C0E7B922-C3B0-CC4D-AE1C-13136584925E}" type="datetime1">
              <a:rPr lang="en-CA" smtClean="0"/>
              <a:t>2018-07-27</a:t>
            </a:fld>
            <a:endParaRPr lang="en-US"/>
          </a:p>
        </p:txBody>
      </p:sp>
      <p:sp>
        <p:nvSpPr>
          <p:cNvPr id="5" name="Footer Placeholder 4">
            <a:extLst>
              <a:ext uri="{FF2B5EF4-FFF2-40B4-BE49-F238E27FC236}">
                <a16:creationId xmlns:a16="http://schemas.microsoft.com/office/drawing/2014/main" id="{9C60AA98-4B78-3648-BFFA-55BEC0686EE0}"/>
              </a:ext>
            </a:extLst>
          </p:cNvPr>
          <p:cNvSpPr>
            <a:spLocks noGrp="1"/>
          </p:cNvSpPr>
          <p:nvPr>
            <p:ph type="ftr" sz="quarter" idx="11"/>
          </p:nvPr>
        </p:nvSpPr>
        <p:spPr/>
        <p:txBody>
          <a:bodyPr/>
          <a:lstStyle/>
          <a:p>
            <a:r>
              <a:rPr lang="en-US"/>
              <a:t>Grootendorst Stata Conference Vancouver</a:t>
            </a:r>
          </a:p>
        </p:txBody>
      </p:sp>
      <p:sp>
        <p:nvSpPr>
          <p:cNvPr id="6" name="Slide Number Placeholder 5">
            <a:extLst>
              <a:ext uri="{FF2B5EF4-FFF2-40B4-BE49-F238E27FC236}">
                <a16:creationId xmlns:a16="http://schemas.microsoft.com/office/drawing/2014/main" id="{5FE6524E-AB72-BE40-91B0-9D218EF37E93}"/>
              </a:ext>
            </a:extLst>
          </p:cNvPr>
          <p:cNvSpPr>
            <a:spLocks noGrp="1"/>
          </p:cNvSpPr>
          <p:nvPr>
            <p:ph type="sldNum" sz="quarter" idx="12"/>
          </p:nvPr>
        </p:nvSpPr>
        <p:spPr/>
        <p:txBody>
          <a:bodyPr/>
          <a:lstStyle/>
          <a:p>
            <a:fld id="{07A34A5B-A4B3-D44A-AAC9-BD3FEB11F3C0}" type="slidenum">
              <a:rPr lang="en-US" smtClean="0"/>
              <a:t>‹#›</a:t>
            </a:fld>
            <a:endParaRPr lang="en-US"/>
          </a:p>
        </p:txBody>
      </p:sp>
    </p:spTree>
    <p:extLst>
      <p:ext uri="{BB962C8B-B14F-4D97-AF65-F5344CB8AC3E}">
        <p14:creationId xmlns:p14="http://schemas.microsoft.com/office/powerpoint/2010/main" val="82165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07964-5E25-BA4A-9B23-266923E207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DFB72-6521-3540-859F-9D06F63F83A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1AFD6-9F92-E042-A654-A1196CE4488A}"/>
              </a:ext>
            </a:extLst>
          </p:cNvPr>
          <p:cNvSpPr>
            <a:spLocks noGrp="1"/>
          </p:cNvSpPr>
          <p:nvPr>
            <p:ph type="dt" sz="half" idx="10"/>
          </p:nvPr>
        </p:nvSpPr>
        <p:spPr/>
        <p:txBody>
          <a:bodyPr/>
          <a:lstStyle/>
          <a:p>
            <a:fld id="{D29FD45D-A08E-5346-9D7B-09D6DD4A4BD9}" type="datetime1">
              <a:rPr lang="en-CA" smtClean="0"/>
              <a:t>2018-07-27</a:t>
            </a:fld>
            <a:endParaRPr lang="en-US"/>
          </a:p>
        </p:txBody>
      </p:sp>
      <p:sp>
        <p:nvSpPr>
          <p:cNvPr id="5" name="Footer Placeholder 4">
            <a:extLst>
              <a:ext uri="{FF2B5EF4-FFF2-40B4-BE49-F238E27FC236}">
                <a16:creationId xmlns:a16="http://schemas.microsoft.com/office/drawing/2014/main" id="{C98C841C-B166-EA41-891E-BE9E7A79B7F8}"/>
              </a:ext>
            </a:extLst>
          </p:cNvPr>
          <p:cNvSpPr>
            <a:spLocks noGrp="1"/>
          </p:cNvSpPr>
          <p:nvPr>
            <p:ph type="ftr" sz="quarter" idx="11"/>
          </p:nvPr>
        </p:nvSpPr>
        <p:spPr/>
        <p:txBody>
          <a:bodyPr/>
          <a:lstStyle/>
          <a:p>
            <a:r>
              <a:rPr lang="en-US"/>
              <a:t>Grootendorst Stata Conference Vancouver</a:t>
            </a:r>
          </a:p>
        </p:txBody>
      </p:sp>
      <p:sp>
        <p:nvSpPr>
          <p:cNvPr id="6" name="Slide Number Placeholder 5">
            <a:extLst>
              <a:ext uri="{FF2B5EF4-FFF2-40B4-BE49-F238E27FC236}">
                <a16:creationId xmlns:a16="http://schemas.microsoft.com/office/drawing/2014/main" id="{0220DD37-9F15-8949-A9A0-7617C393FB7B}"/>
              </a:ext>
            </a:extLst>
          </p:cNvPr>
          <p:cNvSpPr>
            <a:spLocks noGrp="1"/>
          </p:cNvSpPr>
          <p:nvPr>
            <p:ph type="sldNum" sz="quarter" idx="12"/>
          </p:nvPr>
        </p:nvSpPr>
        <p:spPr/>
        <p:txBody>
          <a:bodyPr/>
          <a:lstStyle/>
          <a:p>
            <a:fld id="{07A34A5B-A4B3-D44A-AAC9-BD3FEB11F3C0}" type="slidenum">
              <a:rPr lang="en-US" smtClean="0"/>
              <a:t>‹#›</a:t>
            </a:fld>
            <a:endParaRPr lang="en-US"/>
          </a:p>
        </p:txBody>
      </p:sp>
    </p:spTree>
    <p:extLst>
      <p:ext uri="{BB962C8B-B14F-4D97-AF65-F5344CB8AC3E}">
        <p14:creationId xmlns:p14="http://schemas.microsoft.com/office/powerpoint/2010/main" val="264271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4324A7-98FD-2E4D-9D32-1F387F8283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E800E7-6299-4440-92D8-89CF9AF7236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FFE07-450F-594A-BB25-970FE5E40FD2}"/>
              </a:ext>
            </a:extLst>
          </p:cNvPr>
          <p:cNvSpPr>
            <a:spLocks noGrp="1"/>
          </p:cNvSpPr>
          <p:nvPr>
            <p:ph type="dt" sz="half" idx="10"/>
          </p:nvPr>
        </p:nvSpPr>
        <p:spPr/>
        <p:txBody>
          <a:bodyPr/>
          <a:lstStyle/>
          <a:p>
            <a:fld id="{C1487AC9-9CDA-1E46-8BE9-972D22BA187C}" type="datetime1">
              <a:rPr lang="en-CA" smtClean="0"/>
              <a:t>2018-07-27</a:t>
            </a:fld>
            <a:endParaRPr lang="en-US"/>
          </a:p>
        </p:txBody>
      </p:sp>
      <p:sp>
        <p:nvSpPr>
          <p:cNvPr id="5" name="Footer Placeholder 4">
            <a:extLst>
              <a:ext uri="{FF2B5EF4-FFF2-40B4-BE49-F238E27FC236}">
                <a16:creationId xmlns:a16="http://schemas.microsoft.com/office/drawing/2014/main" id="{7DB8FF52-D609-CE40-A06F-B418E4816B7E}"/>
              </a:ext>
            </a:extLst>
          </p:cNvPr>
          <p:cNvSpPr>
            <a:spLocks noGrp="1"/>
          </p:cNvSpPr>
          <p:nvPr>
            <p:ph type="ftr" sz="quarter" idx="11"/>
          </p:nvPr>
        </p:nvSpPr>
        <p:spPr/>
        <p:txBody>
          <a:bodyPr/>
          <a:lstStyle/>
          <a:p>
            <a:r>
              <a:rPr lang="en-US"/>
              <a:t>Grootendorst Stata Conference Vancouver</a:t>
            </a:r>
          </a:p>
        </p:txBody>
      </p:sp>
      <p:sp>
        <p:nvSpPr>
          <p:cNvPr id="6" name="Slide Number Placeholder 5">
            <a:extLst>
              <a:ext uri="{FF2B5EF4-FFF2-40B4-BE49-F238E27FC236}">
                <a16:creationId xmlns:a16="http://schemas.microsoft.com/office/drawing/2014/main" id="{6E32042A-D8BD-734C-A24F-715DC74C360A}"/>
              </a:ext>
            </a:extLst>
          </p:cNvPr>
          <p:cNvSpPr>
            <a:spLocks noGrp="1"/>
          </p:cNvSpPr>
          <p:nvPr>
            <p:ph type="sldNum" sz="quarter" idx="12"/>
          </p:nvPr>
        </p:nvSpPr>
        <p:spPr/>
        <p:txBody>
          <a:bodyPr/>
          <a:lstStyle/>
          <a:p>
            <a:fld id="{07A34A5B-A4B3-D44A-AAC9-BD3FEB11F3C0}" type="slidenum">
              <a:rPr lang="en-US" smtClean="0"/>
              <a:t>‹#›</a:t>
            </a:fld>
            <a:endParaRPr lang="en-US"/>
          </a:p>
        </p:txBody>
      </p:sp>
    </p:spTree>
    <p:extLst>
      <p:ext uri="{BB962C8B-B14F-4D97-AF65-F5344CB8AC3E}">
        <p14:creationId xmlns:p14="http://schemas.microsoft.com/office/powerpoint/2010/main" val="47453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FD40-A447-FF4E-B45E-EE233C2341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0B9F1A-12A4-1346-B435-AC97D66AEA5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0C0685-5838-4946-ABE3-7316FC5DCD2C}"/>
              </a:ext>
            </a:extLst>
          </p:cNvPr>
          <p:cNvSpPr>
            <a:spLocks noGrp="1"/>
          </p:cNvSpPr>
          <p:nvPr>
            <p:ph type="dt" sz="half" idx="10"/>
          </p:nvPr>
        </p:nvSpPr>
        <p:spPr/>
        <p:txBody>
          <a:bodyPr/>
          <a:lstStyle/>
          <a:p>
            <a:fld id="{75985751-4F38-3048-B4DD-302491E46814}" type="datetime1">
              <a:rPr lang="en-CA" smtClean="0"/>
              <a:t>2018-07-27</a:t>
            </a:fld>
            <a:endParaRPr lang="en-US"/>
          </a:p>
        </p:txBody>
      </p:sp>
      <p:sp>
        <p:nvSpPr>
          <p:cNvPr id="5" name="Footer Placeholder 4">
            <a:extLst>
              <a:ext uri="{FF2B5EF4-FFF2-40B4-BE49-F238E27FC236}">
                <a16:creationId xmlns:a16="http://schemas.microsoft.com/office/drawing/2014/main" id="{F3CE08CA-E910-AD4F-9513-755EC91233C8}"/>
              </a:ext>
            </a:extLst>
          </p:cNvPr>
          <p:cNvSpPr>
            <a:spLocks noGrp="1"/>
          </p:cNvSpPr>
          <p:nvPr>
            <p:ph type="ftr" sz="quarter" idx="11"/>
          </p:nvPr>
        </p:nvSpPr>
        <p:spPr/>
        <p:txBody>
          <a:bodyPr/>
          <a:lstStyle/>
          <a:p>
            <a:r>
              <a:rPr lang="en-US"/>
              <a:t>Grootendorst Stata Conference Vancouver</a:t>
            </a:r>
          </a:p>
        </p:txBody>
      </p:sp>
      <p:sp>
        <p:nvSpPr>
          <p:cNvPr id="6" name="Slide Number Placeholder 5">
            <a:extLst>
              <a:ext uri="{FF2B5EF4-FFF2-40B4-BE49-F238E27FC236}">
                <a16:creationId xmlns:a16="http://schemas.microsoft.com/office/drawing/2014/main" id="{2FC22A4F-6EAB-1646-97A3-002EF267D689}"/>
              </a:ext>
            </a:extLst>
          </p:cNvPr>
          <p:cNvSpPr>
            <a:spLocks noGrp="1"/>
          </p:cNvSpPr>
          <p:nvPr>
            <p:ph type="sldNum" sz="quarter" idx="12"/>
          </p:nvPr>
        </p:nvSpPr>
        <p:spPr/>
        <p:txBody>
          <a:bodyPr/>
          <a:lstStyle/>
          <a:p>
            <a:fld id="{07A34A5B-A4B3-D44A-AAC9-BD3FEB11F3C0}" type="slidenum">
              <a:rPr lang="en-US" smtClean="0"/>
              <a:t>‹#›</a:t>
            </a:fld>
            <a:endParaRPr lang="en-US"/>
          </a:p>
        </p:txBody>
      </p:sp>
    </p:spTree>
    <p:extLst>
      <p:ext uri="{BB962C8B-B14F-4D97-AF65-F5344CB8AC3E}">
        <p14:creationId xmlns:p14="http://schemas.microsoft.com/office/powerpoint/2010/main" val="312669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728F0-C9F0-3241-B971-4E066421A4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D47CF8-A695-0D49-80C0-B7FC09FACE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71F369-9E4A-3047-AC61-88182CEBFC01}"/>
              </a:ext>
            </a:extLst>
          </p:cNvPr>
          <p:cNvSpPr>
            <a:spLocks noGrp="1"/>
          </p:cNvSpPr>
          <p:nvPr>
            <p:ph type="dt" sz="half" idx="10"/>
          </p:nvPr>
        </p:nvSpPr>
        <p:spPr/>
        <p:txBody>
          <a:bodyPr/>
          <a:lstStyle/>
          <a:p>
            <a:fld id="{B44B35C5-91D1-4F43-9C1D-042423711396}" type="datetime1">
              <a:rPr lang="en-CA" smtClean="0"/>
              <a:t>2018-07-27</a:t>
            </a:fld>
            <a:endParaRPr lang="en-US"/>
          </a:p>
        </p:txBody>
      </p:sp>
      <p:sp>
        <p:nvSpPr>
          <p:cNvPr id="5" name="Footer Placeholder 4">
            <a:extLst>
              <a:ext uri="{FF2B5EF4-FFF2-40B4-BE49-F238E27FC236}">
                <a16:creationId xmlns:a16="http://schemas.microsoft.com/office/drawing/2014/main" id="{B3B72EDF-753F-414A-B86C-33825B367CEC}"/>
              </a:ext>
            </a:extLst>
          </p:cNvPr>
          <p:cNvSpPr>
            <a:spLocks noGrp="1"/>
          </p:cNvSpPr>
          <p:nvPr>
            <p:ph type="ftr" sz="quarter" idx="11"/>
          </p:nvPr>
        </p:nvSpPr>
        <p:spPr/>
        <p:txBody>
          <a:bodyPr/>
          <a:lstStyle/>
          <a:p>
            <a:r>
              <a:rPr lang="en-US"/>
              <a:t>Grootendorst Stata Conference Vancouver</a:t>
            </a:r>
          </a:p>
        </p:txBody>
      </p:sp>
      <p:sp>
        <p:nvSpPr>
          <p:cNvPr id="6" name="Slide Number Placeholder 5">
            <a:extLst>
              <a:ext uri="{FF2B5EF4-FFF2-40B4-BE49-F238E27FC236}">
                <a16:creationId xmlns:a16="http://schemas.microsoft.com/office/drawing/2014/main" id="{2EF9DCF2-6ACB-434C-8614-FDC26CEBA5B5}"/>
              </a:ext>
            </a:extLst>
          </p:cNvPr>
          <p:cNvSpPr>
            <a:spLocks noGrp="1"/>
          </p:cNvSpPr>
          <p:nvPr>
            <p:ph type="sldNum" sz="quarter" idx="12"/>
          </p:nvPr>
        </p:nvSpPr>
        <p:spPr/>
        <p:txBody>
          <a:bodyPr/>
          <a:lstStyle/>
          <a:p>
            <a:fld id="{07A34A5B-A4B3-D44A-AAC9-BD3FEB11F3C0}" type="slidenum">
              <a:rPr lang="en-US" smtClean="0"/>
              <a:t>‹#›</a:t>
            </a:fld>
            <a:endParaRPr lang="en-US"/>
          </a:p>
        </p:txBody>
      </p:sp>
    </p:spTree>
    <p:extLst>
      <p:ext uri="{BB962C8B-B14F-4D97-AF65-F5344CB8AC3E}">
        <p14:creationId xmlns:p14="http://schemas.microsoft.com/office/powerpoint/2010/main" val="416727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4C9F9-33D0-D840-B855-B540F42659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C2A753-E79F-2045-BEA5-2C1190C149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5D2714-38B2-8247-8572-A55714F4C4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6BD4AA-DF83-1F4D-A7BD-C65E130AEC4A}"/>
              </a:ext>
            </a:extLst>
          </p:cNvPr>
          <p:cNvSpPr>
            <a:spLocks noGrp="1"/>
          </p:cNvSpPr>
          <p:nvPr>
            <p:ph type="dt" sz="half" idx="10"/>
          </p:nvPr>
        </p:nvSpPr>
        <p:spPr/>
        <p:txBody>
          <a:bodyPr/>
          <a:lstStyle/>
          <a:p>
            <a:fld id="{78E03BC8-07C6-4744-9328-66822DC779CB}" type="datetime1">
              <a:rPr lang="en-CA" smtClean="0"/>
              <a:t>2018-07-27</a:t>
            </a:fld>
            <a:endParaRPr lang="en-US"/>
          </a:p>
        </p:txBody>
      </p:sp>
      <p:sp>
        <p:nvSpPr>
          <p:cNvPr id="6" name="Footer Placeholder 5">
            <a:extLst>
              <a:ext uri="{FF2B5EF4-FFF2-40B4-BE49-F238E27FC236}">
                <a16:creationId xmlns:a16="http://schemas.microsoft.com/office/drawing/2014/main" id="{F1E66210-DBC1-B641-8541-F6E084A8883F}"/>
              </a:ext>
            </a:extLst>
          </p:cNvPr>
          <p:cNvSpPr>
            <a:spLocks noGrp="1"/>
          </p:cNvSpPr>
          <p:nvPr>
            <p:ph type="ftr" sz="quarter" idx="11"/>
          </p:nvPr>
        </p:nvSpPr>
        <p:spPr/>
        <p:txBody>
          <a:bodyPr/>
          <a:lstStyle/>
          <a:p>
            <a:r>
              <a:rPr lang="en-US"/>
              <a:t>Grootendorst Stata Conference Vancouver</a:t>
            </a:r>
          </a:p>
        </p:txBody>
      </p:sp>
      <p:sp>
        <p:nvSpPr>
          <p:cNvPr id="7" name="Slide Number Placeholder 6">
            <a:extLst>
              <a:ext uri="{FF2B5EF4-FFF2-40B4-BE49-F238E27FC236}">
                <a16:creationId xmlns:a16="http://schemas.microsoft.com/office/drawing/2014/main" id="{475DEAFE-7979-D248-B008-8F50DE56FEDF}"/>
              </a:ext>
            </a:extLst>
          </p:cNvPr>
          <p:cNvSpPr>
            <a:spLocks noGrp="1"/>
          </p:cNvSpPr>
          <p:nvPr>
            <p:ph type="sldNum" sz="quarter" idx="12"/>
          </p:nvPr>
        </p:nvSpPr>
        <p:spPr/>
        <p:txBody>
          <a:bodyPr/>
          <a:lstStyle/>
          <a:p>
            <a:fld id="{07A34A5B-A4B3-D44A-AAC9-BD3FEB11F3C0}" type="slidenum">
              <a:rPr lang="en-US" smtClean="0"/>
              <a:t>‹#›</a:t>
            </a:fld>
            <a:endParaRPr lang="en-US"/>
          </a:p>
        </p:txBody>
      </p:sp>
    </p:spTree>
    <p:extLst>
      <p:ext uri="{BB962C8B-B14F-4D97-AF65-F5344CB8AC3E}">
        <p14:creationId xmlns:p14="http://schemas.microsoft.com/office/powerpoint/2010/main" val="3127766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06C36-E8FA-124C-A7A3-450F6304D8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F58966-0307-0447-A898-50DDFDE588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6A4DEA-C8BB-BC4D-BDC2-BFD6937B7AD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BF5D38-8590-F74F-AADE-96E9CCD6DF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8BB7B0-7B20-5E4D-9270-54966C2C027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BFB725-B637-8C46-93BF-0443180F42A1}"/>
              </a:ext>
            </a:extLst>
          </p:cNvPr>
          <p:cNvSpPr>
            <a:spLocks noGrp="1"/>
          </p:cNvSpPr>
          <p:nvPr>
            <p:ph type="dt" sz="half" idx="10"/>
          </p:nvPr>
        </p:nvSpPr>
        <p:spPr/>
        <p:txBody>
          <a:bodyPr/>
          <a:lstStyle/>
          <a:p>
            <a:fld id="{A2464A83-1A68-A148-B421-CA67EC9B4986}" type="datetime1">
              <a:rPr lang="en-CA" smtClean="0"/>
              <a:t>2018-07-27</a:t>
            </a:fld>
            <a:endParaRPr lang="en-US"/>
          </a:p>
        </p:txBody>
      </p:sp>
      <p:sp>
        <p:nvSpPr>
          <p:cNvPr id="8" name="Footer Placeholder 7">
            <a:extLst>
              <a:ext uri="{FF2B5EF4-FFF2-40B4-BE49-F238E27FC236}">
                <a16:creationId xmlns:a16="http://schemas.microsoft.com/office/drawing/2014/main" id="{BB4DA7CC-7EFE-0447-8CD8-0DC307CE375E}"/>
              </a:ext>
            </a:extLst>
          </p:cNvPr>
          <p:cNvSpPr>
            <a:spLocks noGrp="1"/>
          </p:cNvSpPr>
          <p:nvPr>
            <p:ph type="ftr" sz="quarter" idx="11"/>
          </p:nvPr>
        </p:nvSpPr>
        <p:spPr/>
        <p:txBody>
          <a:bodyPr/>
          <a:lstStyle/>
          <a:p>
            <a:r>
              <a:rPr lang="en-US"/>
              <a:t>Grootendorst Stata Conference Vancouver</a:t>
            </a:r>
          </a:p>
        </p:txBody>
      </p:sp>
      <p:sp>
        <p:nvSpPr>
          <p:cNvPr id="9" name="Slide Number Placeholder 8">
            <a:extLst>
              <a:ext uri="{FF2B5EF4-FFF2-40B4-BE49-F238E27FC236}">
                <a16:creationId xmlns:a16="http://schemas.microsoft.com/office/drawing/2014/main" id="{68752507-BEDB-2A4D-891B-2BD93E480423}"/>
              </a:ext>
            </a:extLst>
          </p:cNvPr>
          <p:cNvSpPr>
            <a:spLocks noGrp="1"/>
          </p:cNvSpPr>
          <p:nvPr>
            <p:ph type="sldNum" sz="quarter" idx="12"/>
          </p:nvPr>
        </p:nvSpPr>
        <p:spPr/>
        <p:txBody>
          <a:bodyPr/>
          <a:lstStyle/>
          <a:p>
            <a:fld id="{07A34A5B-A4B3-D44A-AAC9-BD3FEB11F3C0}" type="slidenum">
              <a:rPr lang="en-US" smtClean="0"/>
              <a:t>‹#›</a:t>
            </a:fld>
            <a:endParaRPr lang="en-US"/>
          </a:p>
        </p:txBody>
      </p:sp>
    </p:spTree>
    <p:extLst>
      <p:ext uri="{BB962C8B-B14F-4D97-AF65-F5344CB8AC3E}">
        <p14:creationId xmlns:p14="http://schemas.microsoft.com/office/powerpoint/2010/main" val="261378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313C-E476-DF42-9302-098EDDA5D3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DFBBB2-451D-7744-80CD-0599C2470008}"/>
              </a:ext>
            </a:extLst>
          </p:cNvPr>
          <p:cNvSpPr>
            <a:spLocks noGrp="1"/>
          </p:cNvSpPr>
          <p:nvPr>
            <p:ph type="dt" sz="half" idx="10"/>
          </p:nvPr>
        </p:nvSpPr>
        <p:spPr/>
        <p:txBody>
          <a:bodyPr/>
          <a:lstStyle/>
          <a:p>
            <a:fld id="{8163B8E3-622D-6844-A89B-08EB916DC1D3}" type="datetime1">
              <a:rPr lang="en-CA" smtClean="0"/>
              <a:t>2018-07-27</a:t>
            </a:fld>
            <a:endParaRPr lang="en-US"/>
          </a:p>
        </p:txBody>
      </p:sp>
      <p:sp>
        <p:nvSpPr>
          <p:cNvPr id="4" name="Footer Placeholder 3">
            <a:extLst>
              <a:ext uri="{FF2B5EF4-FFF2-40B4-BE49-F238E27FC236}">
                <a16:creationId xmlns:a16="http://schemas.microsoft.com/office/drawing/2014/main" id="{23EC74BE-421D-164D-9E99-C5F5E1F7BE01}"/>
              </a:ext>
            </a:extLst>
          </p:cNvPr>
          <p:cNvSpPr>
            <a:spLocks noGrp="1"/>
          </p:cNvSpPr>
          <p:nvPr>
            <p:ph type="ftr" sz="quarter" idx="11"/>
          </p:nvPr>
        </p:nvSpPr>
        <p:spPr/>
        <p:txBody>
          <a:bodyPr/>
          <a:lstStyle/>
          <a:p>
            <a:r>
              <a:rPr lang="en-US"/>
              <a:t>Grootendorst Stata Conference Vancouver</a:t>
            </a:r>
          </a:p>
        </p:txBody>
      </p:sp>
      <p:sp>
        <p:nvSpPr>
          <p:cNvPr id="5" name="Slide Number Placeholder 4">
            <a:extLst>
              <a:ext uri="{FF2B5EF4-FFF2-40B4-BE49-F238E27FC236}">
                <a16:creationId xmlns:a16="http://schemas.microsoft.com/office/drawing/2014/main" id="{CF9734B6-539E-0D4C-87AA-4083E240D4D7}"/>
              </a:ext>
            </a:extLst>
          </p:cNvPr>
          <p:cNvSpPr>
            <a:spLocks noGrp="1"/>
          </p:cNvSpPr>
          <p:nvPr>
            <p:ph type="sldNum" sz="quarter" idx="12"/>
          </p:nvPr>
        </p:nvSpPr>
        <p:spPr/>
        <p:txBody>
          <a:bodyPr/>
          <a:lstStyle/>
          <a:p>
            <a:fld id="{07A34A5B-A4B3-D44A-AAC9-BD3FEB11F3C0}" type="slidenum">
              <a:rPr lang="en-US" smtClean="0"/>
              <a:t>‹#›</a:t>
            </a:fld>
            <a:endParaRPr lang="en-US"/>
          </a:p>
        </p:txBody>
      </p:sp>
    </p:spTree>
    <p:extLst>
      <p:ext uri="{BB962C8B-B14F-4D97-AF65-F5344CB8AC3E}">
        <p14:creationId xmlns:p14="http://schemas.microsoft.com/office/powerpoint/2010/main" val="3646816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4B24E4-6AE5-274B-B459-92F1648FB23B}"/>
              </a:ext>
            </a:extLst>
          </p:cNvPr>
          <p:cNvSpPr>
            <a:spLocks noGrp="1"/>
          </p:cNvSpPr>
          <p:nvPr>
            <p:ph type="dt" sz="half" idx="10"/>
          </p:nvPr>
        </p:nvSpPr>
        <p:spPr/>
        <p:txBody>
          <a:bodyPr/>
          <a:lstStyle/>
          <a:p>
            <a:fld id="{75E20601-55DB-614C-BE3E-73DFD313446D}" type="datetime1">
              <a:rPr lang="en-CA" smtClean="0"/>
              <a:t>2018-07-27</a:t>
            </a:fld>
            <a:endParaRPr lang="en-US"/>
          </a:p>
        </p:txBody>
      </p:sp>
      <p:sp>
        <p:nvSpPr>
          <p:cNvPr id="3" name="Footer Placeholder 2">
            <a:extLst>
              <a:ext uri="{FF2B5EF4-FFF2-40B4-BE49-F238E27FC236}">
                <a16:creationId xmlns:a16="http://schemas.microsoft.com/office/drawing/2014/main" id="{A32F0F72-EB71-E947-8A22-83C778530EC2}"/>
              </a:ext>
            </a:extLst>
          </p:cNvPr>
          <p:cNvSpPr>
            <a:spLocks noGrp="1"/>
          </p:cNvSpPr>
          <p:nvPr>
            <p:ph type="ftr" sz="quarter" idx="11"/>
          </p:nvPr>
        </p:nvSpPr>
        <p:spPr/>
        <p:txBody>
          <a:bodyPr/>
          <a:lstStyle/>
          <a:p>
            <a:r>
              <a:rPr lang="en-US"/>
              <a:t>Grootendorst Stata Conference Vancouver</a:t>
            </a:r>
          </a:p>
        </p:txBody>
      </p:sp>
      <p:sp>
        <p:nvSpPr>
          <p:cNvPr id="4" name="Slide Number Placeholder 3">
            <a:extLst>
              <a:ext uri="{FF2B5EF4-FFF2-40B4-BE49-F238E27FC236}">
                <a16:creationId xmlns:a16="http://schemas.microsoft.com/office/drawing/2014/main" id="{E3A19A76-29DF-6343-9A60-5CBAFDF312C8}"/>
              </a:ext>
            </a:extLst>
          </p:cNvPr>
          <p:cNvSpPr>
            <a:spLocks noGrp="1"/>
          </p:cNvSpPr>
          <p:nvPr>
            <p:ph type="sldNum" sz="quarter" idx="12"/>
          </p:nvPr>
        </p:nvSpPr>
        <p:spPr/>
        <p:txBody>
          <a:bodyPr/>
          <a:lstStyle/>
          <a:p>
            <a:fld id="{07A34A5B-A4B3-D44A-AAC9-BD3FEB11F3C0}" type="slidenum">
              <a:rPr lang="en-US" smtClean="0"/>
              <a:t>‹#›</a:t>
            </a:fld>
            <a:endParaRPr lang="en-US"/>
          </a:p>
        </p:txBody>
      </p:sp>
    </p:spTree>
    <p:extLst>
      <p:ext uri="{BB962C8B-B14F-4D97-AF65-F5344CB8AC3E}">
        <p14:creationId xmlns:p14="http://schemas.microsoft.com/office/powerpoint/2010/main" val="2854028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BEEFC-0624-FD4D-B2F2-3ABF83FD36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44AB18-E6D3-7342-B506-023447EDA6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4B7E23-33F0-BE4E-8682-B60CB876E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8D6332-9EE3-A64D-B895-E182EF57AF29}"/>
              </a:ext>
            </a:extLst>
          </p:cNvPr>
          <p:cNvSpPr>
            <a:spLocks noGrp="1"/>
          </p:cNvSpPr>
          <p:nvPr>
            <p:ph type="dt" sz="half" idx="10"/>
          </p:nvPr>
        </p:nvSpPr>
        <p:spPr/>
        <p:txBody>
          <a:bodyPr/>
          <a:lstStyle/>
          <a:p>
            <a:fld id="{6991D3F2-C19A-6840-8C90-BDC980703A07}" type="datetime1">
              <a:rPr lang="en-CA" smtClean="0"/>
              <a:t>2018-07-27</a:t>
            </a:fld>
            <a:endParaRPr lang="en-US"/>
          </a:p>
        </p:txBody>
      </p:sp>
      <p:sp>
        <p:nvSpPr>
          <p:cNvPr id="6" name="Footer Placeholder 5">
            <a:extLst>
              <a:ext uri="{FF2B5EF4-FFF2-40B4-BE49-F238E27FC236}">
                <a16:creationId xmlns:a16="http://schemas.microsoft.com/office/drawing/2014/main" id="{5EB09359-662F-EF4C-9E92-441A1B41801F}"/>
              </a:ext>
            </a:extLst>
          </p:cNvPr>
          <p:cNvSpPr>
            <a:spLocks noGrp="1"/>
          </p:cNvSpPr>
          <p:nvPr>
            <p:ph type="ftr" sz="quarter" idx="11"/>
          </p:nvPr>
        </p:nvSpPr>
        <p:spPr/>
        <p:txBody>
          <a:bodyPr/>
          <a:lstStyle/>
          <a:p>
            <a:r>
              <a:rPr lang="en-US"/>
              <a:t>Grootendorst Stata Conference Vancouver</a:t>
            </a:r>
          </a:p>
        </p:txBody>
      </p:sp>
      <p:sp>
        <p:nvSpPr>
          <p:cNvPr id="7" name="Slide Number Placeholder 6">
            <a:extLst>
              <a:ext uri="{FF2B5EF4-FFF2-40B4-BE49-F238E27FC236}">
                <a16:creationId xmlns:a16="http://schemas.microsoft.com/office/drawing/2014/main" id="{40F280B1-27CA-F342-9F4B-BDFAB0E30641}"/>
              </a:ext>
            </a:extLst>
          </p:cNvPr>
          <p:cNvSpPr>
            <a:spLocks noGrp="1"/>
          </p:cNvSpPr>
          <p:nvPr>
            <p:ph type="sldNum" sz="quarter" idx="12"/>
          </p:nvPr>
        </p:nvSpPr>
        <p:spPr/>
        <p:txBody>
          <a:bodyPr/>
          <a:lstStyle/>
          <a:p>
            <a:fld id="{07A34A5B-A4B3-D44A-AAC9-BD3FEB11F3C0}" type="slidenum">
              <a:rPr lang="en-US" smtClean="0"/>
              <a:t>‹#›</a:t>
            </a:fld>
            <a:endParaRPr lang="en-US"/>
          </a:p>
        </p:txBody>
      </p:sp>
    </p:spTree>
    <p:extLst>
      <p:ext uri="{BB962C8B-B14F-4D97-AF65-F5344CB8AC3E}">
        <p14:creationId xmlns:p14="http://schemas.microsoft.com/office/powerpoint/2010/main" val="238819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6822F-0ED2-A94B-9DDA-CBE0BE3A3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750182-2F2B-514F-9C20-2228EB7890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1CC4CA-66A2-8A45-A528-CF8AB02E7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1F4D36-A7BD-EF4D-8F4C-73957BE93091}"/>
              </a:ext>
            </a:extLst>
          </p:cNvPr>
          <p:cNvSpPr>
            <a:spLocks noGrp="1"/>
          </p:cNvSpPr>
          <p:nvPr>
            <p:ph type="dt" sz="half" idx="10"/>
          </p:nvPr>
        </p:nvSpPr>
        <p:spPr/>
        <p:txBody>
          <a:bodyPr/>
          <a:lstStyle/>
          <a:p>
            <a:fld id="{0DB2B3B8-54DD-334C-9721-0655DF3E169B}" type="datetime1">
              <a:rPr lang="en-CA" smtClean="0"/>
              <a:t>2018-07-27</a:t>
            </a:fld>
            <a:endParaRPr lang="en-US"/>
          </a:p>
        </p:txBody>
      </p:sp>
      <p:sp>
        <p:nvSpPr>
          <p:cNvPr id="6" name="Footer Placeholder 5">
            <a:extLst>
              <a:ext uri="{FF2B5EF4-FFF2-40B4-BE49-F238E27FC236}">
                <a16:creationId xmlns:a16="http://schemas.microsoft.com/office/drawing/2014/main" id="{F6778815-7BDE-6A46-B5CD-9AAA782719E7}"/>
              </a:ext>
            </a:extLst>
          </p:cNvPr>
          <p:cNvSpPr>
            <a:spLocks noGrp="1"/>
          </p:cNvSpPr>
          <p:nvPr>
            <p:ph type="ftr" sz="quarter" idx="11"/>
          </p:nvPr>
        </p:nvSpPr>
        <p:spPr/>
        <p:txBody>
          <a:bodyPr/>
          <a:lstStyle/>
          <a:p>
            <a:r>
              <a:rPr lang="en-US"/>
              <a:t>Grootendorst Stata Conference Vancouver</a:t>
            </a:r>
          </a:p>
        </p:txBody>
      </p:sp>
      <p:sp>
        <p:nvSpPr>
          <p:cNvPr id="7" name="Slide Number Placeholder 6">
            <a:extLst>
              <a:ext uri="{FF2B5EF4-FFF2-40B4-BE49-F238E27FC236}">
                <a16:creationId xmlns:a16="http://schemas.microsoft.com/office/drawing/2014/main" id="{4C6D4EE6-B4FA-8947-B5D7-16FECD4766BA}"/>
              </a:ext>
            </a:extLst>
          </p:cNvPr>
          <p:cNvSpPr>
            <a:spLocks noGrp="1"/>
          </p:cNvSpPr>
          <p:nvPr>
            <p:ph type="sldNum" sz="quarter" idx="12"/>
          </p:nvPr>
        </p:nvSpPr>
        <p:spPr/>
        <p:txBody>
          <a:bodyPr/>
          <a:lstStyle/>
          <a:p>
            <a:fld id="{07A34A5B-A4B3-D44A-AAC9-BD3FEB11F3C0}" type="slidenum">
              <a:rPr lang="en-US" smtClean="0"/>
              <a:t>‹#›</a:t>
            </a:fld>
            <a:endParaRPr lang="en-US"/>
          </a:p>
        </p:txBody>
      </p:sp>
    </p:spTree>
    <p:extLst>
      <p:ext uri="{BB962C8B-B14F-4D97-AF65-F5344CB8AC3E}">
        <p14:creationId xmlns:p14="http://schemas.microsoft.com/office/powerpoint/2010/main" val="3187610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C2DD9D-835C-3A45-B619-D3703526A0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5110F4-C22B-C04F-9514-A70100CFAC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928E1-9BBA-A643-B099-5DAD499F95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50EED-9AEC-E740-9DDF-00F5F53ED572}" type="datetime1">
              <a:rPr lang="en-CA" smtClean="0"/>
              <a:t>2018-07-27</a:t>
            </a:fld>
            <a:endParaRPr lang="en-US"/>
          </a:p>
        </p:txBody>
      </p:sp>
      <p:sp>
        <p:nvSpPr>
          <p:cNvPr id="5" name="Footer Placeholder 4">
            <a:extLst>
              <a:ext uri="{FF2B5EF4-FFF2-40B4-BE49-F238E27FC236}">
                <a16:creationId xmlns:a16="http://schemas.microsoft.com/office/drawing/2014/main" id="{7086FC25-7C44-424D-B981-3DF8E1D7C5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Grootendorst Stata Conference Vancouver</a:t>
            </a:r>
          </a:p>
        </p:txBody>
      </p:sp>
      <p:sp>
        <p:nvSpPr>
          <p:cNvPr id="6" name="Slide Number Placeholder 5">
            <a:extLst>
              <a:ext uri="{FF2B5EF4-FFF2-40B4-BE49-F238E27FC236}">
                <a16:creationId xmlns:a16="http://schemas.microsoft.com/office/drawing/2014/main" id="{23AB8212-E8C0-E740-BC2D-5A45579617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34A5B-A4B3-D44A-AAC9-BD3FEB11F3C0}" type="slidenum">
              <a:rPr lang="en-US" smtClean="0"/>
              <a:t>‹#›</a:t>
            </a:fld>
            <a:endParaRPr lang="en-US"/>
          </a:p>
        </p:txBody>
      </p:sp>
    </p:spTree>
    <p:extLst>
      <p:ext uri="{BB962C8B-B14F-4D97-AF65-F5344CB8AC3E}">
        <p14:creationId xmlns:p14="http://schemas.microsoft.com/office/powerpoint/2010/main" val="737659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1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31.png"/><Relationship Id="rId3" Type="http://schemas.openxmlformats.org/officeDocument/2006/relationships/slideLayout" Target="../slideLayouts/slideLayout4.xml"/><Relationship Id="rId7" Type="http://schemas.openxmlformats.org/officeDocument/2006/relationships/image" Target="../media/image152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6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individual.utoronto.ca/grootendorst/teaching.ht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01AB6-2B47-AB44-9C35-234B38F3338B}"/>
              </a:ext>
            </a:extLst>
          </p:cNvPr>
          <p:cNvSpPr>
            <a:spLocks noGrp="1"/>
          </p:cNvSpPr>
          <p:nvPr>
            <p:ph type="ctrTitle"/>
          </p:nvPr>
        </p:nvSpPr>
        <p:spPr/>
        <p:txBody>
          <a:bodyPr/>
          <a:lstStyle/>
          <a:p>
            <a:r>
              <a:rPr lang="en-US" dirty="0">
                <a:solidFill>
                  <a:srgbClr val="C00000"/>
                </a:solidFill>
              </a:rPr>
              <a:t>Biostatistics using Stata</a:t>
            </a:r>
          </a:p>
        </p:txBody>
      </p:sp>
      <p:sp>
        <p:nvSpPr>
          <p:cNvPr id="3" name="Subtitle 2">
            <a:extLst>
              <a:ext uri="{FF2B5EF4-FFF2-40B4-BE49-F238E27FC236}">
                <a16:creationId xmlns:a16="http://schemas.microsoft.com/office/drawing/2014/main" id="{6A381A61-1100-AD48-B510-8D4467E34A6D}"/>
              </a:ext>
            </a:extLst>
          </p:cNvPr>
          <p:cNvSpPr>
            <a:spLocks noGrp="1"/>
          </p:cNvSpPr>
          <p:nvPr>
            <p:ph type="subTitle" idx="1"/>
          </p:nvPr>
        </p:nvSpPr>
        <p:spPr/>
        <p:txBody>
          <a:bodyPr/>
          <a:lstStyle/>
          <a:p>
            <a:r>
              <a:rPr lang="en-US" dirty="0"/>
              <a:t>Paul </a:t>
            </a:r>
            <a:r>
              <a:rPr lang="en-US" dirty="0" err="1"/>
              <a:t>Grootendorst</a:t>
            </a:r>
            <a:endParaRPr lang="en-US" dirty="0"/>
          </a:p>
          <a:p>
            <a:r>
              <a:rPr lang="en-US" dirty="0"/>
              <a:t>Leslie Dan Faculty of Pharmacy</a:t>
            </a:r>
          </a:p>
          <a:p>
            <a:r>
              <a:rPr lang="en-US" dirty="0"/>
              <a:t>University of Toronto</a:t>
            </a:r>
          </a:p>
        </p:txBody>
      </p:sp>
    </p:spTree>
    <p:extLst>
      <p:ext uri="{BB962C8B-B14F-4D97-AF65-F5344CB8AC3E}">
        <p14:creationId xmlns:p14="http://schemas.microsoft.com/office/powerpoint/2010/main" val="18331363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CA" dirty="0">
                    <a:solidFill>
                      <a:srgbClr val="002060"/>
                    </a:solidFill>
                  </a:rPr>
                  <a:t>Simulating sampling distribution of </a:t>
                </a:r>
                <a14:m>
                  <m:oMath xmlns:m="http://schemas.openxmlformats.org/officeDocument/2006/math">
                    <m:sSub>
                      <m:sSubPr>
                        <m:ctrlPr>
                          <a:rPr lang="en-US" i="1">
                            <a:solidFill>
                              <a:srgbClr val="002060"/>
                            </a:solidFill>
                            <a:latin typeface="Cambria Math" panose="02040503050406030204" pitchFamily="18" charset="0"/>
                          </a:rPr>
                        </m:ctrlPr>
                      </m:sSubPr>
                      <m:e>
                        <m:acc>
                          <m:accPr>
                            <m:chr m:val="̂"/>
                            <m:ctrlPr>
                              <a:rPr lang="en-US" i="1">
                                <a:solidFill>
                                  <a:srgbClr val="002060"/>
                                </a:solidFill>
                                <a:latin typeface="Cambria Math" panose="02040503050406030204" pitchFamily="18" charset="0"/>
                              </a:rPr>
                            </m:ctrlPr>
                          </m:accPr>
                          <m:e>
                            <m:r>
                              <a:rPr lang="en-CA" i="1">
                                <a:solidFill>
                                  <a:srgbClr val="002060"/>
                                </a:solidFill>
                                <a:latin typeface="Cambria Math" charset="0"/>
                              </a:rPr>
                              <m:t>𝑏</m:t>
                            </m:r>
                          </m:e>
                        </m:acc>
                      </m:e>
                      <m:sub>
                        <m:r>
                          <a:rPr lang="en-CA" i="1">
                            <a:solidFill>
                              <a:srgbClr val="002060"/>
                            </a:solidFill>
                            <a:latin typeface="Cambria Math" charset="0"/>
                          </a:rPr>
                          <m:t>1</m:t>
                        </m:r>
                      </m:sub>
                    </m:sSub>
                  </m:oMath>
                </a14:m>
                <a:r>
                  <a:rPr lang="en-CA" dirty="0">
                    <a:solidFill>
                      <a:srgbClr val="002060"/>
                    </a:solidFill>
                  </a:rPr>
                  <a:t> </a:t>
                </a:r>
                <a:endParaRPr lang="en-US" dirty="0">
                  <a:solidFill>
                    <a:srgbClr val="00206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2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457200" lvl="1" indent="-457200">
                  <a:spcBef>
                    <a:spcPts val="1000"/>
                  </a:spcBef>
                  <a:buFont typeface="+mj-lt"/>
                  <a:buAutoNum type="arabicPeriod"/>
                </a:pPr>
                <a:r>
                  <a:rPr lang="en-CA" dirty="0">
                    <a:ea typeface="Cambria Math" charset="0"/>
                    <a:cs typeface="Cambria Math" charset="0"/>
                  </a:rPr>
                  <a:t>Strategy is to generate data from a DGP of the form </a:t>
                </a:r>
                <a14:m>
                  <m:oMath xmlns:m="http://schemas.openxmlformats.org/officeDocument/2006/math">
                    <m:r>
                      <a:rPr lang="en-CA" i="1" smtClean="0">
                        <a:solidFill>
                          <a:schemeClr val="accent6">
                            <a:lumMod val="75000"/>
                          </a:schemeClr>
                        </a:solidFill>
                        <a:latin typeface="Cambria Math" charset="0"/>
                      </a:rPr>
                      <m:t>𝑦</m:t>
                    </m:r>
                    <m:r>
                      <a:rPr lang="en-CA">
                        <a:solidFill>
                          <a:schemeClr val="accent6">
                            <a:lumMod val="75000"/>
                          </a:schemeClr>
                        </a:solidFill>
                        <a:latin typeface="Cambria Math" charset="0"/>
                      </a:rPr>
                      <m:t>=</m:t>
                    </m:r>
                    <m:sSub>
                      <m:sSubPr>
                        <m:ctrlPr>
                          <a:rPr lang="en-US" i="1">
                            <a:solidFill>
                              <a:schemeClr val="accent6">
                                <a:lumMod val="75000"/>
                              </a:schemeClr>
                            </a:solidFill>
                            <a:latin typeface="Cambria Math" panose="02040503050406030204" pitchFamily="18" charset="0"/>
                          </a:rPr>
                        </m:ctrlPr>
                      </m:sSubPr>
                      <m:e>
                        <m:r>
                          <a:rPr lang="en-CA" i="1">
                            <a:solidFill>
                              <a:schemeClr val="accent6">
                                <a:lumMod val="75000"/>
                              </a:schemeClr>
                            </a:solidFill>
                            <a:latin typeface="Cambria Math" charset="0"/>
                            <a:ea typeface="Cambria Math" charset="0"/>
                            <a:cs typeface="Cambria Math" charset="0"/>
                          </a:rPr>
                          <m:t>𝛽</m:t>
                        </m:r>
                      </m:e>
                      <m:sub>
                        <m:r>
                          <a:rPr lang="en-CA" i="1">
                            <a:solidFill>
                              <a:schemeClr val="accent6">
                                <a:lumMod val="75000"/>
                              </a:schemeClr>
                            </a:solidFill>
                            <a:latin typeface="Cambria Math" charset="0"/>
                          </a:rPr>
                          <m:t>0</m:t>
                        </m:r>
                      </m:sub>
                    </m:sSub>
                    <m:r>
                      <a:rPr lang="en-CA" i="1">
                        <a:solidFill>
                          <a:schemeClr val="accent6">
                            <a:lumMod val="75000"/>
                          </a:schemeClr>
                        </a:solidFill>
                        <a:latin typeface="Cambria Math" charset="0"/>
                      </a:rPr>
                      <m:t>+</m:t>
                    </m:r>
                    <m:sSub>
                      <m:sSubPr>
                        <m:ctrlPr>
                          <a:rPr lang="en-US" i="1">
                            <a:solidFill>
                              <a:schemeClr val="accent6">
                                <a:lumMod val="75000"/>
                              </a:schemeClr>
                            </a:solidFill>
                            <a:latin typeface="Cambria Math" panose="02040503050406030204" pitchFamily="18" charset="0"/>
                          </a:rPr>
                        </m:ctrlPr>
                      </m:sSubPr>
                      <m:e>
                        <m:r>
                          <a:rPr lang="en-CA" i="1">
                            <a:solidFill>
                              <a:schemeClr val="accent6">
                                <a:lumMod val="75000"/>
                              </a:schemeClr>
                            </a:solidFill>
                            <a:latin typeface="Cambria Math" charset="0"/>
                            <a:ea typeface="Cambria Math" charset="0"/>
                            <a:cs typeface="Cambria Math" charset="0"/>
                          </a:rPr>
                          <m:t>𝛽</m:t>
                        </m:r>
                      </m:e>
                      <m:sub>
                        <m:r>
                          <a:rPr lang="en-CA" i="1">
                            <a:solidFill>
                              <a:schemeClr val="accent6">
                                <a:lumMod val="75000"/>
                              </a:schemeClr>
                            </a:solidFill>
                            <a:latin typeface="Cambria Math" charset="0"/>
                          </a:rPr>
                          <m:t>1</m:t>
                        </m:r>
                      </m:sub>
                    </m:sSub>
                    <m:r>
                      <a:rPr lang="en-CA" i="1">
                        <a:solidFill>
                          <a:schemeClr val="accent6">
                            <a:lumMod val="75000"/>
                          </a:schemeClr>
                        </a:solidFill>
                        <a:latin typeface="Cambria Math" charset="0"/>
                      </a:rPr>
                      <m:t>𝑥</m:t>
                    </m:r>
                    <m:r>
                      <a:rPr lang="en-CA" i="1">
                        <a:solidFill>
                          <a:schemeClr val="accent6">
                            <a:lumMod val="75000"/>
                          </a:schemeClr>
                        </a:solidFill>
                        <a:latin typeface="Cambria Math" charset="0"/>
                      </a:rPr>
                      <m:t>+</m:t>
                    </m:r>
                    <m:r>
                      <a:rPr lang="en-CA" i="1">
                        <a:solidFill>
                          <a:schemeClr val="accent6">
                            <a:lumMod val="75000"/>
                          </a:schemeClr>
                        </a:solidFill>
                        <a:latin typeface="Cambria Math" charset="0"/>
                        <a:ea typeface="Cambria Math" charset="0"/>
                        <a:cs typeface="Cambria Math" charset="0"/>
                      </a:rPr>
                      <m:t>𝜀</m:t>
                    </m:r>
                  </m:oMath>
                </a14:m>
                <a:r>
                  <a:rPr lang="en-US" dirty="0">
                    <a:solidFill>
                      <a:schemeClr val="accent6">
                        <a:lumMod val="75000"/>
                      </a:schemeClr>
                    </a:solidFill>
                  </a:rPr>
                  <a:t> </a:t>
                </a:r>
                <a:r>
                  <a:rPr lang="en-US" dirty="0"/>
                  <a:t>where I specify the values of </a:t>
                </a:r>
                <a14:m>
                  <m:oMath xmlns:m="http://schemas.openxmlformats.org/officeDocument/2006/math">
                    <m:sSub>
                      <m:sSubPr>
                        <m:ctrlPr>
                          <a:rPr lang="en-US" i="1">
                            <a:latin typeface="Cambria Math" panose="02040503050406030204" pitchFamily="18" charset="0"/>
                          </a:rPr>
                        </m:ctrlPr>
                      </m:sSubPr>
                      <m:e>
                        <m:r>
                          <a:rPr lang="en-CA" i="1">
                            <a:latin typeface="Cambria Math" charset="0"/>
                            <a:ea typeface="Cambria Math" charset="0"/>
                            <a:cs typeface="Cambria Math" charset="0"/>
                          </a:rPr>
                          <m:t>𝛽</m:t>
                        </m:r>
                      </m:e>
                      <m:sub>
                        <m:r>
                          <a:rPr lang="en-CA" i="1">
                            <a:latin typeface="Cambria Math" charset="0"/>
                          </a:rPr>
                          <m:t>0</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CA" i="1">
                            <a:latin typeface="Cambria Math" charset="0"/>
                            <a:ea typeface="Cambria Math" charset="0"/>
                            <a:cs typeface="Cambria Math" charset="0"/>
                          </a:rPr>
                          <m:t>𝛽</m:t>
                        </m:r>
                      </m:e>
                      <m:sub>
                        <m:r>
                          <a:rPr lang="en-CA" b="0" i="1" smtClean="0">
                            <a:latin typeface="Cambria Math" charset="0"/>
                          </a:rPr>
                          <m:t>1</m:t>
                        </m:r>
                      </m:sub>
                    </m:sSub>
                  </m:oMath>
                </a14:m>
                <a:r>
                  <a:rPr lang="en-US" dirty="0"/>
                  <a:t>; how </a:t>
                </a:r>
                <a14:m>
                  <m:oMath xmlns:m="http://schemas.openxmlformats.org/officeDocument/2006/math">
                    <m:r>
                      <a:rPr lang="en-CA" i="1">
                        <a:latin typeface="Cambria Math" charset="0"/>
                      </a:rPr>
                      <m:t>𝑥</m:t>
                    </m:r>
                  </m:oMath>
                </a14:m>
                <a:r>
                  <a:rPr lang="en-US" dirty="0"/>
                  <a:t> is determined; and the probability distribution of the error terms</a:t>
                </a:r>
              </a:p>
              <a:p>
                <a:pPr marL="457200" lvl="1" indent="-457200">
                  <a:spcBef>
                    <a:spcPts val="1000"/>
                  </a:spcBef>
                  <a:buFont typeface="+mj-lt"/>
                  <a:buAutoNum type="arabicPeriod"/>
                </a:pPr>
                <a:r>
                  <a:rPr lang="en-CA" dirty="0">
                    <a:ea typeface="Cambria Math" charset="0"/>
                    <a:cs typeface="Cambria Math" charset="0"/>
                  </a:rPr>
                  <a:t>I then generate a sample of </a:t>
                </a:r>
                <a14:m>
                  <m:oMath xmlns:m="http://schemas.openxmlformats.org/officeDocument/2006/math">
                    <m:r>
                      <a:rPr lang="en-CA" i="1">
                        <a:latin typeface="Cambria Math" charset="0"/>
                      </a:rPr>
                      <m:t>𝑛</m:t>
                    </m:r>
                  </m:oMath>
                </a14:m>
                <a:r>
                  <a:rPr lang="en-CA" dirty="0">
                    <a:ea typeface="Cambria Math" charset="0"/>
                    <a:cs typeface="Cambria Math" charset="0"/>
                  </a:rPr>
                  <a:t> observations on </a:t>
                </a:r>
                <a14:m>
                  <m:oMath xmlns:m="http://schemas.openxmlformats.org/officeDocument/2006/math">
                    <m:sSub>
                      <m:sSubPr>
                        <m:ctrlPr>
                          <a:rPr lang="en-US" i="1">
                            <a:latin typeface="Cambria Math" panose="02040503050406030204" pitchFamily="18" charset="0"/>
                          </a:rPr>
                        </m:ctrlPr>
                      </m:sSubPr>
                      <m:e>
                        <m:r>
                          <a:rPr lang="en-CA" i="1">
                            <a:latin typeface="Cambria Math" charset="0"/>
                          </a:rPr>
                          <m:t>𝑦</m:t>
                        </m:r>
                      </m:e>
                      <m:sub>
                        <m:r>
                          <a:rPr lang="en-CA" i="1">
                            <a:latin typeface="Cambria Math" charset="0"/>
                          </a:rPr>
                          <m:t>𝑖</m:t>
                        </m:r>
                      </m:sub>
                    </m:sSub>
                    <m:r>
                      <a:rPr lang="en-CA" b="0" i="1" smtClean="0">
                        <a:latin typeface="Cambria Math" charset="0"/>
                      </a:rPr>
                      <m:t>, </m:t>
                    </m:r>
                    <m:sSub>
                      <m:sSubPr>
                        <m:ctrlPr>
                          <a:rPr lang="en-US" i="1">
                            <a:latin typeface="Cambria Math" panose="02040503050406030204" pitchFamily="18" charset="0"/>
                          </a:rPr>
                        </m:ctrlPr>
                      </m:sSubPr>
                      <m:e>
                        <m:r>
                          <a:rPr lang="en-CA" i="1">
                            <a:latin typeface="Cambria Math" charset="0"/>
                          </a:rPr>
                          <m:t>𝑥</m:t>
                        </m:r>
                      </m:e>
                      <m:sub>
                        <m:r>
                          <a:rPr lang="en-CA" i="1">
                            <a:latin typeface="Cambria Math" charset="0"/>
                          </a:rPr>
                          <m:t>𝑖</m:t>
                        </m:r>
                      </m:sub>
                    </m:sSub>
                  </m:oMath>
                </a14:m>
                <a:r>
                  <a:rPr lang="en-CA" dirty="0">
                    <a:ea typeface="Cambria Math" charset="0"/>
                    <a:cs typeface="Cambria Math" charset="0"/>
                  </a:rPr>
                  <a:t>.  Each </a:t>
                </a:r>
                <a14:m>
                  <m:oMath xmlns:m="http://schemas.openxmlformats.org/officeDocument/2006/math">
                    <m:r>
                      <a:rPr lang="en-CA" i="1">
                        <a:latin typeface="Cambria Math" charset="0"/>
                      </a:rPr>
                      <m:t>𝑦</m:t>
                    </m:r>
                    <m:r>
                      <a:rPr lang="en-CA" i="1">
                        <a:latin typeface="Cambria Math" charset="0"/>
                      </a:rPr>
                      <m:t> </m:t>
                    </m:r>
                  </m:oMath>
                </a14:m>
                <a:r>
                  <a:rPr lang="en-CA" dirty="0">
                    <a:ea typeface="Cambria Math" charset="0"/>
                    <a:cs typeface="Cambria Math" charset="0"/>
                  </a:rPr>
                  <a:t>observation equals the systematic component </a:t>
                </a:r>
                <a14:m>
                  <m:oMath xmlns:m="http://schemas.openxmlformats.org/officeDocument/2006/math">
                    <m:sSub>
                      <m:sSubPr>
                        <m:ctrlPr>
                          <a:rPr lang="en-US" i="1">
                            <a:latin typeface="Cambria Math" panose="02040503050406030204" pitchFamily="18" charset="0"/>
                          </a:rPr>
                        </m:ctrlPr>
                      </m:sSubPr>
                      <m:e>
                        <m:r>
                          <a:rPr lang="en-CA" i="1">
                            <a:latin typeface="Cambria Math" charset="0"/>
                            <a:ea typeface="Cambria Math" charset="0"/>
                            <a:cs typeface="Cambria Math" charset="0"/>
                          </a:rPr>
                          <m:t>𝛽</m:t>
                        </m:r>
                      </m:e>
                      <m:sub>
                        <m:r>
                          <a:rPr lang="en-CA" i="1">
                            <a:latin typeface="Cambria Math" charset="0"/>
                          </a:rPr>
                          <m:t>0</m:t>
                        </m:r>
                      </m:sub>
                    </m:sSub>
                    <m:r>
                      <a:rPr lang="en-CA" i="1">
                        <a:latin typeface="Cambria Math" charset="0"/>
                      </a:rPr>
                      <m:t>+</m:t>
                    </m:r>
                    <m:sSub>
                      <m:sSubPr>
                        <m:ctrlPr>
                          <a:rPr lang="en-US" i="1">
                            <a:latin typeface="Cambria Math" panose="02040503050406030204" pitchFamily="18" charset="0"/>
                          </a:rPr>
                        </m:ctrlPr>
                      </m:sSubPr>
                      <m:e>
                        <m:r>
                          <a:rPr lang="en-CA" i="1">
                            <a:latin typeface="Cambria Math" charset="0"/>
                            <a:ea typeface="Cambria Math" charset="0"/>
                            <a:cs typeface="Cambria Math" charset="0"/>
                          </a:rPr>
                          <m:t>𝛽</m:t>
                        </m:r>
                      </m:e>
                      <m:sub>
                        <m:r>
                          <a:rPr lang="en-CA" i="1">
                            <a:latin typeface="Cambria Math" charset="0"/>
                          </a:rPr>
                          <m:t>1</m:t>
                        </m:r>
                      </m:sub>
                    </m:sSub>
                    <m:r>
                      <a:rPr lang="en-CA" i="1">
                        <a:latin typeface="Cambria Math" charset="0"/>
                      </a:rPr>
                      <m:t>𝑥</m:t>
                    </m:r>
                    <m:r>
                      <a:rPr lang="en-CA" i="1">
                        <a:latin typeface="Cambria Math" charset="0"/>
                      </a:rPr>
                      <m:t> </m:t>
                    </m:r>
                  </m:oMath>
                </a14:m>
                <a:r>
                  <a:rPr lang="en-CA" dirty="0">
                    <a:ea typeface="Cambria Math" charset="0"/>
                    <a:cs typeface="Cambria Math" charset="0"/>
                  </a:rPr>
                  <a:t>plus an </a:t>
                </a:r>
                <a:r>
                  <a:rPr lang="en-US" dirty="0"/>
                  <a:t>error term value, which is</a:t>
                </a:r>
                <a:r>
                  <a:rPr lang="en-CA" dirty="0">
                    <a:ea typeface="Cambria Math" charset="0"/>
                    <a:cs typeface="Cambria Math" charset="0"/>
                  </a:rPr>
                  <a:t> a draw from a </a:t>
                </a:r>
                <a:r>
                  <a:rPr lang="en-US" dirty="0"/>
                  <a:t>probability distribution</a:t>
                </a:r>
              </a:p>
              <a:p>
                <a:pPr marL="914400" lvl="2" indent="-457200">
                  <a:spcBef>
                    <a:spcPts val="1000"/>
                  </a:spcBef>
                </a:pPr>
                <a:r>
                  <a:rPr lang="en-CA" dirty="0">
                    <a:ea typeface="Cambria Math" charset="0"/>
                    <a:cs typeface="Cambria Math" charset="0"/>
                  </a:rPr>
                  <a:t>The error term value for a particular observation reflects the subject’s background characteristics that affect value of outcome </a:t>
                </a:r>
                <a14:m>
                  <m:oMath xmlns:m="http://schemas.openxmlformats.org/officeDocument/2006/math">
                    <m:r>
                      <a:rPr lang="en-CA" i="1">
                        <a:latin typeface="Cambria Math" charset="0"/>
                      </a:rPr>
                      <m:t>𝑦</m:t>
                    </m:r>
                  </m:oMath>
                </a14:m>
                <a:r>
                  <a:rPr lang="en-CA" dirty="0">
                    <a:ea typeface="Cambria Math" charset="0"/>
                    <a:cs typeface="Cambria Math" charset="0"/>
                  </a:rPr>
                  <a:t> at the time of measurement</a:t>
                </a:r>
              </a:p>
              <a:p>
                <a:pPr marL="457200" lvl="1" indent="-457200">
                  <a:spcBef>
                    <a:spcPts val="1000"/>
                  </a:spcBef>
                  <a:buFont typeface="+mj-lt"/>
                  <a:buAutoNum type="arabicPeriod"/>
                </a:pPr>
                <a:r>
                  <a:rPr lang="en-CA" dirty="0">
                    <a:ea typeface="Cambria Math" charset="0"/>
                    <a:cs typeface="Cambria Math" charset="0"/>
                  </a:rPr>
                  <a:t>Using the OLS estimator, I then estimate </a:t>
                </a:r>
                <a14:m>
                  <m:oMath xmlns:m="http://schemas.openxmlformats.org/officeDocument/2006/math">
                    <m:sSub>
                      <m:sSubPr>
                        <m:ctrlPr>
                          <a:rPr lang="en-US" i="1">
                            <a:latin typeface="Cambria Math" panose="02040503050406030204" pitchFamily="18" charset="0"/>
                          </a:rPr>
                        </m:ctrlPr>
                      </m:sSubPr>
                      <m:e>
                        <m:r>
                          <a:rPr lang="en-CA" i="1">
                            <a:latin typeface="Cambria Math" charset="0"/>
                            <a:ea typeface="Cambria Math" charset="0"/>
                            <a:cs typeface="Cambria Math" charset="0"/>
                          </a:rPr>
                          <m:t>𝛽</m:t>
                        </m:r>
                      </m:e>
                      <m:sub>
                        <m:r>
                          <a:rPr lang="en-CA" i="1">
                            <a:latin typeface="Cambria Math" charset="0"/>
                          </a:rPr>
                          <m:t>1</m:t>
                        </m:r>
                      </m:sub>
                    </m:sSub>
                  </m:oMath>
                </a14:m>
                <a:r>
                  <a:rPr lang="en-CA" dirty="0">
                    <a:ea typeface="Cambria Math" charset="0"/>
                    <a:cs typeface="Cambria Math" charset="0"/>
                  </a:rPr>
                  <a:t> using these </a:t>
                </a:r>
                <a14:m>
                  <m:oMath xmlns:m="http://schemas.openxmlformats.org/officeDocument/2006/math">
                    <m:sSub>
                      <m:sSubPr>
                        <m:ctrlPr>
                          <a:rPr lang="en-US" i="1">
                            <a:latin typeface="Cambria Math" panose="02040503050406030204" pitchFamily="18" charset="0"/>
                          </a:rPr>
                        </m:ctrlPr>
                      </m:sSubPr>
                      <m:e>
                        <m:r>
                          <a:rPr lang="en-CA" i="1">
                            <a:latin typeface="Cambria Math" charset="0"/>
                          </a:rPr>
                          <m:t>𝑦</m:t>
                        </m:r>
                      </m:e>
                      <m:sub>
                        <m:r>
                          <a:rPr lang="en-CA" i="1">
                            <a:latin typeface="Cambria Math" charset="0"/>
                          </a:rPr>
                          <m:t>𝑖</m:t>
                        </m:r>
                      </m:sub>
                    </m:sSub>
                    <m:r>
                      <a:rPr lang="en-CA" i="1">
                        <a:latin typeface="Cambria Math" charset="0"/>
                      </a:rPr>
                      <m:t>, </m:t>
                    </m:r>
                    <m:sSub>
                      <m:sSubPr>
                        <m:ctrlPr>
                          <a:rPr lang="en-US" i="1">
                            <a:latin typeface="Cambria Math" panose="02040503050406030204" pitchFamily="18" charset="0"/>
                          </a:rPr>
                        </m:ctrlPr>
                      </m:sSubPr>
                      <m:e>
                        <m:r>
                          <a:rPr lang="en-CA" i="1">
                            <a:latin typeface="Cambria Math" charset="0"/>
                          </a:rPr>
                          <m:t>𝑥</m:t>
                        </m:r>
                      </m:e>
                      <m:sub>
                        <m:r>
                          <a:rPr lang="en-CA" i="1">
                            <a:latin typeface="Cambria Math" charset="0"/>
                          </a:rPr>
                          <m:t>𝑖</m:t>
                        </m:r>
                      </m:sub>
                    </m:sSub>
                  </m:oMath>
                </a14:m>
                <a:r>
                  <a:rPr lang="en-CA" dirty="0">
                    <a:ea typeface="Cambria Math" charset="0"/>
                    <a:cs typeface="Cambria Math" charset="0"/>
                  </a:rPr>
                  <a:t> data and save this estimate</a:t>
                </a:r>
              </a:p>
              <a:p>
                <a:pPr marL="914400" lvl="2" indent="-457200">
                  <a:spcBef>
                    <a:spcPts val="1000"/>
                  </a:spcBef>
                </a:pPr>
                <a:r>
                  <a:rPr lang="en-CA" dirty="0">
                    <a:ea typeface="Cambria Math" charset="0"/>
                    <a:cs typeface="Cambria Math" charset="0"/>
                  </a:rPr>
                  <a:t>This represents the estimate one might get doing experiment once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44" t="-2339" r="-96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Grootendorst Stata Conference Vancouver</a:t>
            </a:r>
            <a:endParaRPr lang="en-US" dirty="0"/>
          </a:p>
        </p:txBody>
      </p:sp>
      <p:sp>
        <p:nvSpPr>
          <p:cNvPr id="5" name="Slide Number Placeholder 4"/>
          <p:cNvSpPr>
            <a:spLocks noGrp="1"/>
          </p:cNvSpPr>
          <p:nvPr>
            <p:ph type="sldNum" sz="quarter" idx="12"/>
          </p:nvPr>
        </p:nvSpPr>
        <p:spPr/>
        <p:txBody>
          <a:bodyPr/>
          <a:lstStyle/>
          <a:p>
            <a:fld id="{EBC1B400-00F1-DE49-8D77-B8737BF063A0}" type="slidenum">
              <a:rPr lang="en-US" smtClean="0"/>
              <a:t>10</a:t>
            </a:fld>
            <a:endParaRPr lang="en-US"/>
          </a:p>
        </p:txBody>
      </p:sp>
    </p:spTree>
    <p:extLst>
      <p:ext uri="{BB962C8B-B14F-4D97-AF65-F5344CB8AC3E}">
        <p14:creationId xmlns:p14="http://schemas.microsoft.com/office/powerpoint/2010/main" val="365360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CA" dirty="0">
                    <a:solidFill>
                      <a:srgbClr val="002060"/>
                    </a:solidFill>
                  </a:rPr>
                  <a:t>Simulating sampling distribution of </a:t>
                </a:r>
                <a14:m>
                  <m:oMath xmlns:m="http://schemas.openxmlformats.org/officeDocument/2006/math">
                    <m:sSub>
                      <m:sSubPr>
                        <m:ctrlPr>
                          <a:rPr lang="en-US" i="1">
                            <a:solidFill>
                              <a:srgbClr val="002060"/>
                            </a:solidFill>
                            <a:latin typeface="Cambria Math" panose="02040503050406030204" pitchFamily="18" charset="0"/>
                          </a:rPr>
                        </m:ctrlPr>
                      </m:sSubPr>
                      <m:e>
                        <m:acc>
                          <m:accPr>
                            <m:chr m:val="̂"/>
                            <m:ctrlPr>
                              <a:rPr lang="en-US" i="1">
                                <a:solidFill>
                                  <a:srgbClr val="002060"/>
                                </a:solidFill>
                                <a:latin typeface="Cambria Math" panose="02040503050406030204" pitchFamily="18" charset="0"/>
                              </a:rPr>
                            </m:ctrlPr>
                          </m:accPr>
                          <m:e>
                            <m:r>
                              <a:rPr lang="en-CA" i="1">
                                <a:solidFill>
                                  <a:srgbClr val="002060"/>
                                </a:solidFill>
                                <a:latin typeface="Cambria Math" charset="0"/>
                              </a:rPr>
                              <m:t>𝑏</m:t>
                            </m:r>
                          </m:e>
                        </m:acc>
                      </m:e>
                      <m:sub>
                        <m:r>
                          <a:rPr lang="en-CA" i="1">
                            <a:solidFill>
                              <a:srgbClr val="002060"/>
                            </a:solidFill>
                            <a:latin typeface="Cambria Math" charset="0"/>
                          </a:rPr>
                          <m:t>1</m:t>
                        </m:r>
                      </m:sub>
                    </m:sSub>
                  </m:oMath>
                </a14:m>
                <a:r>
                  <a:rPr lang="en-CA" dirty="0">
                    <a:solidFill>
                      <a:srgbClr val="002060"/>
                    </a:solidFill>
                  </a:rPr>
                  <a:t> </a:t>
                </a:r>
                <a:endParaRPr lang="en-US" dirty="0">
                  <a:solidFill>
                    <a:srgbClr val="00206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2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457200" lvl="1" indent="-457200">
                  <a:spcBef>
                    <a:spcPts val="1000"/>
                  </a:spcBef>
                  <a:buFont typeface="+mj-lt"/>
                  <a:buAutoNum type="arabicPeriod" startAt="4"/>
                </a:pPr>
                <a:r>
                  <a:rPr lang="en-CA" dirty="0">
                    <a:ea typeface="Cambria Math" charset="0"/>
                    <a:cs typeface="Cambria Math" charset="0"/>
                  </a:rPr>
                  <a:t>I repeat steps 2 and 3 </a:t>
                </a:r>
                <a14:m>
                  <m:oMath xmlns:m="http://schemas.openxmlformats.org/officeDocument/2006/math">
                    <m:r>
                      <a:rPr lang="en-CA" i="1">
                        <a:latin typeface="Cambria Math" charset="0"/>
                      </a:rPr>
                      <m:t>𝐵</m:t>
                    </m:r>
                  </m:oMath>
                </a14:m>
                <a:r>
                  <a:rPr lang="en-CA" dirty="0">
                    <a:ea typeface="Cambria Math" charset="0"/>
                    <a:cs typeface="Cambria Math" charset="0"/>
                  </a:rPr>
                  <a:t> times where </a:t>
                </a:r>
                <a14:m>
                  <m:oMath xmlns:m="http://schemas.openxmlformats.org/officeDocument/2006/math">
                    <m:r>
                      <a:rPr lang="en-CA" i="1">
                        <a:latin typeface="Cambria Math" charset="0"/>
                      </a:rPr>
                      <m:t>𝐵</m:t>
                    </m:r>
                  </m:oMath>
                </a14:m>
                <a:r>
                  <a:rPr lang="en-CA" dirty="0">
                    <a:ea typeface="Cambria Math" charset="0"/>
                    <a:cs typeface="Cambria Math" charset="0"/>
                  </a:rPr>
                  <a:t> is a large number</a:t>
                </a:r>
              </a:p>
              <a:p>
                <a:pPr marL="914400" lvl="2" indent="-457200">
                  <a:spcBef>
                    <a:spcPts val="1000"/>
                  </a:spcBef>
                </a:pPr>
                <a:r>
                  <a:rPr lang="en-CA" dirty="0">
                    <a:ea typeface="Cambria Math" charset="0"/>
                    <a:cs typeface="Cambria Math" charset="0"/>
                  </a:rPr>
                  <a:t>This represents the idea of repeated sampling</a:t>
                </a:r>
              </a:p>
              <a:p>
                <a:pPr marL="914400" lvl="2" indent="-457200">
                  <a:spcBef>
                    <a:spcPts val="1000"/>
                  </a:spcBef>
                </a:pPr>
                <a:r>
                  <a:rPr lang="en-CA" dirty="0">
                    <a:ea typeface="Cambria Math" charset="0"/>
                    <a:cs typeface="Cambria Math" charset="0"/>
                  </a:rPr>
                  <a:t>Each of the </a:t>
                </a:r>
                <a14:m>
                  <m:oMath xmlns:m="http://schemas.openxmlformats.org/officeDocument/2006/math">
                    <m:r>
                      <a:rPr lang="en-CA" i="1">
                        <a:latin typeface="Cambria Math" charset="0"/>
                      </a:rPr>
                      <m:t>𝐵</m:t>
                    </m:r>
                  </m:oMath>
                </a14:m>
                <a:r>
                  <a:rPr lang="en-CA" dirty="0">
                    <a:ea typeface="Cambria Math" charset="0"/>
                    <a:cs typeface="Cambria Math" charset="0"/>
                  </a:rPr>
                  <a:t> samples has same values of </a:t>
                </a:r>
                <a14:m>
                  <m:oMath xmlns:m="http://schemas.openxmlformats.org/officeDocument/2006/math">
                    <m:sSub>
                      <m:sSubPr>
                        <m:ctrlPr>
                          <a:rPr lang="en-US" i="1">
                            <a:latin typeface="Cambria Math" panose="02040503050406030204" pitchFamily="18" charset="0"/>
                          </a:rPr>
                        </m:ctrlPr>
                      </m:sSubPr>
                      <m:e>
                        <m:r>
                          <a:rPr lang="en-CA" i="1">
                            <a:latin typeface="Cambria Math" charset="0"/>
                            <a:ea typeface="Cambria Math" charset="0"/>
                            <a:cs typeface="Cambria Math" charset="0"/>
                          </a:rPr>
                          <m:t>𝛽</m:t>
                        </m:r>
                      </m:e>
                      <m:sub>
                        <m:r>
                          <a:rPr lang="en-CA" i="1">
                            <a:latin typeface="Cambria Math" charset="0"/>
                          </a:rPr>
                          <m:t>0</m:t>
                        </m:r>
                      </m:sub>
                    </m:sSub>
                    <m:r>
                      <a:rPr lang="en-CA" i="1">
                        <a:latin typeface="Cambria Math" charset="0"/>
                      </a:rPr>
                      <m:t>+</m:t>
                    </m:r>
                    <m:sSub>
                      <m:sSubPr>
                        <m:ctrlPr>
                          <a:rPr lang="en-US" i="1">
                            <a:latin typeface="Cambria Math" panose="02040503050406030204" pitchFamily="18" charset="0"/>
                          </a:rPr>
                        </m:ctrlPr>
                      </m:sSubPr>
                      <m:e>
                        <m:r>
                          <a:rPr lang="en-CA" i="1">
                            <a:latin typeface="Cambria Math" charset="0"/>
                            <a:ea typeface="Cambria Math" charset="0"/>
                            <a:cs typeface="Cambria Math" charset="0"/>
                          </a:rPr>
                          <m:t>𝛽</m:t>
                        </m:r>
                      </m:e>
                      <m:sub>
                        <m:r>
                          <a:rPr lang="en-CA" i="1">
                            <a:latin typeface="Cambria Math" charset="0"/>
                          </a:rPr>
                          <m:t>1</m:t>
                        </m:r>
                      </m:sub>
                    </m:sSub>
                    <m:sSub>
                      <m:sSubPr>
                        <m:ctrlPr>
                          <a:rPr lang="en-US" i="1">
                            <a:latin typeface="Cambria Math" panose="02040503050406030204" pitchFamily="18" charset="0"/>
                          </a:rPr>
                        </m:ctrlPr>
                      </m:sSubPr>
                      <m:e>
                        <m:r>
                          <a:rPr lang="en-CA" i="1">
                            <a:latin typeface="Cambria Math" charset="0"/>
                          </a:rPr>
                          <m:t>𝑥</m:t>
                        </m:r>
                      </m:e>
                      <m:sub>
                        <m:r>
                          <a:rPr lang="en-CA" i="1">
                            <a:latin typeface="Cambria Math" charset="0"/>
                          </a:rPr>
                          <m:t>𝑖</m:t>
                        </m:r>
                      </m:sub>
                    </m:sSub>
                    <m:r>
                      <a:rPr lang="en-CA" b="0" i="1" smtClean="0">
                        <a:latin typeface="Cambria Math" panose="02040503050406030204" pitchFamily="18" charset="0"/>
                      </a:rPr>
                      <m:t>, </m:t>
                    </m:r>
                    <m:r>
                      <a:rPr lang="en-CA" b="0" i="1" smtClean="0">
                        <a:latin typeface="Cambria Math" panose="02040503050406030204" pitchFamily="18" charset="0"/>
                      </a:rPr>
                      <m:t>𝑖</m:t>
                    </m:r>
                    <m:r>
                      <a:rPr lang="en-CA" b="0" i="1" smtClean="0">
                        <a:latin typeface="Cambria Math" panose="02040503050406030204" pitchFamily="18" charset="0"/>
                      </a:rPr>
                      <m:t>=1,…,</m:t>
                    </m:r>
                    <m:r>
                      <a:rPr lang="en-CA" b="0" i="1" smtClean="0">
                        <a:latin typeface="Cambria Math" panose="02040503050406030204" pitchFamily="18" charset="0"/>
                      </a:rPr>
                      <m:t>𝑛</m:t>
                    </m:r>
                  </m:oMath>
                </a14:m>
                <a:r>
                  <a:rPr lang="en-CA" dirty="0">
                    <a:ea typeface="Cambria Math" charset="0"/>
                    <a:cs typeface="Cambria Math" charset="0"/>
                  </a:rPr>
                  <a:t> but different set of error term values </a:t>
                </a:r>
                <a14:m>
                  <m:oMath xmlns:m="http://schemas.openxmlformats.org/officeDocument/2006/math">
                    <m:sSub>
                      <m:sSubPr>
                        <m:ctrlPr>
                          <a:rPr lang="en-US" i="1">
                            <a:latin typeface="Cambria Math" panose="02040503050406030204" pitchFamily="18" charset="0"/>
                          </a:rPr>
                        </m:ctrlPr>
                      </m:sSubPr>
                      <m:e>
                        <m:r>
                          <a:rPr lang="en-CA" i="1">
                            <a:latin typeface="Cambria Math" charset="0"/>
                            <a:ea typeface="Cambria Math" charset="0"/>
                            <a:cs typeface="Cambria Math" charset="0"/>
                          </a:rPr>
                          <m:t>𝜀</m:t>
                        </m:r>
                      </m:e>
                      <m:sub>
                        <m:r>
                          <a:rPr lang="en-CA" i="1">
                            <a:latin typeface="Cambria Math" charset="0"/>
                          </a:rPr>
                          <m:t>𝑖</m:t>
                        </m:r>
                      </m:sub>
                    </m:sSub>
                    <m:r>
                      <a:rPr lang="en-CA" i="1">
                        <a:latin typeface="Cambria Math" panose="02040503050406030204" pitchFamily="18" charset="0"/>
                      </a:rPr>
                      <m:t> </m:t>
                    </m:r>
                  </m:oMath>
                </a14:m>
                <a:r>
                  <a:rPr lang="en-CA" dirty="0">
                    <a:ea typeface="Cambria Math" charset="0"/>
                    <a:cs typeface="Cambria Math" charset="0"/>
                  </a:rPr>
                  <a:t>and thus different </a:t>
                </a:r>
                <a14:m>
                  <m:oMath xmlns:m="http://schemas.openxmlformats.org/officeDocument/2006/math">
                    <m:sSub>
                      <m:sSubPr>
                        <m:ctrlPr>
                          <a:rPr lang="en-US" i="1">
                            <a:latin typeface="Cambria Math" panose="02040503050406030204" pitchFamily="18" charset="0"/>
                          </a:rPr>
                        </m:ctrlPr>
                      </m:sSubPr>
                      <m:e>
                        <m:r>
                          <a:rPr lang="en-CA" i="1">
                            <a:latin typeface="Cambria Math" charset="0"/>
                          </a:rPr>
                          <m:t>𝑦</m:t>
                        </m:r>
                      </m:e>
                      <m:sub>
                        <m:r>
                          <a:rPr lang="en-CA" i="1">
                            <a:latin typeface="Cambria Math" charset="0"/>
                          </a:rPr>
                          <m:t>𝑖</m:t>
                        </m:r>
                      </m:sub>
                    </m:sSub>
                  </m:oMath>
                </a14:m>
                <a:r>
                  <a:rPr lang="en-CA" dirty="0">
                    <a:ea typeface="Cambria Math" charset="0"/>
                    <a:cs typeface="Cambria Math" charset="0"/>
                  </a:rPr>
                  <a:t> values</a:t>
                </a:r>
              </a:p>
              <a:p>
                <a:pPr marL="914400" lvl="2" indent="-457200">
                  <a:spcBef>
                    <a:spcPts val="1000"/>
                  </a:spcBef>
                </a:pPr>
                <a:r>
                  <a:rPr lang="en-CA" dirty="0">
                    <a:ea typeface="Cambria Math" charset="0"/>
                    <a:cs typeface="Cambria Math" charset="0"/>
                  </a:rPr>
                  <a:t>This represents idea that there are many possible samples that could be drawn from underlying population of subjects</a:t>
                </a:r>
              </a:p>
              <a:p>
                <a:pPr marL="457200" lvl="1" indent="-457200">
                  <a:spcBef>
                    <a:spcPts val="1000"/>
                  </a:spcBef>
                  <a:buFont typeface="+mj-lt"/>
                  <a:buAutoNum type="arabicPeriod" startAt="4"/>
                </a:pPr>
                <a:r>
                  <a:rPr lang="en-CA" dirty="0">
                    <a:ea typeface="Cambria Math" charset="0"/>
                    <a:cs typeface="Cambria Math" charset="0"/>
                  </a:rPr>
                  <a:t>I then construct histogram of these </a:t>
                </a:r>
                <a14:m>
                  <m:oMath xmlns:m="http://schemas.openxmlformats.org/officeDocument/2006/math">
                    <m:r>
                      <a:rPr lang="en-CA" i="1">
                        <a:latin typeface="Cambria Math" charset="0"/>
                      </a:rPr>
                      <m:t>𝐵</m:t>
                    </m:r>
                  </m:oMath>
                </a14:m>
                <a:r>
                  <a:rPr lang="en-CA" dirty="0">
                    <a:ea typeface="Cambria Math" charset="0"/>
                    <a:cs typeface="Cambria Math" charset="0"/>
                  </a:rPr>
                  <a:t> estimates of </a:t>
                </a:r>
                <a14:m>
                  <m:oMath xmlns:m="http://schemas.openxmlformats.org/officeDocument/2006/math">
                    <m:sSub>
                      <m:sSubPr>
                        <m:ctrlPr>
                          <a:rPr lang="en-US" i="1">
                            <a:latin typeface="Cambria Math" panose="02040503050406030204" pitchFamily="18" charset="0"/>
                          </a:rPr>
                        </m:ctrlPr>
                      </m:sSubPr>
                      <m:e>
                        <m:r>
                          <a:rPr lang="en-CA" i="1">
                            <a:latin typeface="Cambria Math" charset="0"/>
                            <a:ea typeface="Cambria Math" charset="0"/>
                            <a:cs typeface="Cambria Math" charset="0"/>
                          </a:rPr>
                          <m:t>𝛽</m:t>
                        </m:r>
                      </m:e>
                      <m:sub>
                        <m:r>
                          <a:rPr lang="en-CA" i="1">
                            <a:latin typeface="Cambria Math" charset="0"/>
                          </a:rPr>
                          <m:t>1</m:t>
                        </m:r>
                      </m:sub>
                    </m:sSub>
                  </m:oMath>
                </a14:m>
                <a:endParaRPr lang="en-CA" dirty="0">
                  <a:ea typeface="Cambria Math" charset="0"/>
                  <a:cs typeface="Cambria Math"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44" t="-233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Grootendorst Stata Conference Vancouver</a:t>
            </a:r>
          </a:p>
        </p:txBody>
      </p:sp>
      <p:sp>
        <p:nvSpPr>
          <p:cNvPr id="5" name="Slide Number Placeholder 4"/>
          <p:cNvSpPr>
            <a:spLocks noGrp="1"/>
          </p:cNvSpPr>
          <p:nvPr>
            <p:ph type="sldNum" sz="quarter" idx="12"/>
          </p:nvPr>
        </p:nvSpPr>
        <p:spPr/>
        <p:txBody>
          <a:bodyPr/>
          <a:lstStyle/>
          <a:p>
            <a:fld id="{EBC1B400-00F1-DE49-8D77-B8737BF063A0}" type="slidenum">
              <a:rPr lang="en-US" smtClean="0"/>
              <a:t>11</a:t>
            </a:fld>
            <a:endParaRPr lang="en-US"/>
          </a:p>
        </p:txBody>
      </p:sp>
    </p:spTree>
    <p:extLst>
      <p:ext uri="{BB962C8B-B14F-4D97-AF65-F5344CB8AC3E}">
        <p14:creationId xmlns:p14="http://schemas.microsoft.com/office/powerpoint/2010/main" val="2455340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CA" dirty="0">
                    <a:solidFill>
                      <a:srgbClr val="002060"/>
                    </a:solidFill>
                  </a:rPr>
                  <a:t>Simulating sampling distribution of </a:t>
                </a:r>
                <a14:m>
                  <m:oMath xmlns:m="http://schemas.openxmlformats.org/officeDocument/2006/math">
                    <m:sSub>
                      <m:sSubPr>
                        <m:ctrlPr>
                          <a:rPr lang="en-US" i="1">
                            <a:solidFill>
                              <a:srgbClr val="002060"/>
                            </a:solidFill>
                            <a:latin typeface="Cambria Math" panose="02040503050406030204" pitchFamily="18" charset="0"/>
                          </a:rPr>
                        </m:ctrlPr>
                      </m:sSubPr>
                      <m:e>
                        <m:acc>
                          <m:accPr>
                            <m:chr m:val="̂"/>
                            <m:ctrlPr>
                              <a:rPr lang="en-US" i="1">
                                <a:solidFill>
                                  <a:srgbClr val="002060"/>
                                </a:solidFill>
                                <a:latin typeface="Cambria Math" panose="02040503050406030204" pitchFamily="18" charset="0"/>
                              </a:rPr>
                            </m:ctrlPr>
                          </m:accPr>
                          <m:e>
                            <m:r>
                              <a:rPr lang="en-CA" i="1">
                                <a:solidFill>
                                  <a:srgbClr val="002060"/>
                                </a:solidFill>
                                <a:latin typeface="Cambria Math" charset="0"/>
                              </a:rPr>
                              <m:t>𝑏</m:t>
                            </m:r>
                          </m:e>
                        </m:acc>
                      </m:e>
                      <m:sub>
                        <m:r>
                          <a:rPr lang="en-CA" i="1">
                            <a:solidFill>
                              <a:srgbClr val="002060"/>
                            </a:solidFill>
                            <a:latin typeface="Cambria Math" charset="0"/>
                          </a:rPr>
                          <m:t>1</m:t>
                        </m:r>
                      </m:sub>
                    </m:sSub>
                  </m:oMath>
                </a14:m>
                <a:r>
                  <a:rPr lang="en-CA" dirty="0">
                    <a:solidFill>
                      <a:srgbClr val="002060"/>
                    </a:solidFill>
                  </a:rPr>
                  <a:t> </a:t>
                </a:r>
                <a:endParaRPr lang="en-US" dirty="0">
                  <a:solidFill>
                    <a:srgbClr val="00206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292"/>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529576" y="1690688"/>
            <a:ext cx="5029200" cy="365760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822281" y="5402891"/>
                <a:ext cx="9129698" cy="400110"/>
              </a:xfrm>
              <a:prstGeom prst="rect">
                <a:avLst/>
              </a:prstGeom>
            </p:spPr>
            <p:txBody>
              <a:bodyPr wrap="square">
                <a:spAutoFit/>
              </a:bodyPr>
              <a:lstStyle/>
              <a:p>
                <a:r>
                  <a:rPr lang="en-CA" sz="2000" dirty="0"/>
                  <a:t>Histogram of </a:t>
                </a:r>
                <a14:m>
                  <m:oMath xmlns:m="http://schemas.openxmlformats.org/officeDocument/2006/math">
                    <m:r>
                      <a:rPr lang="en-CA" sz="2000" i="1">
                        <a:latin typeface="Cambria Math" charset="0"/>
                      </a:rPr>
                      <m:t>1000</m:t>
                    </m:r>
                  </m:oMath>
                </a14:m>
                <a:r>
                  <a:rPr lang="en-CA" sz="2000" dirty="0"/>
                  <a:t> estimates of </a:t>
                </a:r>
                <a14:m>
                  <m:oMath xmlns:m="http://schemas.openxmlformats.org/officeDocument/2006/math">
                    <m:sSub>
                      <m:sSubPr>
                        <m:ctrlPr>
                          <a:rPr lang="en-US" sz="2000" i="1">
                            <a:latin typeface="Cambria Math" panose="02040503050406030204" pitchFamily="18" charset="0"/>
                          </a:rPr>
                        </m:ctrlPr>
                      </m:sSubPr>
                      <m:e>
                        <m:r>
                          <a:rPr lang="en-CA" sz="2000" i="1">
                            <a:latin typeface="Cambria Math" charset="0"/>
                            <a:ea typeface="Cambria Math" charset="0"/>
                            <a:cs typeface="Cambria Math" charset="0"/>
                          </a:rPr>
                          <m:t>𝛽</m:t>
                        </m:r>
                      </m:e>
                      <m:sub>
                        <m:r>
                          <a:rPr lang="en-CA" sz="2000" i="1">
                            <a:latin typeface="Cambria Math" charset="0"/>
                          </a:rPr>
                          <m:t>1</m:t>
                        </m:r>
                      </m:sub>
                    </m:sSub>
                  </m:oMath>
                </a14:m>
                <a:r>
                  <a:rPr lang="en-CA" sz="2000" dirty="0"/>
                  <a:t>, each estimated using </a:t>
                </a:r>
                <a14:m>
                  <m:oMath xmlns:m="http://schemas.openxmlformats.org/officeDocument/2006/math">
                    <m:r>
                      <a:rPr lang="en-CA" sz="2000" i="1">
                        <a:latin typeface="Cambria Math" charset="0"/>
                      </a:rPr>
                      <m:t>𝑛</m:t>
                    </m:r>
                    <m:r>
                      <a:rPr lang="en-CA" sz="2000" i="1">
                        <a:latin typeface="Cambria Math" charset="0"/>
                      </a:rPr>
                      <m:t>=50</m:t>
                    </m:r>
                  </m:oMath>
                </a14:m>
                <a:r>
                  <a:rPr lang="en-CA" sz="2000" dirty="0"/>
                  <a:t> observations.</a:t>
                </a:r>
              </a:p>
            </p:txBody>
          </p:sp>
        </mc:Choice>
        <mc:Fallback xmlns="">
          <p:sp>
            <p:nvSpPr>
              <p:cNvPr id="5" name="Rectangle 4"/>
              <p:cNvSpPr>
                <a:spLocks noRot="1" noChangeAspect="1" noMove="1" noResize="1" noEditPoints="1" noAdjustHandles="1" noChangeArrowheads="1" noChangeShapeType="1" noTextEdit="1"/>
              </p:cNvSpPr>
              <p:nvPr/>
            </p:nvSpPr>
            <p:spPr>
              <a:xfrm>
                <a:off x="1822281" y="5402891"/>
                <a:ext cx="9129698" cy="400110"/>
              </a:xfrm>
              <a:prstGeom prst="rect">
                <a:avLst/>
              </a:prstGeom>
              <a:blipFill>
                <a:blip r:embed="rId4"/>
                <a:stretch>
                  <a:fillRect l="-556" t="-6061" b="-24242"/>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a:t>Grootendorst Stata Conference Vancouver</a:t>
            </a:r>
          </a:p>
        </p:txBody>
      </p:sp>
      <p:sp>
        <p:nvSpPr>
          <p:cNvPr id="7" name="Slide Number Placeholder 6"/>
          <p:cNvSpPr>
            <a:spLocks noGrp="1"/>
          </p:cNvSpPr>
          <p:nvPr>
            <p:ph type="sldNum" sz="quarter" idx="12"/>
          </p:nvPr>
        </p:nvSpPr>
        <p:spPr/>
        <p:txBody>
          <a:bodyPr/>
          <a:lstStyle/>
          <a:p>
            <a:fld id="{EBC1B400-00F1-DE49-8D77-B8737BF063A0}" type="slidenum">
              <a:rPr lang="en-US" smtClean="0"/>
              <a:t>12</a:t>
            </a:fld>
            <a:endParaRPr lang="en-US"/>
          </a:p>
        </p:txBody>
      </p:sp>
      <mc:AlternateContent xmlns:mc="http://schemas.openxmlformats.org/markup-compatibility/2006" xmlns:a14="http://schemas.microsoft.com/office/drawing/2010/main">
        <mc:Choice Requires="a14">
          <p:sp>
            <p:nvSpPr>
              <p:cNvPr id="9" name="Rectangle 8"/>
              <p:cNvSpPr/>
              <p:nvPr/>
            </p:nvSpPr>
            <p:spPr>
              <a:xfrm>
                <a:off x="7578437" y="2371544"/>
                <a:ext cx="4100945" cy="1015663"/>
              </a:xfrm>
              <a:prstGeom prst="rect">
                <a:avLst/>
              </a:prstGeom>
            </p:spPr>
            <p:txBody>
              <a:bodyPr wrap="square">
                <a:spAutoFit/>
              </a:bodyPr>
              <a:lstStyle/>
              <a:p>
                <a:r>
                  <a:rPr lang="en-US" sz="2000" dirty="0"/>
                  <a:t>Note:</a:t>
                </a:r>
              </a:p>
              <a:p>
                <a:r>
                  <a:rPr lang="en-US" sz="2000" dirty="0"/>
                  <a:t>Mean value of TE = </a:t>
                </a:r>
                <a14:m>
                  <m:oMath xmlns:m="http://schemas.openxmlformats.org/officeDocument/2006/math">
                    <m:r>
                      <a:rPr lang="en-CA" sz="2000" i="1">
                        <a:latin typeface="Cambria Math" charset="0"/>
                      </a:rPr>
                      <m:t>25</m:t>
                    </m:r>
                    <m:r>
                      <a:rPr lang="en-CA" sz="2000" b="0" i="1" smtClean="0">
                        <a:latin typeface="Cambria Math" charset="0"/>
                      </a:rPr>
                      <m:t>.03</m:t>
                    </m:r>
                  </m:oMath>
                </a14:m>
                <a:endParaRPr lang="en-US" sz="2000" dirty="0"/>
              </a:p>
              <a:p>
                <a:r>
                  <a:rPr lang="en-US" sz="2000" dirty="0"/>
                  <a:t>Pretty close to </a:t>
                </a:r>
                <a14:m>
                  <m:oMath xmlns:m="http://schemas.openxmlformats.org/officeDocument/2006/math">
                    <m:sSub>
                      <m:sSubPr>
                        <m:ctrlPr>
                          <a:rPr lang="en-US" sz="2000" i="1">
                            <a:latin typeface="Cambria Math" panose="02040503050406030204" pitchFamily="18" charset="0"/>
                          </a:rPr>
                        </m:ctrlPr>
                      </m:sSubPr>
                      <m:e>
                        <m:r>
                          <a:rPr lang="en-CA" sz="2000" i="1">
                            <a:latin typeface="Cambria Math" charset="0"/>
                            <a:ea typeface="Cambria Math" charset="0"/>
                            <a:cs typeface="Cambria Math" charset="0"/>
                          </a:rPr>
                          <m:t>𝛽</m:t>
                        </m:r>
                      </m:e>
                      <m:sub>
                        <m:r>
                          <a:rPr lang="en-CA" sz="2000" i="1">
                            <a:latin typeface="Cambria Math" charset="0"/>
                          </a:rPr>
                          <m:t>1</m:t>
                        </m:r>
                      </m:sub>
                    </m:sSub>
                    <m:r>
                      <a:rPr lang="en-CA" sz="2000" i="1">
                        <a:latin typeface="Cambria Math" charset="0"/>
                      </a:rPr>
                      <m:t>=25</m:t>
                    </m:r>
                  </m:oMath>
                </a14:m>
                <a:r>
                  <a:rPr lang="en-US" sz="2000" dirty="0"/>
                  <a:t>.</a:t>
                </a:r>
              </a:p>
            </p:txBody>
          </p:sp>
        </mc:Choice>
        <mc:Fallback xmlns="">
          <p:sp>
            <p:nvSpPr>
              <p:cNvPr id="9" name="Rectangle 8"/>
              <p:cNvSpPr>
                <a:spLocks noRot="1" noChangeAspect="1" noMove="1" noResize="1" noEditPoints="1" noAdjustHandles="1" noChangeArrowheads="1" noChangeShapeType="1" noTextEdit="1"/>
              </p:cNvSpPr>
              <p:nvPr/>
            </p:nvSpPr>
            <p:spPr>
              <a:xfrm>
                <a:off x="7578437" y="2371544"/>
                <a:ext cx="4100945" cy="1015663"/>
              </a:xfrm>
              <a:prstGeom prst="rect">
                <a:avLst/>
              </a:prstGeom>
              <a:blipFill rotWithShape="0">
                <a:blip r:embed="rId5"/>
                <a:stretch>
                  <a:fillRect l="-1486" t="-2994" b="-9581"/>
                </a:stretch>
              </a:blipFill>
            </p:spPr>
            <p:txBody>
              <a:bodyPr/>
              <a:lstStyle/>
              <a:p>
                <a:r>
                  <a:rPr lang="en-US">
                    <a:noFill/>
                  </a:rPr>
                  <a:t> </a:t>
                </a:r>
              </a:p>
            </p:txBody>
          </p:sp>
        </mc:Fallback>
      </mc:AlternateContent>
    </p:spTree>
    <p:extLst>
      <p:ext uri="{BB962C8B-B14F-4D97-AF65-F5344CB8AC3E}">
        <p14:creationId xmlns:p14="http://schemas.microsoft.com/office/powerpoint/2010/main" val="359676641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3851-ACDB-124E-B46B-7C4E7345D18F}"/>
              </a:ext>
            </a:extLst>
          </p:cNvPr>
          <p:cNvSpPr>
            <a:spLocks noGrp="1"/>
          </p:cNvSpPr>
          <p:nvPr>
            <p:ph type="title"/>
          </p:nvPr>
        </p:nvSpPr>
        <p:spPr/>
        <p:txBody>
          <a:bodyPr/>
          <a:lstStyle/>
          <a:p>
            <a:r>
              <a:rPr lang="en-US" dirty="0">
                <a:solidFill>
                  <a:srgbClr val="002060"/>
                </a:solidFill>
              </a:rPr>
              <a:t>Using </a:t>
            </a:r>
            <a:r>
              <a:rPr lang="en-US" dirty="0" err="1">
                <a:solidFill>
                  <a:srgbClr val="002060"/>
                </a:solidFill>
              </a:rPr>
              <a:t>stata</a:t>
            </a:r>
            <a:r>
              <a:rPr lang="en-US" dirty="0">
                <a:solidFill>
                  <a:srgbClr val="002060"/>
                </a:solidFill>
              </a:rPr>
              <a:t> to illustrate statistical results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E1E752-FB95-CE40-9231-718EB68EF5E3}"/>
                  </a:ext>
                </a:extLst>
              </p:cNvPr>
              <p:cNvSpPr>
                <a:spLocks noGrp="1"/>
              </p:cNvSpPr>
              <p:nvPr>
                <p:ph idx="1"/>
              </p:nvPr>
            </p:nvSpPr>
            <p:spPr/>
            <p:txBody>
              <a:bodyPr>
                <a:noAutofit/>
              </a:bodyPr>
              <a:lstStyle/>
              <a:p>
                <a:pPr marL="0" indent="0">
                  <a:buNone/>
                </a:pPr>
                <a:r>
                  <a:rPr lang="en-US" sz="2400" b="1" dirty="0"/>
                  <a:t>2. Animation of effect of sample size on power</a:t>
                </a:r>
              </a:p>
              <a:p>
                <a:pPr marL="285750" lvl="1" indent="-285750">
                  <a:spcBef>
                    <a:spcPts val="1000"/>
                  </a:spcBef>
                </a:pPr>
                <a:r>
                  <a:rPr lang="en-CA" dirty="0">
                    <a:ea typeface="Cambria Math" charset="0"/>
                    <a:cs typeface="Cambria Math" charset="0"/>
                  </a:rPr>
                  <a:t>LRM: </a:t>
                </a:r>
                <a14:m>
                  <m:oMath xmlns:m="http://schemas.openxmlformats.org/officeDocument/2006/math">
                    <m:r>
                      <a:rPr lang="en-CA" i="1">
                        <a:latin typeface="Cambria Math" charset="0"/>
                        <a:ea typeface="Cambria Math" charset="0"/>
                        <a:cs typeface="Cambria Math" charset="0"/>
                      </a:rPr>
                      <m:t>𝑦</m:t>
                    </m:r>
                    <m:r>
                      <a:rPr lang="en-CA" i="1">
                        <a:latin typeface="Cambria Math" charset="0"/>
                      </a:rPr>
                      <m:t>=</m:t>
                    </m:r>
                    <m:sSub>
                      <m:sSubPr>
                        <m:ctrlPr>
                          <a:rPr lang="en-US" i="1">
                            <a:latin typeface="Cambria Math" panose="02040503050406030204" pitchFamily="18" charset="0"/>
                          </a:rPr>
                        </m:ctrlPr>
                      </m:sSubPr>
                      <m:e>
                        <m:r>
                          <a:rPr lang="en-CA" i="1">
                            <a:latin typeface="Cambria Math" charset="0"/>
                            <a:ea typeface="Cambria Math" charset="0"/>
                            <a:cs typeface="Cambria Math" charset="0"/>
                          </a:rPr>
                          <m:t>𝛽</m:t>
                        </m:r>
                      </m:e>
                      <m:sub>
                        <m:r>
                          <a:rPr lang="en-CA" i="1">
                            <a:latin typeface="Cambria Math" charset="0"/>
                          </a:rPr>
                          <m:t>0</m:t>
                        </m:r>
                      </m:sub>
                    </m:sSub>
                    <m:r>
                      <a:rPr lang="en-CA" i="1">
                        <a:latin typeface="Cambria Math" charset="0"/>
                      </a:rPr>
                      <m:t>+</m:t>
                    </m:r>
                    <m:sSub>
                      <m:sSubPr>
                        <m:ctrlPr>
                          <a:rPr lang="en-US" i="1">
                            <a:latin typeface="Cambria Math" panose="02040503050406030204" pitchFamily="18" charset="0"/>
                          </a:rPr>
                        </m:ctrlPr>
                      </m:sSubPr>
                      <m:e>
                        <m:r>
                          <a:rPr lang="en-CA" i="1">
                            <a:latin typeface="Cambria Math" charset="0"/>
                            <a:ea typeface="Cambria Math" charset="0"/>
                            <a:cs typeface="Cambria Math" charset="0"/>
                          </a:rPr>
                          <m:t>𝛽</m:t>
                        </m:r>
                      </m:e>
                      <m:sub>
                        <m:r>
                          <a:rPr lang="en-CA" i="1">
                            <a:latin typeface="Cambria Math" charset="0"/>
                          </a:rPr>
                          <m:t>1</m:t>
                        </m:r>
                      </m:sub>
                    </m:sSub>
                    <m:r>
                      <a:rPr lang="en-CA" i="1">
                        <a:latin typeface="Cambria Math" charset="0"/>
                      </a:rPr>
                      <m:t>𝑥</m:t>
                    </m:r>
                    <m:r>
                      <a:rPr lang="en-CA" i="1">
                        <a:latin typeface="Cambria Math" charset="0"/>
                      </a:rPr>
                      <m:t>+</m:t>
                    </m:r>
                    <m:r>
                      <a:rPr lang="en-CA" i="1">
                        <a:latin typeface="Cambria Math" charset="0"/>
                        <a:ea typeface="Cambria Math" charset="0"/>
                        <a:cs typeface="Cambria Math" charset="0"/>
                      </a:rPr>
                      <m:t>𝜀</m:t>
                    </m:r>
                  </m:oMath>
                </a14:m>
                <a:endParaRPr lang="en-US" dirty="0"/>
              </a:p>
              <a:p>
                <a:pPr marL="285750" lvl="1" indent="-285750">
                  <a:spcBef>
                    <a:spcPts val="1000"/>
                  </a:spcBef>
                </a:pPr>
                <a:r>
                  <a:rPr lang="en-US" dirty="0"/>
                  <a:t>Again we use </a:t>
                </a:r>
                <a14:m>
                  <m:oMath xmlns:m="http://schemas.openxmlformats.org/officeDocument/2006/math">
                    <m:sSub>
                      <m:sSubPr>
                        <m:ctrlPr>
                          <a:rPr lang="en-US" i="1">
                            <a:solidFill>
                              <a:srgbClr val="002060"/>
                            </a:solidFill>
                            <a:latin typeface="Cambria Math" panose="02040503050406030204" pitchFamily="18" charset="0"/>
                          </a:rPr>
                        </m:ctrlPr>
                      </m:sSubPr>
                      <m:e>
                        <m:acc>
                          <m:accPr>
                            <m:chr m:val="̂"/>
                            <m:ctrlPr>
                              <a:rPr lang="en-US" i="1">
                                <a:solidFill>
                                  <a:srgbClr val="002060"/>
                                </a:solidFill>
                                <a:latin typeface="Cambria Math" panose="02040503050406030204" pitchFamily="18" charset="0"/>
                              </a:rPr>
                            </m:ctrlPr>
                          </m:accPr>
                          <m:e>
                            <m:r>
                              <a:rPr lang="en-CA" i="1">
                                <a:solidFill>
                                  <a:srgbClr val="002060"/>
                                </a:solidFill>
                                <a:latin typeface="Cambria Math" charset="0"/>
                              </a:rPr>
                              <m:t>𝑏</m:t>
                            </m:r>
                          </m:e>
                        </m:acc>
                      </m:e>
                      <m:sub>
                        <m:r>
                          <a:rPr lang="en-CA" i="1">
                            <a:solidFill>
                              <a:srgbClr val="002060"/>
                            </a:solidFill>
                            <a:latin typeface="Cambria Math" charset="0"/>
                          </a:rPr>
                          <m:t>1</m:t>
                        </m:r>
                      </m:sub>
                    </m:sSub>
                  </m:oMath>
                </a14:m>
                <a:r>
                  <a:rPr lang="en-US" dirty="0"/>
                  <a:t>, OLS estimator of </a:t>
                </a:r>
                <a14:m>
                  <m:oMath xmlns:m="http://schemas.openxmlformats.org/officeDocument/2006/math">
                    <m:sSub>
                      <m:sSubPr>
                        <m:ctrlPr>
                          <a:rPr lang="en-US" i="1">
                            <a:latin typeface="Cambria Math" panose="02040503050406030204" pitchFamily="18" charset="0"/>
                          </a:rPr>
                        </m:ctrlPr>
                      </m:sSubPr>
                      <m:e>
                        <m:r>
                          <a:rPr lang="en-CA" i="1">
                            <a:latin typeface="Cambria Math" charset="0"/>
                            <a:ea typeface="Cambria Math" charset="0"/>
                            <a:cs typeface="Cambria Math" charset="0"/>
                          </a:rPr>
                          <m:t>𝛽</m:t>
                        </m:r>
                      </m:e>
                      <m:sub>
                        <m:r>
                          <a:rPr lang="en-CA" i="1">
                            <a:latin typeface="Cambria Math" charset="0"/>
                          </a:rPr>
                          <m:t>1</m:t>
                        </m:r>
                      </m:sub>
                    </m:sSub>
                  </m:oMath>
                </a14:m>
                <a:r>
                  <a:rPr lang="en-US" dirty="0"/>
                  <a:t>.  </a:t>
                </a:r>
              </a:p>
              <a:p>
                <a:pPr marL="285750" lvl="1" indent="-285750">
                  <a:spcBef>
                    <a:spcPts val="1000"/>
                  </a:spcBef>
                </a:pPr>
                <a:r>
                  <a:rPr lang="en-US" dirty="0"/>
                  <a:t>We wish to distinguish between </a:t>
                </a:r>
                <a14:m>
                  <m:oMath xmlns:m="http://schemas.openxmlformats.org/officeDocument/2006/math">
                    <m:sSub>
                      <m:sSubPr>
                        <m:ctrlPr>
                          <a:rPr lang="en-US" i="1">
                            <a:latin typeface="Cambria Math" panose="02040503050406030204" pitchFamily="18" charset="0"/>
                          </a:rPr>
                        </m:ctrlPr>
                      </m:sSubPr>
                      <m:e>
                        <m:r>
                          <a:rPr lang="en-CA" i="1">
                            <a:latin typeface="Cambria Math" charset="0"/>
                            <a:ea typeface="Cambria Math" charset="0"/>
                            <a:cs typeface="Cambria Math" charset="0"/>
                          </a:rPr>
                          <m:t>𝛽</m:t>
                        </m:r>
                      </m:e>
                      <m:sub>
                        <m:r>
                          <a:rPr lang="en-CA" i="1">
                            <a:latin typeface="Cambria Math" charset="0"/>
                          </a:rPr>
                          <m:t>1</m:t>
                        </m:r>
                      </m:sub>
                    </m:sSub>
                    <m:r>
                      <a:rPr lang="en-CA" i="1">
                        <a:latin typeface="Cambria Math" charset="0"/>
                      </a:rPr>
                      <m:t>=0 </m:t>
                    </m:r>
                  </m:oMath>
                </a14:m>
                <a:r>
                  <a:rPr lang="en-US" dirty="0"/>
                  <a:t>and </a:t>
                </a:r>
                <a14:m>
                  <m:oMath xmlns:m="http://schemas.openxmlformats.org/officeDocument/2006/math">
                    <m:sSub>
                      <m:sSubPr>
                        <m:ctrlPr>
                          <a:rPr lang="en-US" i="1">
                            <a:latin typeface="Cambria Math" panose="02040503050406030204" pitchFamily="18" charset="0"/>
                          </a:rPr>
                        </m:ctrlPr>
                      </m:sSubPr>
                      <m:e>
                        <m:r>
                          <a:rPr lang="en-CA" i="1">
                            <a:latin typeface="Cambria Math" charset="0"/>
                            <a:ea typeface="Cambria Math" charset="0"/>
                            <a:cs typeface="Cambria Math" charset="0"/>
                          </a:rPr>
                          <m:t>𝛽</m:t>
                        </m:r>
                      </m:e>
                      <m:sub>
                        <m:r>
                          <a:rPr lang="en-CA" i="1">
                            <a:latin typeface="Cambria Math" charset="0"/>
                          </a:rPr>
                          <m:t>1</m:t>
                        </m:r>
                      </m:sub>
                    </m:sSub>
                    <m:r>
                      <a:rPr lang="en-CA" i="1">
                        <a:latin typeface="Cambria Math" charset="0"/>
                      </a:rPr>
                      <m:t>=</m:t>
                    </m:r>
                    <m:r>
                      <a:rPr lang="en-CA" b="0" i="1" smtClean="0">
                        <a:latin typeface="Cambria Math" panose="02040503050406030204" pitchFamily="18" charset="0"/>
                      </a:rPr>
                      <m:t>𝑑</m:t>
                    </m:r>
                  </m:oMath>
                </a14:m>
                <a:endParaRPr lang="en-US" dirty="0"/>
              </a:p>
              <a:p>
                <a:pPr marL="285750" lvl="1" indent="-285750">
                  <a:spcBef>
                    <a:spcPts val="1000"/>
                  </a:spcBef>
                </a:pPr>
                <a:r>
                  <a:rPr lang="en-US" dirty="0"/>
                  <a:t>We choose threshold value of </a:t>
                </a:r>
                <a14:m>
                  <m:oMath xmlns:m="http://schemas.openxmlformats.org/officeDocument/2006/math">
                    <m:sSub>
                      <m:sSubPr>
                        <m:ctrlPr>
                          <a:rPr lang="en-US" i="1">
                            <a:latin typeface="Cambria Math" panose="02040503050406030204" pitchFamily="18" charset="0"/>
                          </a:rPr>
                        </m:ctrlPr>
                      </m:sSubPr>
                      <m:e>
                        <m:r>
                          <a:rPr lang="en-CA" i="1">
                            <a:latin typeface="Cambria Math" charset="0"/>
                            <a:ea typeface="Cambria Math" charset="0"/>
                            <a:cs typeface="Cambria Math" charset="0"/>
                          </a:rPr>
                          <m:t>𝛽</m:t>
                        </m:r>
                      </m:e>
                      <m:sub>
                        <m:r>
                          <a:rPr lang="en-CA" i="1">
                            <a:latin typeface="Cambria Math" charset="0"/>
                          </a:rPr>
                          <m:t>1</m:t>
                        </m:r>
                      </m:sub>
                    </m:sSub>
                  </m:oMath>
                </a14:m>
                <a:r>
                  <a:rPr lang="en-US" dirty="0"/>
                  <a:t> </a:t>
                </a:r>
                <a14:m>
                  <m:oMath xmlns:m="http://schemas.openxmlformats.org/officeDocument/2006/math">
                    <m:r>
                      <a:rPr lang="en-CA" b="0" i="0" smtClean="0">
                        <a:latin typeface="Cambria Math" panose="02040503050406030204" pitchFamily="18" charset="0"/>
                        <a:ea typeface="Cambria Math" charset="0"/>
                        <a:cs typeface="Cambria Math" charset="0"/>
                      </a:rPr>
                      <m:t>(</m:t>
                    </m:r>
                    <m:sSup>
                      <m:sSupPr>
                        <m:ctrlPr>
                          <a:rPr lang="en-CA" i="1">
                            <a:latin typeface="Cambria Math" panose="02040503050406030204" pitchFamily="18" charset="0"/>
                            <a:ea typeface="Cambria Math" charset="0"/>
                            <a:cs typeface="Cambria Math" charset="0"/>
                          </a:rPr>
                        </m:ctrlPr>
                      </m:sSupPr>
                      <m:e>
                        <m:sSub>
                          <m:sSubPr>
                            <m:ctrlPr>
                              <a:rPr lang="en-US" i="1">
                                <a:latin typeface="Cambria Math" panose="02040503050406030204" pitchFamily="18" charset="0"/>
                              </a:rPr>
                            </m:ctrlPr>
                          </m:sSubPr>
                          <m:e>
                            <m:r>
                              <a:rPr lang="en-CA" i="1">
                                <a:latin typeface="Cambria Math" charset="0"/>
                                <a:ea typeface="Cambria Math" charset="0"/>
                                <a:cs typeface="Cambria Math" charset="0"/>
                              </a:rPr>
                              <m:t>𝑏</m:t>
                            </m:r>
                          </m:e>
                          <m:sub>
                            <m:r>
                              <a:rPr lang="en-CA" i="1">
                                <a:latin typeface="Cambria Math" charset="0"/>
                              </a:rPr>
                              <m:t>1</m:t>
                            </m:r>
                          </m:sub>
                        </m:sSub>
                      </m:e>
                      <m:sup>
                        <m:r>
                          <a:rPr lang="en-CA" i="1">
                            <a:latin typeface="Cambria Math" charset="0"/>
                            <a:ea typeface="Cambria Math" charset="0"/>
                            <a:cs typeface="Cambria Math" charset="0"/>
                          </a:rPr>
                          <m:t>𝑐𝑟</m:t>
                        </m:r>
                      </m:sup>
                    </m:sSup>
                    <m:r>
                      <a:rPr lang="en-CA" i="1">
                        <a:latin typeface="Cambria Math" panose="02040503050406030204" pitchFamily="18" charset="0"/>
                        <a:ea typeface="Cambria Math" charset="0"/>
                        <a:cs typeface="Cambria Math" charset="0"/>
                      </a:rPr>
                      <m:t> </m:t>
                    </m:r>
                    <m:r>
                      <a:rPr lang="en-CA" b="0" i="1" smtClean="0">
                        <a:latin typeface="Cambria Math" panose="02040503050406030204" pitchFamily="18" charset="0"/>
                        <a:ea typeface="Cambria Math" charset="0"/>
                        <a:cs typeface="Cambria Math" charset="0"/>
                      </a:rPr>
                      <m:t>)</m:t>
                    </m:r>
                  </m:oMath>
                </a14:m>
                <a:r>
                  <a:rPr lang="en-US" dirty="0"/>
                  <a:t> such that if </a:t>
                </a:r>
                <a14:m>
                  <m:oMath xmlns:m="http://schemas.openxmlformats.org/officeDocument/2006/math">
                    <m:sSub>
                      <m:sSubPr>
                        <m:ctrlPr>
                          <a:rPr lang="en-US" i="1">
                            <a:latin typeface="Cambria Math" panose="02040503050406030204" pitchFamily="18" charset="0"/>
                          </a:rPr>
                        </m:ctrlPr>
                      </m:sSubPr>
                      <m:e>
                        <m:r>
                          <a:rPr lang="en-CA" i="1">
                            <a:latin typeface="Cambria Math" charset="0"/>
                            <a:ea typeface="Cambria Math" charset="0"/>
                            <a:cs typeface="Cambria Math" charset="0"/>
                          </a:rPr>
                          <m:t>𝑏</m:t>
                        </m:r>
                      </m:e>
                      <m:sub>
                        <m:r>
                          <a:rPr lang="en-CA" i="1">
                            <a:latin typeface="Cambria Math" charset="0"/>
                          </a:rPr>
                          <m:t>1</m:t>
                        </m:r>
                      </m:sub>
                    </m:sSub>
                    <m:r>
                      <a:rPr lang="en-CA" b="0" i="1" smtClean="0">
                        <a:latin typeface="Cambria Math" panose="02040503050406030204" pitchFamily="18" charset="0"/>
                      </a:rPr>
                      <m:t>&lt;</m:t>
                    </m:r>
                    <m:sSup>
                      <m:sSupPr>
                        <m:ctrlPr>
                          <a:rPr lang="en-CA" i="1">
                            <a:latin typeface="Cambria Math" panose="02040503050406030204" pitchFamily="18" charset="0"/>
                            <a:ea typeface="Cambria Math" charset="0"/>
                            <a:cs typeface="Cambria Math" charset="0"/>
                          </a:rPr>
                        </m:ctrlPr>
                      </m:sSupPr>
                      <m:e>
                        <m:sSub>
                          <m:sSubPr>
                            <m:ctrlPr>
                              <a:rPr lang="en-US" i="1">
                                <a:latin typeface="Cambria Math" panose="02040503050406030204" pitchFamily="18" charset="0"/>
                              </a:rPr>
                            </m:ctrlPr>
                          </m:sSubPr>
                          <m:e>
                            <m:r>
                              <a:rPr lang="en-CA" i="1">
                                <a:latin typeface="Cambria Math" charset="0"/>
                                <a:ea typeface="Cambria Math" charset="0"/>
                                <a:cs typeface="Cambria Math" charset="0"/>
                              </a:rPr>
                              <m:t>𝑏</m:t>
                            </m:r>
                          </m:e>
                          <m:sub>
                            <m:r>
                              <a:rPr lang="en-CA" i="1">
                                <a:latin typeface="Cambria Math" charset="0"/>
                              </a:rPr>
                              <m:t>1</m:t>
                            </m:r>
                          </m:sub>
                        </m:sSub>
                      </m:e>
                      <m:sup>
                        <m:r>
                          <a:rPr lang="en-CA" i="1">
                            <a:latin typeface="Cambria Math" charset="0"/>
                            <a:ea typeface="Cambria Math" charset="0"/>
                            <a:cs typeface="Cambria Math" charset="0"/>
                          </a:rPr>
                          <m:t>𝑐𝑟</m:t>
                        </m:r>
                      </m:sup>
                    </m:sSup>
                  </m:oMath>
                </a14:m>
                <a:r>
                  <a:rPr lang="en-US" dirty="0"/>
                  <a:t> </a:t>
                </a:r>
                <a:r>
                  <a:rPr lang="en-US" dirty="0">
                    <a:sym typeface="Wingdings" pitchFamily="2" charset="2"/>
                  </a:rPr>
                  <a:t> </a:t>
                </a:r>
                <a14:m>
                  <m:oMath xmlns:m="http://schemas.openxmlformats.org/officeDocument/2006/math">
                    <m:sSub>
                      <m:sSubPr>
                        <m:ctrlPr>
                          <a:rPr lang="en-US" i="1">
                            <a:latin typeface="Cambria Math" panose="02040503050406030204" pitchFamily="18" charset="0"/>
                          </a:rPr>
                        </m:ctrlPr>
                      </m:sSubPr>
                      <m:e>
                        <m:r>
                          <a:rPr lang="en-CA" i="1">
                            <a:latin typeface="Cambria Math" charset="0"/>
                            <a:ea typeface="Cambria Math" charset="0"/>
                            <a:cs typeface="Cambria Math" charset="0"/>
                          </a:rPr>
                          <m:t>𝛽</m:t>
                        </m:r>
                      </m:e>
                      <m:sub>
                        <m:r>
                          <a:rPr lang="en-CA" i="1">
                            <a:latin typeface="Cambria Math" charset="0"/>
                          </a:rPr>
                          <m:t>1</m:t>
                        </m:r>
                      </m:sub>
                    </m:sSub>
                    <m:r>
                      <a:rPr lang="en-CA" i="1">
                        <a:latin typeface="Cambria Math" charset="0"/>
                      </a:rPr>
                      <m:t>=0</m:t>
                    </m:r>
                  </m:oMath>
                </a14:m>
                <a:r>
                  <a:rPr lang="en-US" dirty="0"/>
                  <a:t>, else conclude </a:t>
                </a:r>
                <a14:m>
                  <m:oMath xmlns:m="http://schemas.openxmlformats.org/officeDocument/2006/math">
                    <m:sSub>
                      <m:sSubPr>
                        <m:ctrlPr>
                          <a:rPr lang="en-US" i="1">
                            <a:latin typeface="Cambria Math" panose="02040503050406030204" pitchFamily="18" charset="0"/>
                          </a:rPr>
                        </m:ctrlPr>
                      </m:sSubPr>
                      <m:e>
                        <m:r>
                          <a:rPr lang="en-CA" i="1">
                            <a:latin typeface="Cambria Math" charset="0"/>
                            <a:ea typeface="Cambria Math" charset="0"/>
                            <a:cs typeface="Cambria Math" charset="0"/>
                          </a:rPr>
                          <m:t>𝛽</m:t>
                        </m:r>
                      </m:e>
                      <m:sub>
                        <m:r>
                          <a:rPr lang="en-CA" i="1">
                            <a:latin typeface="Cambria Math" charset="0"/>
                          </a:rPr>
                          <m:t>1</m:t>
                        </m:r>
                      </m:sub>
                    </m:sSub>
                    <m:r>
                      <a:rPr lang="en-CA" i="1">
                        <a:latin typeface="Cambria Math" charset="0"/>
                      </a:rPr>
                      <m:t>=</m:t>
                    </m:r>
                    <m:r>
                      <a:rPr lang="en-CA" b="0" i="1" smtClean="0">
                        <a:latin typeface="Cambria Math" panose="02040503050406030204" pitchFamily="18" charset="0"/>
                      </a:rPr>
                      <m:t>𝑑</m:t>
                    </m:r>
                  </m:oMath>
                </a14:m>
                <a:endParaRPr lang="en-US" dirty="0"/>
              </a:p>
              <a:p>
                <a:pPr marL="285750" lvl="1" indent="-285750">
                  <a:spcBef>
                    <a:spcPts val="1000"/>
                  </a:spcBef>
                </a:pPr>
                <a14:m>
                  <m:oMath xmlns:m="http://schemas.openxmlformats.org/officeDocument/2006/math">
                    <m:sSup>
                      <m:sSupPr>
                        <m:ctrlPr>
                          <a:rPr lang="en-CA" i="1">
                            <a:latin typeface="Cambria Math" panose="02040503050406030204" pitchFamily="18" charset="0"/>
                            <a:ea typeface="Cambria Math" charset="0"/>
                            <a:cs typeface="Cambria Math" charset="0"/>
                          </a:rPr>
                        </m:ctrlPr>
                      </m:sSupPr>
                      <m:e>
                        <m:sSub>
                          <m:sSubPr>
                            <m:ctrlPr>
                              <a:rPr lang="en-US" i="1">
                                <a:latin typeface="Cambria Math" panose="02040503050406030204" pitchFamily="18" charset="0"/>
                              </a:rPr>
                            </m:ctrlPr>
                          </m:sSubPr>
                          <m:e>
                            <m:r>
                              <a:rPr lang="en-CA" i="1">
                                <a:latin typeface="Cambria Math" charset="0"/>
                                <a:ea typeface="Cambria Math" charset="0"/>
                                <a:cs typeface="Cambria Math" charset="0"/>
                              </a:rPr>
                              <m:t>𝑏</m:t>
                            </m:r>
                          </m:e>
                          <m:sub>
                            <m:r>
                              <a:rPr lang="en-CA" i="1">
                                <a:latin typeface="Cambria Math" charset="0"/>
                              </a:rPr>
                              <m:t>1</m:t>
                            </m:r>
                          </m:sub>
                        </m:sSub>
                      </m:e>
                      <m:sup>
                        <m:r>
                          <a:rPr lang="en-CA" i="1">
                            <a:latin typeface="Cambria Math" charset="0"/>
                            <a:ea typeface="Cambria Math" charset="0"/>
                            <a:cs typeface="Cambria Math" charset="0"/>
                          </a:rPr>
                          <m:t>𝑐𝑟</m:t>
                        </m:r>
                      </m:sup>
                    </m:sSup>
                  </m:oMath>
                </a14:m>
                <a:r>
                  <a:rPr lang="en-US" dirty="0"/>
                  <a:t> chosen so that </a:t>
                </a:r>
                <a:r>
                  <a:rPr lang="en-US" dirty="0" err="1"/>
                  <a:t>prob</a:t>
                </a:r>
                <a:r>
                  <a:rPr lang="en-US" dirty="0"/>
                  <a:t> of type 1 error = 5%</a:t>
                </a:r>
              </a:p>
              <a:p>
                <a:pPr marL="285750" lvl="1" indent="-285750">
                  <a:spcBef>
                    <a:spcPts val="1000"/>
                  </a:spcBef>
                </a:pPr>
                <a:r>
                  <a:rPr lang="en-US" dirty="0"/>
                  <a:t>What sample size </a:t>
                </a:r>
                <a14:m>
                  <m:oMath xmlns:m="http://schemas.openxmlformats.org/officeDocument/2006/math">
                    <m:r>
                      <a:rPr lang="en-CA" i="1">
                        <a:latin typeface="Cambria Math" panose="02040503050406030204" pitchFamily="18" charset="0"/>
                        <a:ea typeface="Cambria Math" charset="0"/>
                        <a:cs typeface="Cambria Math" charset="0"/>
                      </a:rPr>
                      <m:t>𝑛</m:t>
                    </m:r>
                  </m:oMath>
                </a14:m>
                <a:r>
                  <a:rPr lang="en-US" dirty="0"/>
                  <a:t> will reduce </a:t>
                </a:r>
                <a:r>
                  <a:rPr lang="en-US" dirty="0" err="1"/>
                  <a:t>prob</a:t>
                </a:r>
                <a:r>
                  <a:rPr lang="en-US" dirty="0"/>
                  <a:t> of type 2 error to 20%?</a:t>
                </a:r>
                <a:endParaRPr lang="en-US" sz="2400" dirty="0"/>
              </a:p>
            </p:txBody>
          </p:sp>
        </mc:Choice>
        <mc:Fallback xmlns="">
          <p:sp>
            <p:nvSpPr>
              <p:cNvPr id="3" name="Content Placeholder 2">
                <a:extLst>
                  <a:ext uri="{FF2B5EF4-FFF2-40B4-BE49-F238E27FC236}">
                    <a16:creationId xmlns:a16="http://schemas.microsoft.com/office/drawing/2014/main" id="{65E1E752-FB95-CE40-9231-718EB68EF5E3}"/>
                  </a:ext>
                </a:extLst>
              </p:cNvPr>
              <p:cNvSpPr>
                <a:spLocks noGrp="1" noRot="1" noChangeAspect="1" noMove="1" noResize="1" noEditPoints="1" noAdjustHandles="1" noChangeArrowheads="1" noChangeShapeType="1" noTextEdit="1"/>
              </p:cNvSpPr>
              <p:nvPr>
                <p:ph idx="1"/>
              </p:nvPr>
            </p:nvSpPr>
            <p:spPr>
              <a:blipFill>
                <a:blip r:embed="rId2"/>
                <a:stretch>
                  <a:fillRect l="-844" t="-2047"/>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317BFA6B-A98F-DC40-9A76-B498DEA235C5}"/>
              </a:ext>
            </a:extLst>
          </p:cNvPr>
          <p:cNvSpPr>
            <a:spLocks noGrp="1"/>
          </p:cNvSpPr>
          <p:nvPr>
            <p:ph type="ftr" sz="quarter" idx="11"/>
          </p:nvPr>
        </p:nvSpPr>
        <p:spPr/>
        <p:txBody>
          <a:bodyPr/>
          <a:lstStyle/>
          <a:p>
            <a:r>
              <a:rPr lang="en-US"/>
              <a:t>Grootendorst Stata Conference Vancouver</a:t>
            </a:r>
          </a:p>
        </p:txBody>
      </p:sp>
      <p:sp>
        <p:nvSpPr>
          <p:cNvPr id="5" name="Slide Number Placeholder 4">
            <a:extLst>
              <a:ext uri="{FF2B5EF4-FFF2-40B4-BE49-F238E27FC236}">
                <a16:creationId xmlns:a16="http://schemas.microsoft.com/office/drawing/2014/main" id="{F8EC4349-D650-1B44-98C7-E88225BD1ED9}"/>
              </a:ext>
            </a:extLst>
          </p:cNvPr>
          <p:cNvSpPr>
            <a:spLocks noGrp="1"/>
          </p:cNvSpPr>
          <p:nvPr>
            <p:ph type="sldNum" sz="quarter" idx="12"/>
          </p:nvPr>
        </p:nvSpPr>
        <p:spPr/>
        <p:txBody>
          <a:bodyPr/>
          <a:lstStyle/>
          <a:p>
            <a:fld id="{07A34A5B-A4B3-D44A-AAC9-BD3FEB11F3C0}" type="slidenum">
              <a:rPr lang="en-US" smtClean="0"/>
              <a:t>13</a:t>
            </a:fld>
            <a:endParaRPr lang="en-US"/>
          </a:p>
        </p:txBody>
      </p:sp>
    </p:spTree>
    <p:extLst>
      <p:ext uri="{BB962C8B-B14F-4D97-AF65-F5344CB8AC3E}">
        <p14:creationId xmlns:p14="http://schemas.microsoft.com/office/powerpoint/2010/main" val="2272911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CA" dirty="0"/>
              <a:t>Sample size calculations</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sz="half" idx="1"/>
              </p:nvPr>
            </p:nvSpPr>
            <p:spPr>
              <a:xfrm>
                <a:off x="838200" y="1825625"/>
                <a:ext cx="4935071" cy="4351338"/>
              </a:xfrm>
            </p:spPr>
            <p:txBody>
              <a:bodyPr>
                <a:normAutofit/>
              </a:bodyPr>
              <a:lstStyle/>
              <a:p>
                <a:pPr marL="285750" lvl="1" indent="-285750">
                  <a:spcBef>
                    <a:spcPts val="1000"/>
                  </a:spcBef>
                </a:pPr>
                <a:r>
                  <a:rPr lang="en-US" dirty="0"/>
                  <a:t>Here </a:t>
                </a:r>
                <a:r>
                  <a:rPr lang="en-US" dirty="0" err="1"/>
                  <a:t>prob</a:t>
                </a:r>
                <a:r>
                  <a:rPr lang="en-US" dirty="0"/>
                  <a:t> of type 1 error = red shaded area =  5%</a:t>
                </a:r>
              </a:p>
              <a:p>
                <a:pPr marL="285750" lvl="1" indent="-285750">
                  <a:spcBef>
                    <a:spcPts val="1000"/>
                  </a:spcBef>
                </a:pPr>
                <a:r>
                  <a:rPr lang="en-US" dirty="0" err="1"/>
                  <a:t>prob</a:t>
                </a:r>
                <a:r>
                  <a:rPr lang="en-US" dirty="0"/>
                  <a:t> of type 2 error = purple shaded area</a:t>
                </a:r>
              </a:p>
              <a:p>
                <a:pPr marL="285750" lvl="1" indent="-285750">
                  <a:spcBef>
                    <a:spcPts val="1000"/>
                  </a:spcBef>
                </a:pPr>
                <a:r>
                  <a:rPr lang="en-US" dirty="0"/>
                  <a:t>By increasing </a:t>
                </a:r>
                <a14:m>
                  <m:oMath xmlns:m="http://schemas.openxmlformats.org/officeDocument/2006/math">
                    <m:r>
                      <a:rPr lang="en-CA" i="1">
                        <a:latin typeface="Cambria Math" charset="0"/>
                      </a:rPr>
                      <m:t>𝑛</m:t>
                    </m:r>
                  </m:oMath>
                </a14:m>
                <a:r>
                  <a:rPr lang="en-US" dirty="0"/>
                  <a:t>, we can reduce width of sampling distribution and decrease </a:t>
                </a:r>
                <a:r>
                  <a:rPr lang="en-US" dirty="0" err="1"/>
                  <a:t>prob</a:t>
                </a:r>
                <a:r>
                  <a:rPr lang="en-US" dirty="0"/>
                  <a:t> of type 2 error to desired level</a:t>
                </a:r>
              </a:p>
            </p:txBody>
          </p:sp>
        </mc:Choice>
        <mc:Fallback xmlns="">
          <p:sp>
            <p:nvSpPr>
              <p:cNvPr id="6" name="Content Placeholder 5"/>
              <p:cNvSpPr>
                <a:spLocks noGrp="1" noRot="1" noChangeAspect="1" noMove="1" noResize="1" noEditPoints="1" noAdjustHandles="1" noChangeArrowheads="1" noChangeShapeType="1" noTextEdit="1"/>
              </p:cNvSpPr>
              <p:nvPr>
                <p:ph sz="half" idx="1"/>
              </p:nvPr>
            </p:nvSpPr>
            <p:spPr>
              <a:xfrm>
                <a:off x="838200" y="1825625"/>
                <a:ext cx="4935071" cy="4351338"/>
              </a:xfrm>
              <a:blipFill>
                <a:blip r:embed="rId4"/>
                <a:stretch>
                  <a:fillRect l="-1538" t="-2047"/>
                </a:stretch>
              </a:blipFill>
            </p:spPr>
            <p:txBody>
              <a:bodyPr/>
              <a:lstStyle/>
              <a:p>
                <a:r>
                  <a:rPr lang="en-US">
                    <a:noFill/>
                  </a:rPr>
                  <a:t> </a:t>
                </a:r>
              </a:p>
            </p:txBody>
          </p:sp>
        </mc:Fallback>
      </mc:AlternateContent>
      <p:pic>
        <p:nvPicPr>
          <p:cNvPr id="9" name="pow_s_Dt7uWb.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5"/>
          <a:stretch>
            <a:fillRect/>
          </a:stretch>
        </p:blipFill>
        <p:spPr>
          <a:xfrm>
            <a:off x="5767623" y="2038034"/>
            <a:ext cx="5778918" cy="4201401"/>
          </a:xfrm>
        </p:spPr>
      </p:pic>
      <p:sp>
        <p:nvSpPr>
          <p:cNvPr id="2" name="Footer Placeholder 1"/>
          <p:cNvSpPr>
            <a:spLocks noGrp="1"/>
          </p:cNvSpPr>
          <p:nvPr>
            <p:ph type="ftr" sz="quarter" idx="11"/>
          </p:nvPr>
        </p:nvSpPr>
        <p:spPr/>
        <p:txBody>
          <a:bodyPr/>
          <a:lstStyle/>
          <a:p>
            <a:r>
              <a:rPr lang="en-US"/>
              <a:t>Grootendorst Stata Conference Vancouver</a:t>
            </a:r>
          </a:p>
        </p:txBody>
      </p:sp>
      <p:sp>
        <p:nvSpPr>
          <p:cNvPr id="3" name="Slide Number Placeholder 2"/>
          <p:cNvSpPr>
            <a:spLocks noGrp="1"/>
          </p:cNvSpPr>
          <p:nvPr>
            <p:ph type="sldNum" sz="quarter" idx="12"/>
          </p:nvPr>
        </p:nvSpPr>
        <p:spPr/>
        <p:txBody>
          <a:bodyPr/>
          <a:lstStyle/>
          <a:p>
            <a:fld id="{EBC1B400-00F1-DE49-8D77-B8737BF063A0}" type="slidenum">
              <a:rPr lang="en-US" smtClean="0"/>
              <a:t>14</a:t>
            </a:fld>
            <a:endParaRPr lang="en-US"/>
          </a:p>
        </p:txBody>
      </p:sp>
      <mc:AlternateContent xmlns:mc="http://schemas.openxmlformats.org/markup-compatibility/2006" xmlns:a14="http://schemas.microsoft.com/office/drawing/2010/main">
        <mc:Choice Requires="a14">
          <p:sp>
            <p:nvSpPr>
              <p:cNvPr id="13" name="Rectangle 12"/>
              <p:cNvSpPr/>
              <p:nvPr/>
            </p:nvSpPr>
            <p:spPr>
              <a:xfrm>
                <a:off x="6933295" y="1477351"/>
                <a:ext cx="1770806" cy="369332"/>
              </a:xfrm>
              <a:prstGeom prst="rect">
                <a:avLst/>
              </a:prstGeom>
            </p:spPr>
            <p:txBody>
              <a:bodyPr wrap="none">
                <a:spAutoFit/>
              </a:bodyPr>
              <a:lstStyle/>
              <a:p>
                <a:r>
                  <a:rPr lang="en-US" dirty="0"/>
                  <a:t>Conclude </a:t>
                </a:r>
                <a14:m>
                  <m:oMath xmlns:m="http://schemas.openxmlformats.org/officeDocument/2006/math">
                    <m:sSub>
                      <m:sSubPr>
                        <m:ctrlPr>
                          <a:rPr lang="en-US" i="1" smtClean="0">
                            <a:latin typeface="Cambria Math" panose="02040503050406030204" pitchFamily="18" charset="0"/>
                          </a:rPr>
                        </m:ctrlPr>
                      </m:sSubPr>
                      <m:e>
                        <m:r>
                          <a:rPr lang="en-CA" i="1">
                            <a:latin typeface="Cambria Math" charset="0"/>
                            <a:ea typeface="Cambria Math" charset="0"/>
                            <a:cs typeface="Cambria Math" charset="0"/>
                          </a:rPr>
                          <m:t>𝛽</m:t>
                        </m:r>
                      </m:e>
                      <m:sub>
                        <m:r>
                          <a:rPr lang="en-CA" i="1">
                            <a:latin typeface="Cambria Math" charset="0"/>
                          </a:rPr>
                          <m:t>1</m:t>
                        </m:r>
                      </m:sub>
                    </m:sSub>
                    <m:r>
                      <a:rPr lang="en-CA" b="0" i="1" smtClean="0">
                        <a:latin typeface="Cambria Math" charset="0"/>
                      </a:rPr>
                      <m:t>=0</m:t>
                    </m:r>
                  </m:oMath>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6933295" y="1477351"/>
                <a:ext cx="1770806" cy="369332"/>
              </a:xfrm>
              <a:prstGeom prst="rect">
                <a:avLst/>
              </a:prstGeom>
              <a:blipFill rotWithShape="0">
                <a:blip r:embed="rId6"/>
                <a:stretch>
                  <a:fillRect l="-2749"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048067" y="1477351"/>
                <a:ext cx="1782924" cy="369332"/>
              </a:xfrm>
              <a:prstGeom prst="rect">
                <a:avLst/>
              </a:prstGeom>
            </p:spPr>
            <p:txBody>
              <a:bodyPr wrap="none">
                <a:spAutoFit/>
              </a:bodyPr>
              <a:lstStyle/>
              <a:p>
                <a:r>
                  <a:rPr lang="en-US" dirty="0"/>
                  <a:t>Conclude </a:t>
                </a:r>
                <a14:m>
                  <m:oMath xmlns:m="http://schemas.openxmlformats.org/officeDocument/2006/math">
                    <m:sSub>
                      <m:sSubPr>
                        <m:ctrlPr>
                          <a:rPr lang="en-US" i="1" smtClean="0">
                            <a:latin typeface="Cambria Math" panose="02040503050406030204" pitchFamily="18" charset="0"/>
                          </a:rPr>
                        </m:ctrlPr>
                      </m:sSubPr>
                      <m:e>
                        <m:r>
                          <a:rPr lang="en-CA" i="1">
                            <a:latin typeface="Cambria Math" charset="0"/>
                            <a:ea typeface="Cambria Math" charset="0"/>
                            <a:cs typeface="Cambria Math" charset="0"/>
                          </a:rPr>
                          <m:t>𝛽</m:t>
                        </m:r>
                      </m:e>
                      <m:sub>
                        <m:r>
                          <a:rPr lang="en-CA" i="1">
                            <a:latin typeface="Cambria Math" charset="0"/>
                          </a:rPr>
                          <m:t>1</m:t>
                        </m:r>
                      </m:sub>
                    </m:sSub>
                    <m:r>
                      <a:rPr lang="en-CA" b="0" i="1" smtClean="0">
                        <a:latin typeface="Cambria Math" charset="0"/>
                      </a:rPr>
                      <m:t>=</m:t>
                    </m:r>
                    <m:r>
                      <a:rPr lang="en-CA" b="0" i="1" smtClean="0">
                        <a:latin typeface="Cambria Math" charset="0"/>
                      </a:rPr>
                      <m:t>𝑑</m:t>
                    </m:r>
                  </m:oMath>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9048067" y="1477351"/>
                <a:ext cx="1782924" cy="369332"/>
              </a:xfrm>
              <a:prstGeom prst="rect">
                <a:avLst/>
              </a:prstGeom>
              <a:blipFill rotWithShape="0">
                <a:blip r:embed="rId7"/>
                <a:stretch>
                  <a:fillRect l="-2730" t="-8197" b="-24590"/>
                </a:stretch>
              </a:blipFill>
            </p:spPr>
            <p:txBody>
              <a:bodyPr/>
              <a:lstStyle/>
              <a:p>
                <a:r>
                  <a:rPr lang="en-US">
                    <a:noFill/>
                  </a:rPr>
                  <a:t> </a:t>
                </a:r>
              </a:p>
            </p:txBody>
          </p:sp>
        </mc:Fallback>
      </mc:AlternateContent>
      <p:cxnSp>
        <p:nvCxnSpPr>
          <p:cNvPr id="16" name="Straight Arrow Connector 15"/>
          <p:cNvCxnSpPr/>
          <p:nvPr/>
        </p:nvCxnSpPr>
        <p:spPr>
          <a:xfrm flipH="1">
            <a:off x="6976581" y="1378697"/>
            <a:ext cx="1863524" cy="0"/>
          </a:xfrm>
          <a:prstGeom prst="straightConnector1">
            <a:avLst/>
          </a:prstGeom>
          <a:ln w="31750">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944240" y="1378697"/>
            <a:ext cx="2591765" cy="0"/>
          </a:xfrm>
          <a:prstGeom prst="straightConnector1">
            <a:avLst/>
          </a:prstGeom>
          <a:ln w="31750">
            <a:headEnd type="none" w="lg" len="lg"/>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p:cNvSpPr/>
              <p:nvPr/>
            </p:nvSpPr>
            <p:spPr>
              <a:xfrm>
                <a:off x="9048067" y="940485"/>
                <a:ext cx="1168012" cy="3707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CA" i="1">
                              <a:latin typeface="Cambria Math" panose="02040503050406030204" pitchFamily="18" charset="0"/>
                              <a:ea typeface="Cambria Math" charset="0"/>
                              <a:cs typeface="Cambria Math" charset="0"/>
                            </a:rPr>
                          </m:ctrlPr>
                        </m:sSupPr>
                        <m:e>
                          <m:sSub>
                            <m:sSubPr>
                              <m:ctrlPr>
                                <a:rPr lang="en-US" i="1">
                                  <a:latin typeface="Cambria Math" panose="02040503050406030204" pitchFamily="18" charset="0"/>
                                </a:rPr>
                              </m:ctrlPr>
                            </m:sSubPr>
                            <m:e>
                              <m:r>
                                <a:rPr lang="en-CA" i="1">
                                  <a:latin typeface="Cambria Math" charset="0"/>
                                  <a:ea typeface="Cambria Math" charset="0"/>
                                  <a:cs typeface="Cambria Math" charset="0"/>
                                </a:rPr>
                                <m:t>𝑏</m:t>
                              </m:r>
                            </m:e>
                            <m:sub>
                              <m:r>
                                <a:rPr lang="en-CA" i="1">
                                  <a:latin typeface="Cambria Math" charset="0"/>
                                </a:rPr>
                                <m:t>1</m:t>
                              </m:r>
                            </m:sub>
                          </m:sSub>
                          <m:r>
                            <a:rPr lang="en-CA" i="1">
                              <a:latin typeface="Cambria Math" charset="0"/>
                              <a:ea typeface="Cambria Math" charset="0"/>
                              <a:cs typeface="Cambria Math" charset="0"/>
                            </a:rPr>
                            <m:t>&gt;</m:t>
                          </m:r>
                          <m:sSub>
                            <m:sSubPr>
                              <m:ctrlPr>
                                <a:rPr lang="en-US" i="1">
                                  <a:latin typeface="Cambria Math" panose="02040503050406030204" pitchFamily="18" charset="0"/>
                                </a:rPr>
                              </m:ctrlPr>
                            </m:sSubPr>
                            <m:e>
                              <m:r>
                                <a:rPr lang="en-CA" i="1">
                                  <a:latin typeface="Cambria Math" charset="0"/>
                                  <a:ea typeface="Cambria Math" charset="0"/>
                                  <a:cs typeface="Cambria Math" charset="0"/>
                                </a:rPr>
                                <m:t>𝑏</m:t>
                              </m:r>
                            </m:e>
                            <m:sub>
                              <m:r>
                                <a:rPr lang="en-CA" i="1">
                                  <a:latin typeface="Cambria Math" charset="0"/>
                                </a:rPr>
                                <m:t>1</m:t>
                              </m:r>
                            </m:sub>
                          </m:sSub>
                        </m:e>
                        <m:sup>
                          <m:r>
                            <a:rPr lang="en-CA" i="1">
                              <a:latin typeface="Cambria Math" charset="0"/>
                              <a:ea typeface="Cambria Math" charset="0"/>
                              <a:cs typeface="Cambria Math" charset="0"/>
                            </a:rPr>
                            <m:t>𝑐𝑟</m:t>
                          </m:r>
                        </m:sup>
                      </m:sSup>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9048067" y="940485"/>
                <a:ext cx="1168012" cy="370743"/>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370830" y="940485"/>
                <a:ext cx="1168012" cy="3707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CA" i="1" smtClean="0">
                              <a:latin typeface="Cambria Math" panose="02040503050406030204" pitchFamily="18" charset="0"/>
                              <a:ea typeface="Cambria Math" charset="0"/>
                              <a:cs typeface="Cambria Math" charset="0"/>
                            </a:rPr>
                          </m:ctrlPr>
                        </m:sSupPr>
                        <m:e>
                          <m:sSub>
                            <m:sSubPr>
                              <m:ctrlPr>
                                <a:rPr lang="en-US" i="1">
                                  <a:latin typeface="Cambria Math" panose="02040503050406030204" pitchFamily="18" charset="0"/>
                                </a:rPr>
                              </m:ctrlPr>
                            </m:sSubPr>
                            <m:e>
                              <m:r>
                                <a:rPr lang="en-CA" i="1">
                                  <a:latin typeface="Cambria Math" charset="0"/>
                                  <a:ea typeface="Cambria Math" charset="0"/>
                                  <a:cs typeface="Cambria Math" charset="0"/>
                                </a:rPr>
                                <m:t>𝑏</m:t>
                              </m:r>
                            </m:e>
                            <m:sub>
                              <m:r>
                                <a:rPr lang="en-CA" i="1">
                                  <a:latin typeface="Cambria Math" charset="0"/>
                                </a:rPr>
                                <m:t>1</m:t>
                              </m:r>
                            </m:sub>
                          </m:sSub>
                          <m:r>
                            <a:rPr lang="en-CA" b="0" i="1" smtClean="0">
                              <a:latin typeface="Cambria Math" charset="0"/>
                              <a:ea typeface="Cambria Math" charset="0"/>
                              <a:cs typeface="Cambria Math" charset="0"/>
                            </a:rPr>
                            <m:t>&lt;</m:t>
                          </m:r>
                          <m:sSub>
                            <m:sSubPr>
                              <m:ctrlPr>
                                <a:rPr lang="en-US" i="1">
                                  <a:latin typeface="Cambria Math" panose="02040503050406030204" pitchFamily="18" charset="0"/>
                                </a:rPr>
                              </m:ctrlPr>
                            </m:sSubPr>
                            <m:e>
                              <m:r>
                                <a:rPr lang="en-CA" i="1">
                                  <a:latin typeface="Cambria Math" charset="0"/>
                                  <a:ea typeface="Cambria Math" charset="0"/>
                                  <a:cs typeface="Cambria Math" charset="0"/>
                                </a:rPr>
                                <m:t>𝑏</m:t>
                              </m:r>
                            </m:e>
                            <m:sub>
                              <m:r>
                                <a:rPr lang="en-CA" i="1">
                                  <a:latin typeface="Cambria Math" charset="0"/>
                                </a:rPr>
                                <m:t>1</m:t>
                              </m:r>
                            </m:sub>
                          </m:sSub>
                        </m:e>
                        <m:sup>
                          <m:r>
                            <a:rPr lang="en-CA" i="1">
                              <a:latin typeface="Cambria Math" charset="0"/>
                              <a:ea typeface="Cambria Math" charset="0"/>
                              <a:cs typeface="Cambria Math" charset="0"/>
                            </a:rPr>
                            <m:t>𝑐𝑟</m:t>
                          </m:r>
                        </m:sup>
                      </m:sSup>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7370830" y="940485"/>
                <a:ext cx="1168012" cy="370743"/>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4185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remove" display="0">
                  <p:stCondLst>
                    <p:cond delay="indefinite"/>
                  </p:stCondLst>
                </p:cTn>
                <p:tgtEl>
                  <p:spTgt spid="9"/>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3851-ACDB-124E-B46B-7C4E7345D18F}"/>
              </a:ext>
            </a:extLst>
          </p:cNvPr>
          <p:cNvSpPr>
            <a:spLocks noGrp="1"/>
          </p:cNvSpPr>
          <p:nvPr>
            <p:ph type="title"/>
          </p:nvPr>
        </p:nvSpPr>
        <p:spPr/>
        <p:txBody>
          <a:bodyPr/>
          <a:lstStyle/>
          <a:p>
            <a:r>
              <a:rPr lang="en-US" dirty="0">
                <a:solidFill>
                  <a:srgbClr val="002060"/>
                </a:solidFill>
              </a:rPr>
              <a:t>Using </a:t>
            </a:r>
            <a:r>
              <a:rPr lang="en-US" dirty="0" err="1">
                <a:solidFill>
                  <a:srgbClr val="002060"/>
                </a:solidFill>
              </a:rPr>
              <a:t>stata</a:t>
            </a:r>
            <a:r>
              <a:rPr lang="en-US" dirty="0">
                <a:solidFill>
                  <a:srgbClr val="002060"/>
                </a:solidFill>
              </a:rPr>
              <a:t> to illustrate statistical results</a:t>
            </a:r>
          </a:p>
        </p:txBody>
      </p:sp>
      <p:sp>
        <p:nvSpPr>
          <p:cNvPr id="3" name="Content Placeholder 2">
            <a:extLst>
              <a:ext uri="{FF2B5EF4-FFF2-40B4-BE49-F238E27FC236}">
                <a16:creationId xmlns:a16="http://schemas.microsoft.com/office/drawing/2014/main" id="{65E1E752-FB95-CE40-9231-718EB68EF5E3}"/>
              </a:ext>
            </a:extLst>
          </p:cNvPr>
          <p:cNvSpPr>
            <a:spLocks noGrp="1"/>
          </p:cNvSpPr>
          <p:nvPr>
            <p:ph idx="1"/>
          </p:nvPr>
        </p:nvSpPr>
        <p:spPr/>
        <p:txBody>
          <a:bodyPr>
            <a:noAutofit/>
          </a:bodyPr>
          <a:lstStyle/>
          <a:p>
            <a:pPr marL="0" indent="0">
              <a:buNone/>
            </a:pPr>
            <a:r>
              <a:rPr lang="en-US" sz="2400" b="1" dirty="0"/>
              <a:t>3. </a:t>
            </a:r>
            <a:r>
              <a:rPr lang="en-US" sz="2400" b="1" dirty="0">
                <a:solidFill>
                  <a:srgbClr val="000090"/>
                </a:solidFill>
              </a:rPr>
              <a:t>For binary outcome models, size of treatment effect depends on error term variation</a:t>
            </a:r>
            <a:endParaRPr lang="en-US" sz="2400" b="1" dirty="0"/>
          </a:p>
          <a:p>
            <a:r>
              <a:rPr lang="en-US" sz="2400" dirty="0"/>
              <a:t>With standard LRM of continuous outcomes, we can speak of “the” treatment effect</a:t>
            </a:r>
          </a:p>
          <a:p>
            <a:r>
              <a:rPr lang="en-US" sz="2400" dirty="0"/>
              <a:t>When modelling binary outcomes, there is no single TE </a:t>
            </a:r>
          </a:p>
          <a:p>
            <a:r>
              <a:rPr lang="en-US" sz="2400" dirty="0"/>
              <a:t>TE smaller, the greater is the variation in the error term of latent outcome</a:t>
            </a:r>
          </a:p>
          <a:p>
            <a:r>
              <a:rPr lang="en-US" sz="2400" dirty="0"/>
              <a:t>Anything that reduces error term variation (such as including in LRM covariates that were in error term) increases the TE</a:t>
            </a:r>
          </a:p>
        </p:txBody>
      </p:sp>
      <p:sp>
        <p:nvSpPr>
          <p:cNvPr id="4" name="Footer Placeholder 3">
            <a:extLst>
              <a:ext uri="{FF2B5EF4-FFF2-40B4-BE49-F238E27FC236}">
                <a16:creationId xmlns:a16="http://schemas.microsoft.com/office/drawing/2014/main" id="{75814DF9-FA94-D349-B872-946E43CE64BF}"/>
              </a:ext>
            </a:extLst>
          </p:cNvPr>
          <p:cNvSpPr>
            <a:spLocks noGrp="1"/>
          </p:cNvSpPr>
          <p:nvPr>
            <p:ph type="ftr" sz="quarter" idx="11"/>
          </p:nvPr>
        </p:nvSpPr>
        <p:spPr/>
        <p:txBody>
          <a:bodyPr/>
          <a:lstStyle/>
          <a:p>
            <a:r>
              <a:rPr lang="en-US"/>
              <a:t>Grootendorst Stata Conference Vancouver</a:t>
            </a:r>
          </a:p>
        </p:txBody>
      </p:sp>
      <p:sp>
        <p:nvSpPr>
          <p:cNvPr id="5" name="Slide Number Placeholder 4">
            <a:extLst>
              <a:ext uri="{FF2B5EF4-FFF2-40B4-BE49-F238E27FC236}">
                <a16:creationId xmlns:a16="http://schemas.microsoft.com/office/drawing/2014/main" id="{E6A99CD9-74E0-2B40-95B5-DAC4101E8848}"/>
              </a:ext>
            </a:extLst>
          </p:cNvPr>
          <p:cNvSpPr>
            <a:spLocks noGrp="1"/>
          </p:cNvSpPr>
          <p:nvPr>
            <p:ph type="sldNum" sz="quarter" idx="12"/>
          </p:nvPr>
        </p:nvSpPr>
        <p:spPr/>
        <p:txBody>
          <a:bodyPr/>
          <a:lstStyle/>
          <a:p>
            <a:fld id="{07A34A5B-A4B3-D44A-AAC9-BD3FEB11F3C0}" type="slidenum">
              <a:rPr lang="en-US" smtClean="0"/>
              <a:t>15</a:t>
            </a:fld>
            <a:endParaRPr lang="en-US"/>
          </a:p>
        </p:txBody>
      </p:sp>
    </p:spTree>
    <p:extLst>
      <p:ext uri="{BB962C8B-B14F-4D97-AF65-F5344CB8AC3E}">
        <p14:creationId xmlns:p14="http://schemas.microsoft.com/office/powerpoint/2010/main" val="83438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D956-38F1-984A-A65F-84E57CBF6CB4}"/>
              </a:ext>
            </a:extLst>
          </p:cNvPr>
          <p:cNvSpPr>
            <a:spLocks noGrp="1"/>
          </p:cNvSpPr>
          <p:nvPr>
            <p:ph type="title"/>
          </p:nvPr>
        </p:nvSpPr>
        <p:spPr/>
        <p:txBody>
          <a:bodyPr/>
          <a:lstStyle/>
          <a:p>
            <a:r>
              <a:rPr lang="en-US" dirty="0">
                <a:solidFill>
                  <a:srgbClr val="000090"/>
                </a:solidFill>
              </a:rPr>
              <a:t>Treatment effects vary – simple illustration </a:t>
            </a:r>
          </a:p>
        </p:txBody>
      </p:sp>
      <p:sp>
        <p:nvSpPr>
          <p:cNvPr id="3" name="Content Placeholder 2">
            <a:extLst>
              <a:ext uri="{FF2B5EF4-FFF2-40B4-BE49-F238E27FC236}">
                <a16:creationId xmlns:a16="http://schemas.microsoft.com/office/drawing/2014/main" id="{D4E27FB9-14F9-BA4E-8D5F-25950A153643}"/>
              </a:ext>
            </a:extLst>
          </p:cNvPr>
          <p:cNvSpPr>
            <a:spLocks noGrp="1"/>
          </p:cNvSpPr>
          <p:nvPr>
            <p:ph idx="1"/>
          </p:nvPr>
        </p:nvSpPr>
        <p:spPr/>
        <p:txBody>
          <a:bodyPr>
            <a:normAutofit/>
          </a:bodyPr>
          <a:lstStyle/>
          <a:p>
            <a:r>
              <a:rPr lang="en-US" sz="2400" dirty="0"/>
              <a:t>Suppose we are modelling vital status (alive vs dead)</a:t>
            </a:r>
          </a:p>
          <a:p>
            <a:r>
              <a:rPr lang="en-US" sz="2400" dirty="0"/>
              <a:t>You remain alive as long as your underlying continuous health score remains above some threshold level</a:t>
            </a:r>
          </a:p>
          <a:p>
            <a:r>
              <a:rPr lang="en-US" sz="2400" dirty="0"/>
              <a:t>Health score depends on genetic score and whether or not you take a new prescription drug</a:t>
            </a:r>
          </a:p>
          <a:p>
            <a:r>
              <a:rPr lang="en-US" sz="2400" dirty="0"/>
              <a:t>You observe vital status and drug use; you don’t observe health score (or genetic score)</a:t>
            </a:r>
          </a:p>
          <a:p>
            <a:r>
              <a:rPr lang="en-US" sz="2400" dirty="0"/>
              <a:t>We will see that effect of new drug on probability of being alive depends on the variation in the genetic score</a:t>
            </a:r>
          </a:p>
        </p:txBody>
      </p:sp>
      <p:sp>
        <p:nvSpPr>
          <p:cNvPr id="5" name="Footer Placeholder 4">
            <a:extLst>
              <a:ext uri="{FF2B5EF4-FFF2-40B4-BE49-F238E27FC236}">
                <a16:creationId xmlns:a16="http://schemas.microsoft.com/office/drawing/2014/main" id="{55BC5022-42A7-444C-919D-DC219EF1C8D0}"/>
              </a:ext>
            </a:extLst>
          </p:cNvPr>
          <p:cNvSpPr>
            <a:spLocks noGrp="1"/>
          </p:cNvSpPr>
          <p:nvPr>
            <p:ph type="ftr" sz="quarter" idx="11"/>
          </p:nvPr>
        </p:nvSpPr>
        <p:spPr/>
        <p:txBody>
          <a:bodyPr/>
          <a:lstStyle/>
          <a:p>
            <a:r>
              <a:rPr lang="en-US"/>
              <a:t>Grootendorst Stata Conference Vancouver</a:t>
            </a:r>
          </a:p>
        </p:txBody>
      </p:sp>
      <p:sp>
        <p:nvSpPr>
          <p:cNvPr id="6" name="Slide Number Placeholder 5">
            <a:extLst>
              <a:ext uri="{FF2B5EF4-FFF2-40B4-BE49-F238E27FC236}">
                <a16:creationId xmlns:a16="http://schemas.microsoft.com/office/drawing/2014/main" id="{A1E97EEC-65F1-2546-A066-71F3C78088ED}"/>
              </a:ext>
            </a:extLst>
          </p:cNvPr>
          <p:cNvSpPr>
            <a:spLocks noGrp="1"/>
          </p:cNvSpPr>
          <p:nvPr>
            <p:ph type="sldNum" sz="quarter" idx="12"/>
          </p:nvPr>
        </p:nvSpPr>
        <p:spPr/>
        <p:txBody>
          <a:bodyPr/>
          <a:lstStyle/>
          <a:p>
            <a:fld id="{B25B1D5C-CB62-EF44-9DBD-DE95655583C4}" type="slidenum">
              <a:rPr lang="en-US" smtClean="0"/>
              <a:t>16</a:t>
            </a:fld>
            <a:endParaRPr lang="en-US"/>
          </a:p>
        </p:txBody>
      </p:sp>
    </p:spTree>
    <p:extLst>
      <p:ext uri="{BB962C8B-B14F-4D97-AF65-F5344CB8AC3E}">
        <p14:creationId xmlns:p14="http://schemas.microsoft.com/office/powerpoint/2010/main" val="7405919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D956-38F1-984A-A65F-84E57CBF6CB4}"/>
              </a:ext>
            </a:extLst>
          </p:cNvPr>
          <p:cNvSpPr>
            <a:spLocks noGrp="1"/>
          </p:cNvSpPr>
          <p:nvPr>
            <p:ph type="title"/>
          </p:nvPr>
        </p:nvSpPr>
        <p:spPr/>
        <p:txBody>
          <a:bodyPr/>
          <a:lstStyle/>
          <a:p>
            <a:r>
              <a:rPr lang="en-US" dirty="0">
                <a:solidFill>
                  <a:srgbClr val="000090"/>
                </a:solidFill>
              </a:rPr>
              <a:t>Treatment effects vary – simple illustration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E27FB9-14F9-BA4E-8D5F-25950A153643}"/>
                  </a:ext>
                </a:extLst>
              </p:cNvPr>
              <p:cNvSpPr>
                <a:spLocks noGrp="1"/>
              </p:cNvSpPr>
              <p:nvPr>
                <p:ph idx="1"/>
              </p:nvPr>
            </p:nvSpPr>
            <p:spPr/>
            <p:txBody>
              <a:bodyPr>
                <a:normAutofit/>
              </a:bodyPr>
              <a:lstStyle/>
              <a:p>
                <a:r>
                  <a:rPr lang="en-US" sz="2400" dirty="0"/>
                  <a:t>Here is the equation for the health score</a:t>
                </a:r>
              </a:p>
              <a:p>
                <a:pPr lvl="1">
                  <a:buFont typeface=".AppleSystemUIFont"/>
                  <a:buChar char=" "/>
                </a:pPr>
                <a14:m>
                  <m:oMath xmlns:m="http://schemas.openxmlformats.org/officeDocument/2006/math">
                    <m:r>
                      <m:rPr>
                        <m:sty m:val="p"/>
                      </m:rPr>
                      <a:rPr lang="en-CA" b="0" i="0" smtClean="0">
                        <a:latin typeface="Cambria Math" panose="02040503050406030204" pitchFamily="18" charset="0"/>
                        <a:ea typeface="Cambria Math" panose="02040503050406030204" pitchFamily="18" charset="0"/>
                      </a:rPr>
                      <m:t>health</m:t>
                    </m:r>
                    <m:r>
                      <a:rPr lang="en-CA" b="0" i="1" smtClean="0">
                        <a:latin typeface="Cambria Math" panose="02040503050406030204" pitchFamily="18" charset="0"/>
                        <a:ea typeface="Cambria Math" panose="02040503050406030204" pitchFamily="18" charset="0"/>
                      </a:rPr>
                      <m:t>=1×</m:t>
                    </m:r>
                    <m:r>
                      <m:rPr>
                        <m:sty m:val="p"/>
                      </m:rPr>
                      <a:rPr lang="en-CA" b="0" i="0" smtClean="0">
                        <a:latin typeface="Cambria Math" panose="02040503050406030204" pitchFamily="18" charset="0"/>
                        <a:ea typeface="Cambria Math" panose="02040503050406030204" pitchFamily="18" charset="0"/>
                      </a:rPr>
                      <m:t>drug</m:t>
                    </m:r>
                    <m:r>
                      <a:rPr lang="en-CA" b="0"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𝜀</m:t>
                    </m:r>
                  </m:oMath>
                </a14:m>
                <a:endParaRPr lang="en-US" dirty="0"/>
              </a:p>
              <a:p>
                <a:pPr lvl="1">
                  <a:buFont typeface=".AppleSystemUIFont"/>
                  <a:buChar char=" "/>
                </a:pPr>
                <a14:m>
                  <m:oMath xmlns:m="http://schemas.openxmlformats.org/officeDocument/2006/math">
                    <m:r>
                      <a:rPr lang="en-CA" i="1">
                        <a:latin typeface="Cambria Math" panose="02040503050406030204" pitchFamily="18" charset="0"/>
                        <a:ea typeface="Cambria Math" panose="02040503050406030204" pitchFamily="18" charset="0"/>
                      </a:rPr>
                      <m:t>𝜀</m:t>
                    </m:r>
                    <m:r>
                      <a:rPr lang="en-CA" b="0"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𝑁</m:t>
                    </m:r>
                    <m:d>
                      <m:dPr>
                        <m:ctrlPr>
                          <a:rPr lang="en-CA" b="0" i="1" smtClean="0">
                            <a:latin typeface="Cambria Math" panose="02040503050406030204" pitchFamily="18" charset="0"/>
                            <a:ea typeface="Cambria Math" panose="02040503050406030204" pitchFamily="18" charset="0"/>
                          </a:rPr>
                        </m:ctrlPr>
                      </m:dPr>
                      <m:e>
                        <m:r>
                          <a:rPr lang="en-CA" b="0" i="1" smtClean="0">
                            <a:latin typeface="Cambria Math" panose="02040503050406030204" pitchFamily="18" charset="0"/>
                            <a:ea typeface="Cambria Math" panose="02040503050406030204" pitchFamily="18" charset="0"/>
                          </a:rPr>
                          <m:t>0,</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𝜎</m:t>
                            </m:r>
                          </m:e>
                          <m:sup>
                            <m:r>
                              <a:rPr lang="en-CA" b="0" i="1" smtClean="0">
                                <a:latin typeface="Cambria Math" panose="02040503050406030204" pitchFamily="18" charset="0"/>
                                <a:ea typeface="Cambria Math" panose="02040503050406030204" pitchFamily="18" charset="0"/>
                              </a:rPr>
                              <m:t>2</m:t>
                            </m:r>
                          </m:sup>
                        </m:sSup>
                      </m:e>
                    </m:d>
                  </m:oMath>
                </a14:m>
                <a:endParaRPr lang="en-CA" i="1" dirty="0">
                  <a:latin typeface="Cambria Math" panose="02040503050406030204" pitchFamily="18" charset="0"/>
                  <a:ea typeface="Cambria Math" panose="02040503050406030204" pitchFamily="18" charset="0"/>
                </a:endParaRPr>
              </a:p>
              <a:p>
                <a:pPr lvl="1">
                  <a:buFont typeface=".AppleSystemUIFont"/>
                  <a:buChar char=" "/>
                </a:pPr>
                <a14:m>
                  <m:oMath xmlns:m="http://schemas.openxmlformats.org/officeDocument/2006/math">
                    <m:r>
                      <m:rPr>
                        <m:sty m:val="p"/>
                      </m:rPr>
                      <a:rPr lang="en-CA" b="0" i="0" smtClean="0">
                        <a:latin typeface="Cambria Math" panose="02040503050406030204" pitchFamily="18" charset="0"/>
                        <a:ea typeface="Cambria Math" panose="02040503050406030204" pitchFamily="18" charset="0"/>
                      </a:rPr>
                      <m:t>d</m:t>
                    </m:r>
                    <m:r>
                      <m:rPr>
                        <m:sty m:val="p"/>
                      </m:rPr>
                      <a:rPr lang="en-CA" i="0">
                        <a:latin typeface="Cambria Math" panose="02040503050406030204" pitchFamily="18" charset="0"/>
                        <a:ea typeface="Cambria Math" panose="02040503050406030204" pitchFamily="18" charset="0"/>
                      </a:rPr>
                      <m:t>r</m:t>
                    </m:r>
                    <m:r>
                      <m:rPr>
                        <m:sty m:val="p"/>
                      </m:rPr>
                      <a:rPr lang="en-CA">
                        <a:latin typeface="Cambria Math" panose="02040503050406030204" pitchFamily="18" charset="0"/>
                        <a:ea typeface="Cambria Math" panose="02040503050406030204" pitchFamily="18" charset="0"/>
                      </a:rPr>
                      <m:t>ug</m:t>
                    </m:r>
                    <m:r>
                      <a:rPr lang="en-CA" b="0" i="0" smtClean="0">
                        <a:latin typeface="Cambria Math" panose="02040503050406030204" pitchFamily="18" charset="0"/>
                        <a:ea typeface="Cambria Math" panose="02040503050406030204" pitchFamily="18" charset="0"/>
                      </a:rPr>
                      <m:t>=1</m:t>
                    </m:r>
                  </m:oMath>
                </a14:m>
                <a:r>
                  <a:rPr lang="en-US" dirty="0"/>
                  <a:t> if you use the new drug, </a:t>
                </a:r>
                <a14:m>
                  <m:oMath xmlns:m="http://schemas.openxmlformats.org/officeDocument/2006/math">
                    <m:r>
                      <m:rPr>
                        <m:sty m:val="p"/>
                      </m:rPr>
                      <a:rPr lang="en-CA">
                        <a:latin typeface="Cambria Math" panose="02040503050406030204" pitchFamily="18" charset="0"/>
                        <a:ea typeface="Cambria Math" panose="02040503050406030204" pitchFamily="18" charset="0"/>
                      </a:rPr>
                      <m:t>drug</m:t>
                    </m:r>
                    <m:r>
                      <a:rPr lang="en-CA">
                        <a:latin typeface="Cambria Math" panose="02040503050406030204" pitchFamily="18" charset="0"/>
                        <a:ea typeface="Cambria Math" panose="02040503050406030204" pitchFamily="18" charset="0"/>
                      </a:rPr>
                      <m:t>=0</m:t>
                    </m:r>
                  </m:oMath>
                </a14:m>
                <a:r>
                  <a:rPr lang="en-US" dirty="0"/>
                  <a:t> if you use the old drug</a:t>
                </a:r>
              </a:p>
              <a:p>
                <a:r>
                  <a:rPr lang="en-US" sz="2400" dirty="0"/>
                  <a:t>You stay alive if </a:t>
                </a:r>
                <a14:m>
                  <m:oMath xmlns:m="http://schemas.openxmlformats.org/officeDocument/2006/math">
                    <m:r>
                      <m:rPr>
                        <m:sty m:val="p"/>
                      </m:rPr>
                      <a:rPr lang="en-CA" sz="2400">
                        <a:latin typeface="Cambria Math" panose="02040503050406030204" pitchFamily="18" charset="0"/>
                        <a:ea typeface="Cambria Math" panose="02040503050406030204" pitchFamily="18" charset="0"/>
                      </a:rPr>
                      <m:t>health</m:t>
                    </m:r>
                    <m:r>
                      <a:rPr lang="en-CA" sz="2400" b="0" i="1" smtClean="0">
                        <a:latin typeface="Cambria Math" panose="02040503050406030204" pitchFamily="18" charset="0"/>
                        <a:ea typeface="Cambria Math" panose="02040503050406030204" pitchFamily="18" charset="0"/>
                      </a:rPr>
                      <m:t>&gt;</m:t>
                    </m:r>
                    <m:r>
                      <a:rPr lang="en-CA" sz="2400" i="1">
                        <a:latin typeface="Cambria Math" panose="02040503050406030204" pitchFamily="18" charset="0"/>
                        <a:ea typeface="Cambria Math" panose="02040503050406030204" pitchFamily="18" charset="0"/>
                      </a:rPr>
                      <m:t>1</m:t>
                    </m:r>
                  </m:oMath>
                </a14:m>
                <a:endParaRPr lang="en-US" sz="2400" dirty="0"/>
              </a:p>
              <a:p>
                <a:pPr lvl="1">
                  <a:buFont typeface=".AppleSystemUIFont"/>
                  <a:buChar char=" "/>
                </a:pPr>
                <a14:m>
                  <m:oMath xmlns:m="http://schemas.openxmlformats.org/officeDocument/2006/math">
                    <m:r>
                      <m:rPr>
                        <m:sty m:val="p"/>
                      </m:rPr>
                      <a:rPr lang="en-CA">
                        <a:latin typeface="Cambria Math" panose="02040503050406030204" pitchFamily="18" charset="0"/>
                      </a:rPr>
                      <m:t>alive</m:t>
                    </m:r>
                    <m:r>
                      <a:rPr lang="en-CA">
                        <a:latin typeface="Cambria Math" panose="02040503050406030204" pitchFamily="18" charset="0"/>
                      </a:rPr>
                      <m:t>=1 </m:t>
                    </m:r>
                    <m:r>
                      <m:rPr>
                        <m:sty m:val="p"/>
                      </m:rPr>
                      <a:rPr lang="en-CA">
                        <a:latin typeface="Cambria Math" panose="02040503050406030204" pitchFamily="18" charset="0"/>
                      </a:rPr>
                      <m:t>if</m:t>
                    </m:r>
                    <m:r>
                      <a:rPr lang="en-CA">
                        <a:latin typeface="Cambria Math" panose="02040503050406030204" pitchFamily="18" charset="0"/>
                      </a:rPr>
                      <m:t> </m:t>
                    </m:r>
                    <m:d>
                      <m:dPr>
                        <m:ctrlPr>
                          <a:rPr lang="en-CA" i="1">
                            <a:latin typeface="Cambria Math" panose="02040503050406030204" pitchFamily="18" charset="0"/>
                          </a:rPr>
                        </m:ctrlPr>
                      </m:dPr>
                      <m:e>
                        <m:r>
                          <m:rPr>
                            <m:sty m:val="p"/>
                          </m:rPr>
                          <a:rPr lang="en-CA">
                            <a:latin typeface="Cambria Math" panose="02040503050406030204" pitchFamily="18" charset="0"/>
                          </a:rPr>
                          <m:t>health</m:t>
                        </m:r>
                        <m:r>
                          <a:rPr lang="en-CA">
                            <a:latin typeface="Cambria Math" panose="02040503050406030204" pitchFamily="18" charset="0"/>
                          </a:rPr>
                          <m:t>&gt;1</m:t>
                        </m:r>
                      </m:e>
                    </m:d>
                  </m:oMath>
                </a14:m>
                <a:r>
                  <a:rPr lang="en-CA" b="0" i="0" dirty="0">
                    <a:latin typeface="Cambria Math" panose="02040503050406030204" pitchFamily="18" charset="0"/>
                    <a:ea typeface="Cambria Math" panose="02040503050406030204" pitchFamily="18" charset="0"/>
                  </a:rPr>
                  <a:t>, </a:t>
                </a:r>
                <a:r>
                  <a:rPr lang="en-CA" dirty="0"/>
                  <a:t>else</a:t>
                </a:r>
                <a:r>
                  <a:rPr lang="en-CA" b="0" i="0" dirty="0">
                    <a:latin typeface="Cambria Math" panose="02040503050406030204" pitchFamily="18" charset="0"/>
                    <a:ea typeface="Cambria Math" panose="02040503050406030204" pitchFamily="18" charset="0"/>
                  </a:rPr>
                  <a:t> </a:t>
                </a:r>
                <a14:m>
                  <m:oMath xmlns:m="http://schemas.openxmlformats.org/officeDocument/2006/math">
                    <m:r>
                      <m:rPr>
                        <m:sty m:val="p"/>
                      </m:rPr>
                      <a:rPr lang="en-CA">
                        <a:latin typeface="Cambria Math" panose="02040503050406030204" pitchFamily="18" charset="0"/>
                        <a:ea typeface="Cambria Math" panose="02040503050406030204" pitchFamily="18" charset="0"/>
                      </a:rPr>
                      <m:t>alive</m:t>
                    </m:r>
                    <m:r>
                      <a:rPr lang="en-CA" i="1">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0</m:t>
                    </m:r>
                  </m:oMath>
                </a14:m>
                <a:endParaRPr lang="en-CA" b="0" i="0" dirty="0">
                  <a:latin typeface="Cambria Math" panose="02040503050406030204" pitchFamily="18" charset="0"/>
                  <a:ea typeface="Cambria Math" panose="02040503050406030204" pitchFamily="18" charset="0"/>
                </a:endParaRPr>
              </a:p>
              <a:p>
                <a:r>
                  <a:rPr lang="en-US" sz="2400" dirty="0"/>
                  <a:t>Your data set consists of observations on </a:t>
                </a:r>
                <a14:m>
                  <m:oMath xmlns:m="http://schemas.openxmlformats.org/officeDocument/2006/math">
                    <m:r>
                      <m:rPr>
                        <m:sty m:val="p"/>
                      </m:rPr>
                      <a:rPr lang="en-CA" sz="2400">
                        <a:latin typeface="Cambria Math" panose="02040503050406030204" pitchFamily="18" charset="0"/>
                        <a:ea typeface="Cambria Math" panose="02040503050406030204" pitchFamily="18" charset="0"/>
                      </a:rPr>
                      <m:t>alive</m:t>
                    </m:r>
                  </m:oMath>
                </a14:m>
                <a:r>
                  <a:rPr lang="en-US" sz="2400" dirty="0"/>
                  <a:t> and </a:t>
                </a:r>
                <a14:m>
                  <m:oMath xmlns:m="http://schemas.openxmlformats.org/officeDocument/2006/math">
                    <m:r>
                      <m:rPr>
                        <m:sty m:val="p"/>
                      </m:rPr>
                      <a:rPr lang="en-CA" sz="2400">
                        <a:latin typeface="Cambria Math" panose="02040503050406030204" pitchFamily="18" charset="0"/>
                        <a:ea typeface="Cambria Math" panose="02040503050406030204" pitchFamily="18" charset="0"/>
                      </a:rPr>
                      <m:t>drug</m:t>
                    </m:r>
                  </m:oMath>
                </a14:m>
                <a:r>
                  <a:rPr lang="en-US" sz="2400" dirty="0"/>
                  <a:t> for 900 individuals</a:t>
                </a:r>
              </a:p>
              <a:p>
                <a:r>
                  <a:rPr lang="en-US" sz="2400" dirty="0"/>
                  <a:t>The treatment effect is the fraction of new drug users (</a:t>
                </a:r>
                <a14:m>
                  <m:oMath xmlns:m="http://schemas.openxmlformats.org/officeDocument/2006/math">
                    <m:r>
                      <m:rPr>
                        <m:sty m:val="p"/>
                      </m:rPr>
                      <a:rPr lang="en-CA" sz="2400">
                        <a:latin typeface="Cambria Math" panose="02040503050406030204" pitchFamily="18" charset="0"/>
                        <a:ea typeface="Cambria Math" panose="02040503050406030204" pitchFamily="18" charset="0"/>
                      </a:rPr>
                      <m:t>drug</m:t>
                    </m:r>
                    <m:r>
                      <a:rPr lang="en-CA" sz="2400">
                        <a:latin typeface="Cambria Math" panose="02040503050406030204" pitchFamily="18" charset="0"/>
                        <a:ea typeface="Cambria Math" panose="02040503050406030204" pitchFamily="18" charset="0"/>
                      </a:rPr>
                      <m:t>=1</m:t>
                    </m:r>
                  </m:oMath>
                </a14:m>
                <a:r>
                  <a:rPr lang="en-US" sz="2400" dirty="0"/>
                  <a:t>) who are alive less fraction of old drug users (</a:t>
                </a:r>
                <a14:m>
                  <m:oMath xmlns:m="http://schemas.openxmlformats.org/officeDocument/2006/math">
                    <m:r>
                      <m:rPr>
                        <m:sty m:val="p"/>
                      </m:rPr>
                      <a:rPr lang="en-CA" sz="2400">
                        <a:latin typeface="Cambria Math" panose="02040503050406030204" pitchFamily="18" charset="0"/>
                        <a:ea typeface="Cambria Math" panose="02040503050406030204" pitchFamily="18" charset="0"/>
                      </a:rPr>
                      <m:t>drug</m:t>
                    </m:r>
                    <m:r>
                      <a:rPr lang="en-CA" sz="2400">
                        <a:latin typeface="Cambria Math" panose="02040503050406030204" pitchFamily="18" charset="0"/>
                        <a:ea typeface="Cambria Math" panose="02040503050406030204" pitchFamily="18" charset="0"/>
                      </a:rPr>
                      <m:t>=0</m:t>
                    </m:r>
                  </m:oMath>
                </a14:m>
                <a:r>
                  <a:rPr lang="en-US" sz="2400" dirty="0"/>
                  <a:t>) who are alive</a:t>
                </a:r>
              </a:p>
              <a:p>
                <a:r>
                  <a:rPr lang="en-US" sz="2400" dirty="0"/>
                  <a:t>See vitalstatussim2.do</a:t>
                </a:r>
              </a:p>
            </p:txBody>
          </p:sp>
        </mc:Choice>
        <mc:Fallback xmlns="">
          <p:sp>
            <p:nvSpPr>
              <p:cNvPr id="3" name="Content Placeholder 2">
                <a:extLst>
                  <a:ext uri="{FF2B5EF4-FFF2-40B4-BE49-F238E27FC236}">
                    <a16:creationId xmlns:a16="http://schemas.microsoft.com/office/drawing/2014/main" id="{D4E27FB9-14F9-BA4E-8D5F-25950A153643}"/>
                  </a:ext>
                </a:extLst>
              </p:cNvPr>
              <p:cNvSpPr>
                <a:spLocks noGrp="1" noRot="1" noChangeAspect="1" noMove="1" noResize="1" noEditPoints="1" noAdjustHandles="1" noChangeArrowheads="1" noChangeShapeType="1" noTextEdit="1"/>
              </p:cNvSpPr>
              <p:nvPr>
                <p:ph idx="1"/>
              </p:nvPr>
            </p:nvSpPr>
            <p:spPr>
              <a:blipFill>
                <a:blip r:embed="rId2"/>
                <a:stretch>
                  <a:fillRect l="-724" t="-2047"/>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55BC5022-42A7-444C-919D-DC219EF1C8D0}"/>
              </a:ext>
            </a:extLst>
          </p:cNvPr>
          <p:cNvSpPr>
            <a:spLocks noGrp="1"/>
          </p:cNvSpPr>
          <p:nvPr>
            <p:ph type="ftr" sz="quarter" idx="11"/>
          </p:nvPr>
        </p:nvSpPr>
        <p:spPr/>
        <p:txBody>
          <a:bodyPr/>
          <a:lstStyle/>
          <a:p>
            <a:r>
              <a:rPr lang="en-US"/>
              <a:t>Grootendorst Stata Conference Vancouver</a:t>
            </a:r>
          </a:p>
        </p:txBody>
      </p:sp>
      <p:sp>
        <p:nvSpPr>
          <p:cNvPr id="6" name="Slide Number Placeholder 5">
            <a:extLst>
              <a:ext uri="{FF2B5EF4-FFF2-40B4-BE49-F238E27FC236}">
                <a16:creationId xmlns:a16="http://schemas.microsoft.com/office/drawing/2014/main" id="{A1E97EEC-65F1-2546-A066-71F3C78088ED}"/>
              </a:ext>
            </a:extLst>
          </p:cNvPr>
          <p:cNvSpPr>
            <a:spLocks noGrp="1"/>
          </p:cNvSpPr>
          <p:nvPr>
            <p:ph type="sldNum" sz="quarter" idx="12"/>
          </p:nvPr>
        </p:nvSpPr>
        <p:spPr/>
        <p:txBody>
          <a:bodyPr/>
          <a:lstStyle/>
          <a:p>
            <a:fld id="{B25B1D5C-CB62-EF44-9DBD-DE95655583C4}" type="slidenum">
              <a:rPr lang="en-US" smtClean="0"/>
              <a:t>17</a:t>
            </a:fld>
            <a:endParaRPr lang="en-US"/>
          </a:p>
        </p:txBody>
      </p:sp>
    </p:spTree>
    <p:extLst>
      <p:ext uri="{BB962C8B-B14F-4D97-AF65-F5344CB8AC3E}">
        <p14:creationId xmlns:p14="http://schemas.microsoft.com/office/powerpoint/2010/main" val="33385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5590-A42C-2444-990F-715709BB814D}"/>
              </a:ext>
            </a:extLst>
          </p:cNvPr>
          <p:cNvSpPr>
            <a:spLocks noGrp="1"/>
          </p:cNvSpPr>
          <p:nvPr>
            <p:ph type="title"/>
          </p:nvPr>
        </p:nvSpPr>
        <p:spPr/>
        <p:txBody>
          <a:bodyPr/>
          <a:lstStyle/>
          <a:p>
            <a:r>
              <a:rPr lang="en-US" dirty="0"/>
              <a:t>TE size depends on variation in latent error term</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554B4BFE-FC96-9E4D-92CE-3ACE44E4F001}"/>
                  </a:ext>
                </a:extLst>
              </p:cNvPr>
              <p:cNvSpPr>
                <a:spLocks noGrp="1"/>
              </p:cNvSpPr>
              <p:nvPr>
                <p:ph sz="half" idx="1"/>
              </p:nvPr>
            </p:nvSpPr>
            <p:spPr/>
            <p:txBody>
              <a:bodyPr>
                <a:normAutofit/>
              </a:bodyPr>
              <a:lstStyle/>
              <a:p>
                <a:r>
                  <a:rPr lang="en-US" sz="2400" dirty="0"/>
                  <a:t>Here there is only a little bit of  variation in health scores, and a big treatment effect</a:t>
                </a:r>
              </a:p>
              <a:p>
                <a:pPr lvl="1">
                  <a:buFont typeface=".AppleSystemUIFont"/>
                  <a:buChar char=" "/>
                </a:pPr>
                <a14:m>
                  <m:oMath xmlns:m="http://schemas.openxmlformats.org/officeDocument/2006/math">
                    <m:r>
                      <m:rPr>
                        <m:sty m:val="p"/>
                      </m:rPr>
                      <a:rPr lang="en-CA">
                        <a:latin typeface="Cambria Math" panose="02040503050406030204" pitchFamily="18" charset="0"/>
                        <a:ea typeface="Cambria Math" panose="02040503050406030204" pitchFamily="18" charset="0"/>
                      </a:rPr>
                      <m:t>health</m:t>
                    </m:r>
                    <m:r>
                      <a:rPr lang="en-CA" i="1">
                        <a:latin typeface="Cambria Math" panose="02040503050406030204" pitchFamily="18" charset="0"/>
                        <a:ea typeface="Cambria Math" panose="02040503050406030204" pitchFamily="18" charset="0"/>
                      </a:rPr>
                      <m:t>=1×</m:t>
                    </m:r>
                    <m:r>
                      <m:rPr>
                        <m:sty m:val="p"/>
                      </m:rPr>
                      <a:rPr lang="en-CA">
                        <a:latin typeface="Cambria Math" panose="02040503050406030204" pitchFamily="18" charset="0"/>
                        <a:ea typeface="Cambria Math" panose="02040503050406030204" pitchFamily="18" charset="0"/>
                      </a:rPr>
                      <m:t>drug</m:t>
                    </m:r>
                    <m:r>
                      <a:rPr lang="en-CA" i="1">
                        <a:latin typeface="Cambria Math" panose="02040503050406030204" pitchFamily="18" charset="0"/>
                        <a:ea typeface="Cambria Math" panose="02040503050406030204" pitchFamily="18" charset="0"/>
                      </a:rPr>
                      <m:t>+</m:t>
                    </m:r>
                    <m:r>
                      <a:rPr lang="en-CA" i="1">
                        <a:latin typeface="Cambria Math" panose="02040503050406030204" pitchFamily="18" charset="0"/>
                        <a:ea typeface="Cambria Math" panose="02040503050406030204" pitchFamily="18" charset="0"/>
                      </a:rPr>
                      <m:t>𝜀</m:t>
                    </m:r>
                  </m:oMath>
                </a14:m>
                <a:endParaRPr lang="en-US" dirty="0"/>
              </a:p>
              <a:p>
                <a:pPr lvl="1">
                  <a:buFont typeface=".AppleSystemUIFont"/>
                  <a:buChar char=" "/>
                </a:pPr>
                <a14:m>
                  <m:oMath xmlns:m="http://schemas.openxmlformats.org/officeDocument/2006/math">
                    <m:r>
                      <a:rPr lang="en-CA" i="1">
                        <a:latin typeface="Cambria Math" panose="02040503050406030204" pitchFamily="18" charset="0"/>
                        <a:ea typeface="Cambria Math" panose="02040503050406030204" pitchFamily="18" charset="0"/>
                      </a:rPr>
                      <m:t>𝜀</m:t>
                    </m:r>
                    <m:r>
                      <a:rPr lang="en-CA" i="1">
                        <a:latin typeface="Cambria Math" panose="02040503050406030204" pitchFamily="18" charset="0"/>
                        <a:ea typeface="Cambria Math" panose="02040503050406030204" pitchFamily="18" charset="0"/>
                      </a:rPr>
                      <m:t>~</m:t>
                    </m:r>
                    <m:r>
                      <a:rPr lang="en-CA" i="1">
                        <a:latin typeface="Cambria Math" panose="02040503050406030204" pitchFamily="18" charset="0"/>
                        <a:ea typeface="Cambria Math" panose="02040503050406030204" pitchFamily="18" charset="0"/>
                      </a:rPr>
                      <m:t>𝑁</m:t>
                    </m:r>
                    <m:d>
                      <m:dPr>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0,</m:t>
                        </m:r>
                        <m:sSup>
                          <m:sSupPr>
                            <m:ctrlPr>
                              <a:rPr lang="en-CA" i="1">
                                <a:latin typeface="Cambria Math" panose="02040503050406030204" pitchFamily="18" charset="0"/>
                                <a:ea typeface="Cambria Math" panose="02040503050406030204" pitchFamily="18" charset="0"/>
                              </a:rPr>
                            </m:ctrlPr>
                          </m:sSupPr>
                          <m:e>
                            <m:r>
                              <a:rPr lang="en-CA" i="1">
                                <a:latin typeface="Cambria Math" panose="02040503050406030204" pitchFamily="18" charset="0"/>
                                <a:ea typeface="Cambria Math" panose="02040503050406030204" pitchFamily="18" charset="0"/>
                              </a:rPr>
                              <m:t>𝜎</m:t>
                            </m:r>
                          </m:e>
                          <m:sup>
                            <m:r>
                              <a:rPr lang="en-CA" i="1">
                                <a:latin typeface="Cambria Math" panose="02040503050406030204" pitchFamily="18" charset="0"/>
                                <a:ea typeface="Cambria Math" panose="02040503050406030204" pitchFamily="18" charset="0"/>
                              </a:rPr>
                              <m:t>2</m:t>
                            </m:r>
                          </m:sup>
                        </m:sSup>
                        <m:r>
                          <a:rPr lang="en-CA" i="1">
                            <a:latin typeface="Cambria Math" panose="02040503050406030204" pitchFamily="18" charset="0"/>
                            <a:ea typeface="Cambria Math" panose="02040503050406030204" pitchFamily="18" charset="0"/>
                          </a:rPr>
                          <m:t>=1</m:t>
                        </m:r>
                      </m:e>
                    </m:d>
                  </m:oMath>
                </a14:m>
                <a:endParaRPr lang="en-US" sz="2400" dirty="0"/>
              </a:p>
              <a:p>
                <a:r>
                  <a:rPr lang="en-US" sz="2400" dirty="0"/>
                  <a:t>Fraction of new drug users who are alive =0.9</a:t>
                </a:r>
              </a:p>
              <a:p>
                <a:r>
                  <a:rPr lang="en-US" sz="2400" dirty="0"/>
                  <a:t>Fraction of old drug users who are alive =0.55</a:t>
                </a:r>
              </a:p>
              <a:p>
                <a:endParaRPr lang="en-US" sz="2400" dirty="0"/>
              </a:p>
            </p:txBody>
          </p:sp>
        </mc:Choice>
        <mc:Fallback xmlns="">
          <p:sp>
            <p:nvSpPr>
              <p:cNvPr id="5" name="Content Placeholder 4">
                <a:extLst>
                  <a:ext uri="{FF2B5EF4-FFF2-40B4-BE49-F238E27FC236}">
                    <a16:creationId xmlns:a16="http://schemas.microsoft.com/office/drawing/2014/main" id="{554B4BFE-FC96-9E4D-92CE-3ACE44E4F001}"/>
                  </a:ext>
                </a:extLst>
              </p:cNvPr>
              <p:cNvSpPr>
                <a:spLocks noGrp="1" noRot="1" noChangeAspect="1" noMove="1" noResize="1" noEditPoints="1" noAdjustHandles="1" noChangeArrowheads="1" noChangeShapeType="1" noTextEdit="1"/>
              </p:cNvSpPr>
              <p:nvPr>
                <p:ph sz="half" idx="1"/>
              </p:nvPr>
            </p:nvSpPr>
            <p:spPr>
              <a:blipFill>
                <a:blip r:embed="rId2"/>
                <a:stretch>
                  <a:fillRect l="-1467" t="-204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50DAC2A-3D9C-E24B-9998-69BF8B8F3617}"/>
              </a:ext>
            </a:extLst>
          </p:cNvPr>
          <p:cNvPicPr>
            <a:picLocks noChangeAspect="1"/>
          </p:cNvPicPr>
          <p:nvPr/>
        </p:nvPicPr>
        <p:blipFill>
          <a:blip r:embed="rId3"/>
          <a:stretch>
            <a:fillRect/>
          </a:stretch>
        </p:blipFill>
        <p:spPr>
          <a:xfrm>
            <a:off x="6081484" y="1669142"/>
            <a:ext cx="5707745" cy="4151087"/>
          </a:xfrm>
          <a:prstGeom prst="rect">
            <a:avLst/>
          </a:prstGeom>
        </p:spPr>
      </p:pic>
      <p:sp>
        <p:nvSpPr>
          <p:cNvPr id="3" name="Footer Placeholder 2">
            <a:extLst>
              <a:ext uri="{FF2B5EF4-FFF2-40B4-BE49-F238E27FC236}">
                <a16:creationId xmlns:a16="http://schemas.microsoft.com/office/drawing/2014/main" id="{78F55A42-402D-C24F-8D4E-29CEFE751181}"/>
              </a:ext>
            </a:extLst>
          </p:cNvPr>
          <p:cNvSpPr>
            <a:spLocks noGrp="1"/>
          </p:cNvSpPr>
          <p:nvPr>
            <p:ph type="ftr" sz="quarter" idx="11"/>
          </p:nvPr>
        </p:nvSpPr>
        <p:spPr/>
        <p:txBody>
          <a:bodyPr/>
          <a:lstStyle/>
          <a:p>
            <a:r>
              <a:rPr lang="en-US"/>
              <a:t>Grootendorst Stata Conference Vancouver</a:t>
            </a:r>
          </a:p>
        </p:txBody>
      </p:sp>
      <p:sp>
        <p:nvSpPr>
          <p:cNvPr id="6" name="Slide Number Placeholder 5">
            <a:extLst>
              <a:ext uri="{FF2B5EF4-FFF2-40B4-BE49-F238E27FC236}">
                <a16:creationId xmlns:a16="http://schemas.microsoft.com/office/drawing/2014/main" id="{38ABD248-DB4D-5441-9EE0-6D1FC17A4426}"/>
              </a:ext>
            </a:extLst>
          </p:cNvPr>
          <p:cNvSpPr>
            <a:spLocks noGrp="1"/>
          </p:cNvSpPr>
          <p:nvPr>
            <p:ph type="sldNum" sz="quarter" idx="12"/>
          </p:nvPr>
        </p:nvSpPr>
        <p:spPr/>
        <p:txBody>
          <a:bodyPr/>
          <a:lstStyle/>
          <a:p>
            <a:fld id="{07A34A5B-A4B3-D44A-AAC9-BD3FEB11F3C0}" type="slidenum">
              <a:rPr lang="en-US" smtClean="0"/>
              <a:t>18</a:t>
            </a:fld>
            <a:endParaRPr lang="en-US"/>
          </a:p>
        </p:txBody>
      </p:sp>
    </p:spTree>
    <p:extLst>
      <p:ext uri="{BB962C8B-B14F-4D97-AF65-F5344CB8AC3E}">
        <p14:creationId xmlns:p14="http://schemas.microsoft.com/office/powerpoint/2010/main" val="1372434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5590-A42C-2444-990F-715709BB814D}"/>
              </a:ext>
            </a:extLst>
          </p:cNvPr>
          <p:cNvSpPr>
            <a:spLocks noGrp="1"/>
          </p:cNvSpPr>
          <p:nvPr>
            <p:ph type="title"/>
          </p:nvPr>
        </p:nvSpPr>
        <p:spPr/>
        <p:txBody>
          <a:bodyPr/>
          <a:lstStyle/>
          <a:p>
            <a:endParaRPr lang="en-US"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554B4BFE-FC96-9E4D-92CE-3ACE44E4F001}"/>
                  </a:ext>
                </a:extLst>
              </p:cNvPr>
              <p:cNvSpPr>
                <a:spLocks noGrp="1"/>
              </p:cNvSpPr>
              <p:nvPr>
                <p:ph sz="half" idx="1"/>
              </p:nvPr>
            </p:nvSpPr>
            <p:spPr/>
            <p:txBody>
              <a:bodyPr/>
              <a:lstStyle/>
              <a:p>
                <a:pPr lvl="1">
                  <a:buFont typeface=".AppleSystemUIFont"/>
                  <a:buChar char=" "/>
                </a:pPr>
                <a14:m>
                  <m:oMath xmlns:m="http://schemas.openxmlformats.org/officeDocument/2006/math">
                    <m:r>
                      <m:rPr>
                        <m:sty m:val="p"/>
                      </m:rPr>
                      <a:rPr lang="en-CA" smtClean="0">
                        <a:latin typeface="Cambria Math" panose="02040503050406030204" pitchFamily="18" charset="0"/>
                        <a:ea typeface="Cambria Math" panose="02040503050406030204" pitchFamily="18" charset="0"/>
                      </a:rPr>
                      <m:t>health</m:t>
                    </m:r>
                    <m:r>
                      <a:rPr lang="en-CA" i="1">
                        <a:latin typeface="Cambria Math" panose="02040503050406030204" pitchFamily="18" charset="0"/>
                        <a:ea typeface="Cambria Math" panose="02040503050406030204" pitchFamily="18" charset="0"/>
                      </a:rPr>
                      <m:t>=1×</m:t>
                    </m:r>
                    <m:r>
                      <m:rPr>
                        <m:sty m:val="p"/>
                      </m:rPr>
                      <a:rPr lang="en-CA">
                        <a:latin typeface="Cambria Math" panose="02040503050406030204" pitchFamily="18" charset="0"/>
                        <a:ea typeface="Cambria Math" panose="02040503050406030204" pitchFamily="18" charset="0"/>
                      </a:rPr>
                      <m:t>drug</m:t>
                    </m:r>
                    <m:r>
                      <a:rPr lang="en-CA" i="1">
                        <a:latin typeface="Cambria Math" panose="02040503050406030204" pitchFamily="18" charset="0"/>
                        <a:ea typeface="Cambria Math" panose="02040503050406030204" pitchFamily="18" charset="0"/>
                      </a:rPr>
                      <m:t>+</m:t>
                    </m:r>
                    <m:r>
                      <a:rPr lang="en-CA" i="1">
                        <a:latin typeface="Cambria Math" panose="02040503050406030204" pitchFamily="18" charset="0"/>
                        <a:ea typeface="Cambria Math" panose="02040503050406030204" pitchFamily="18" charset="0"/>
                      </a:rPr>
                      <m:t>𝜀</m:t>
                    </m:r>
                  </m:oMath>
                </a14:m>
                <a:endParaRPr lang="en-US" dirty="0"/>
              </a:p>
              <a:p>
                <a:pPr lvl="1">
                  <a:buFont typeface=".AppleSystemUIFont"/>
                  <a:buChar char=" "/>
                </a:pPr>
                <a14:m>
                  <m:oMath xmlns:m="http://schemas.openxmlformats.org/officeDocument/2006/math">
                    <m:r>
                      <a:rPr lang="en-CA" i="1">
                        <a:latin typeface="Cambria Math" panose="02040503050406030204" pitchFamily="18" charset="0"/>
                        <a:ea typeface="Cambria Math" panose="02040503050406030204" pitchFamily="18" charset="0"/>
                      </a:rPr>
                      <m:t>𝜀</m:t>
                    </m:r>
                    <m:r>
                      <a:rPr lang="en-CA" i="1">
                        <a:latin typeface="Cambria Math" panose="02040503050406030204" pitchFamily="18" charset="0"/>
                        <a:ea typeface="Cambria Math" panose="02040503050406030204" pitchFamily="18" charset="0"/>
                      </a:rPr>
                      <m:t>~</m:t>
                    </m:r>
                    <m:r>
                      <a:rPr lang="en-CA" i="1">
                        <a:latin typeface="Cambria Math" panose="02040503050406030204" pitchFamily="18" charset="0"/>
                        <a:ea typeface="Cambria Math" panose="02040503050406030204" pitchFamily="18" charset="0"/>
                      </a:rPr>
                      <m:t>𝑁</m:t>
                    </m:r>
                    <m:d>
                      <m:dPr>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0,</m:t>
                        </m:r>
                        <m:sSup>
                          <m:sSupPr>
                            <m:ctrlPr>
                              <a:rPr lang="en-CA" i="1">
                                <a:latin typeface="Cambria Math" panose="02040503050406030204" pitchFamily="18" charset="0"/>
                                <a:ea typeface="Cambria Math" panose="02040503050406030204" pitchFamily="18" charset="0"/>
                              </a:rPr>
                            </m:ctrlPr>
                          </m:sSupPr>
                          <m:e>
                            <m:r>
                              <a:rPr lang="en-CA" i="1">
                                <a:latin typeface="Cambria Math" panose="02040503050406030204" pitchFamily="18" charset="0"/>
                                <a:ea typeface="Cambria Math" panose="02040503050406030204" pitchFamily="18" charset="0"/>
                              </a:rPr>
                              <m:t>𝜎</m:t>
                            </m:r>
                          </m:e>
                          <m:sup>
                            <m:r>
                              <a:rPr lang="en-CA" i="1">
                                <a:latin typeface="Cambria Math" panose="02040503050406030204" pitchFamily="18" charset="0"/>
                                <a:ea typeface="Cambria Math" panose="02040503050406030204" pitchFamily="18" charset="0"/>
                              </a:rPr>
                              <m:t>2</m:t>
                            </m:r>
                          </m:sup>
                        </m:sSup>
                        <m:r>
                          <a:rPr lang="en-CA" i="1">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4</m:t>
                        </m:r>
                      </m:e>
                    </m:d>
                  </m:oMath>
                </a14:m>
                <a:endParaRPr lang="en-CA" i="1" dirty="0">
                  <a:latin typeface="Cambria Math" panose="02040503050406030204" pitchFamily="18" charset="0"/>
                  <a:ea typeface="Cambria Math" panose="02040503050406030204" pitchFamily="18" charset="0"/>
                </a:endParaRPr>
              </a:p>
            </p:txBody>
          </p:sp>
        </mc:Choice>
        <mc:Fallback xmlns="">
          <p:sp>
            <p:nvSpPr>
              <p:cNvPr id="5" name="Content Placeholder 4">
                <a:extLst>
                  <a:ext uri="{FF2B5EF4-FFF2-40B4-BE49-F238E27FC236}">
                    <a16:creationId xmlns:a16="http://schemas.microsoft.com/office/drawing/2014/main" id="{554B4BFE-FC96-9E4D-92CE-3ACE44E4F001}"/>
                  </a:ext>
                </a:extLst>
              </p:cNvPr>
              <p:cNvSpPr>
                <a:spLocks noGrp="1" noRot="1" noChangeAspect="1" noMove="1" noResize="1" noEditPoints="1" noAdjustHandles="1" noChangeArrowheads="1" noChangeShapeType="1" noTextEdit="1"/>
              </p:cNvSpPr>
              <p:nvPr>
                <p:ph sz="half" idx="1"/>
              </p:nvPr>
            </p:nvSpPr>
            <p:spPr>
              <a:blipFill>
                <a:blip r:embed="rId2"/>
                <a:stretch>
                  <a:fillRect t="-204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3D19D50E-0D00-F846-BEEE-58E253D52CDD}"/>
              </a:ext>
            </a:extLst>
          </p:cNvPr>
          <p:cNvPicPr>
            <a:picLocks noChangeAspect="1"/>
          </p:cNvPicPr>
          <p:nvPr/>
        </p:nvPicPr>
        <p:blipFill>
          <a:blip r:embed="rId3"/>
          <a:stretch>
            <a:fillRect/>
          </a:stretch>
        </p:blipFill>
        <p:spPr>
          <a:xfrm>
            <a:off x="6096000" y="1690688"/>
            <a:ext cx="5693230" cy="4129541"/>
          </a:xfrm>
          <a:prstGeom prst="rect">
            <a:avLst/>
          </a:prstGeom>
        </p:spPr>
      </p:pic>
      <p:sp>
        <p:nvSpPr>
          <p:cNvPr id="3" name="Footer Placeholder 2">
            <a:extLst>
              <a:ext uri="{FF2B5EF4-FFF2-40B4-BE49-F238E27FC236}">
                <a16:creationId xmlns:a16="http://schemas.microsoft.com/office/drawing/2014/main" id="{A0C4F756-F236-BD4E-A18D-296303A92076}"/>
              </a:ext>
            </a:extLst>
          </p:cNvPr>
          <p:cNvSpPr>
            <a:spLocks noGrp="1"/>
          </p:cNvSpPr>
          <p:nvPr>
            <p:ph type="ftr" sz="quarter" idx="11"/>
          </p:nvPr>
        </p:nvSpPr>
        <p:spPr/>
        <p:txBody>
          <a:bodyPr/>
          <a:lstStyle/>
          <a:p>
            <a:r>
              <a:rPr lang="en-US"/>
              <a:t>Grootendorst Stata Conference Vancouver</a:t>
            </a:r>
          </a:p>
        </p:txBody>
      </p:sp>
      <p:sp>
        <p:nvSpPr>
          <p:cNvPr id="4" name="Slide Number Placeholder 3">
            <a:extLst>
              <a:ext uri="{FF2B5EF4-FFF2-40B4-BE49-F238E27FC236}">
                <a16:creationId xmlns:a16="http://schemas.microsoft.com/office/drawing/2014/main" id="{1D6263BE-B6A4-E54B-BE8C-0A1CC8AC6E1F}"/>
              </a:ext>
            </a:extLst>
          </p:cNvPr>
          <p:cNvSpPr>
            <a:spLocks noGrp="1"/>
          </p:cNvSpPr>
          <p:nvPr>
            <p:ph type="sldNum" sz="quarter" idx="12"/>
          </p:nvPr>
        </p:nvSpPr>
        <p:spPr/>
        <p:txBody>
          <a:bodyPr/>
          <a:lstStyle/>
          <a:p>
            <a:fld id="{07A34A5B-A4B3-D44A-AAC9-BD3FEB11F3C0}" type="slidenum">
              <a:rPr lang="en-US" smtClean="0"/>
              <a:t>19</a:t>
            </a:fld>
            <a:endParaRPr lang="en-US"/>
          </a:p>
        </p:txBody>
      </p:sp>
    </p:spTree>
    <p:extLst>
      <p:ext uri="{BB962C8B-B14F-4D97-AF65-F5344CB8AC3E}">
        <p14:creationId xmlns:p14="http://schemas.microsoft.com/office/powerpoint/2010/main" val="2624662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3851-ACDB-124E-B46B-7C4E7345D18F}"/>
              </a:ext>
            </a:extLst>
          </p:cNvPr>
          <p:cNvSpPr>
            <a:spLocks noGrp="1"/>
          </p:cNvSpPr>
          <p:nvPr>
            <p:ph type="title"/>
          </p:nvPr>
        </p:nvSpPr>
        <p:spPr/>
        <p:txBody>
          <a:bodyPr/>
          <a:lstStyle/>
          <a:p>
            <a:r>
              <a:rPr lang="en-US" dirty="0">
                <a:solidFill>
                  <a:srgbClr val="002060"/>
                </a:solidFill>
              </a:rPr>
              <a:t>Overview of the course</a:t>
            </a:r>
          </a:p>
        </p:txBody>
      </p:sp>
      <p:sp>
        <p:nvSpPr>
          <p:cNvPr id="3" name="Content Placeholder 2">
            <a:extLst>
              <a:ext uri="{FF2B5EF4-FFF2-40B4-BE49-F238E27FC236}">
                <a16:creationId xmlns:a16="http://schemas.microsoft.com/office/drawing/2014/main" id="{65E1E752-FB95-CE40-9231-718EB68EF5E3}"/>
              </a:ext>
            </a:extLst>
          </p:cNvPr>
          <p:cNvSpPr>
            <a:spLocks noGrp="1"/>
          </p:cNvSpPr>
          <p:nvPr>
            <p:ph idx="1"/>
          </p:nvPr>
        </p:nvSpPr>
        <p:spPr/>
        <p:txBody>
          <a:bodyPr/>
          <a:lstStyle/>
          <a:p>
            <a:r>
              <a:rPr lang="en-US" dirty="0"/>
              <a:t>Graduate students in the pharmaceutical sciences</a:t>
            </a:r>
          </a:p>
          <a:p>
            <a:pPr lvl="1"/>
            <a:r>
              <a:rPr lang="en-US" dirty="0"/>
              <a:t>Taught the course for the first time in winter 2018</a:t>
            </a:r>
          </a:p>
          <a:p>
            <a:r>
              <a:rPr lang="en-US" dirty="0"/>
              <a:t>Focused on methods to estimate treatment effects using randomized trials</a:t>
            </a:r>
          </a:p>
          <a:p>
            <a:r>
              <a:rPr lang="en-US" dirty="0"/>
              <a:t>Used standard econometric treatment of linear regression models and ML models </a:t>
            </a:r>
          </a:p>
          <a:p>
            <a:pPr lvl="1"/>
            <a:r>
              <a:rPr lang="en-US" dirty="0"/>
              <a:t>Stock &amp; Watson. </a:t>
            </a:r>
            <a:r>
              <a:rPr lang="en-US" i="1" dirty="0"/>
              <a:t>Introduction to Econometrics </a:t>
            </a:r>
            <a:r>
              <a:rPr lang="en-US" dirty="0"/>
              <a:t>3</a:t>
            </a:r>
            <a:r>
              <a:rPr lang="en-US" baseline="30000" dirty="0"/>
              <a:t>rd</a:t>
            </a:r>
            <a:r>
              <a:rPr lang="en-US" dirty="0"/>
              <a:t> ed.</a:t>
            </a:r>
          </a:p>
          <a:p>
            <a:pPr lvl="1"/>
            <a:r>
              <a:rPr lang="en-US" dirty="0"/>
              <a:t>Davidson &amp; MacKinnon. </a:t>
            </a:r>
            <a:r>
              <a:rPr lang="en-US" i="1" dirty="0"/>
              <a:t>Econometric Theory and Methods</a:t>
            </a:r>
            <a:r>
              <a:rPr lang="en-US" dirty="0"/>
              <a:t>.</a:t>
            </a:r>
          </a:p>
          <a:p>
            <a:r>
              <a:rPr lang="en-US" dirty="0"/>
              <a:t>Slides are available from </a:t>
            </a:r>
          </a:p>
          <a:p>
            <a:pPr lvl="1">
              <a:buFont typeface="System Font Regular"/>
              <a:buChar char=" "/>
            </a:pPr>
            <a:r>
              <a:rPr lang="en-US" dirty="0">
                <a:hlinkClick r:id="rId2"/>
              </a:rPr>
              <a:t>http://individual.utoronto.ca/grootendorst/teaching.htm</a:t>
            </a:r>
            <a:r>
              <a:rPr lang="en-US" dirty="0"/>
              <a:t> </a:t>
            </a:r>
          </a:p>
          <a:p>
            <a:pPr lvl="1"/>
            <a:endParaRPr lang="en-US" dirty="0"/>
          </a:p>
        </p:txBody>
      </p:sp>
      <p:sp>
        <p:nvSpPr>
          <p:cNvPr id="4" name="Footer Placeholder 3">
            <a:extLst>
              <a:ext uri="{FF2B5EF4-FFF2-40B4-BE49-F238E27FC236}">
                <a16:creationId xmlns:a16="http://schemas.microsoft.com/office/drawing/2014/main" id="{811CDFF9-62DB-ED4D-A870-30FA780F94D9}"/>
              </a:ext>
            </a:extLst>
          </p:cNvPr>
          <p:cNvSpPr>
            <a:spLocks noGrp="1"/>
          </p:cNvSpPr>
          <p:nvPr>
            <p:ph type="ftr" sz="quarter" idx="11"/>
          </p:nvPr>
        </p:nvSpPr>
        <p:spPr/>
        <p:txBody>
          <a:bodyPr/>
          <a:lstStyle/>
          <a:p>
            <a:r>
              <a:rPr lang="en-US"/>
              <a:t>Grootendorst Stata Conference Vancouver</a:t>
            </a:r>
          </a:p>
        </p:txBody>
      </p:sp>
      <p:sp>
        <p:nvSpPr>
          <p:cNvPr id="5" name="Slide Number Placeholder 4">
            <a:extLst>
              <a:ext uri="{FF2B5EF4-FFF2-40B4-BE49-F238E27FC236}">
                <a16:creationId xmlns:a16="http://schemas.microsoft.com/office/drawing/2014/main" id="{ED09EFA8-E348-444B-8112-031EDFDA1691}"/>
              </a:ext>
            </a:extLst>
          </p:cNvPr>
          <p:cNvSpPr>
            <a:spLocks noGrp="1"/>
          </p:cNvSpPr>
          <p:nvPr>
            <p:ph type="sldNum" sz="quarter" idx="12"/>
          </p:nvPr>
        </p:nvSpPr>
        <p:spPr/>
        <p:txBody>
          <a:bodyPr/>
          <a:lstStyle/>
          <a:p>
            <a:fld id="{07A34A5B-A4B3-D44A-AAC9-BD3FEB11F3C0}" type="slidenum">
              <a:rPr lang="en-US" smtClean="0"/>
              <a:t>2</a:t>
            </a:fld>
            <a:endParaRPr lang="en-US"/>
          </a:p>
        </p:txBody>
      </p:sp>
    </p:spTree>
    <p:extLst>
      <p:ext uri="{BB962C8B-B14F-4D97-AF65-F5344CB8AC3E}">
        <p14:creationId xmlns:p14="http://schemas.microsoft.com/office/powerpoint/2010/main" val="3536059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5590-A42C-2444-990F-715709BB814D}"/>
              </a:ext>
            </a:extLst>
          </p:cNvPr>
          <p:cNvSpPr>
            <a:spLocks noGrp="1"/>
          </p:cNvSpPr>
          <p:nvPr>
            <p:ph type="title"/>
          </p:nvPr>
        </p:nvSpPr>
        <p:spPr/>
        <p:txBody>
          <a:bodyPr/>
          <a:lstStyle/>
          <a:p>
            <a:endParaRPr lang="en-US"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554B4BFE-FC96-9E4D-92CE-3ACE44E4F001}"/>
                  </a:ext>
                </a:extLst>
              </p:cNvPr>
              <p:cNvSpPr>
                <a:spLocks noGrp="1"/>
              </p:cNvSpPr>
              <p:nvPr>
                <p:ph sz="half" idx="1"/>
              </p:nvPr>
            </p:nvSpPr>
            <p:spPr/>
            <p:txBody>
              <a:bodyPr/>
              <a:lstStyle/>
              <a:p>
                <a:pPr lvl="1">
                  <a:buFont typeface=".AppleSystemUIFont"/>
                  <a:buChar char=" "/>
                </a:pPr>
                <a14:m>
                  <m:oMath xmlns:m="http://schemas.openxmlformats.org/officeDocument/2006/math">
                    <m:r>
                      <m:rPr>
                        <m:sty m:val="p"/>
                      </m:rPr>
                      <a:rPr lang="en-CA" smtClean="0">
                        <a:latin typeface="Cambria Math" panose="02040503050406030204" pitchFamily="18" charset="0"/>
                        <a:ea typeface="Cambria Math" panose="02040503050406030204" pitchFamily="18" charset="0"/>
                      </a:rPr>
                      <m:t>health</m:t>
                    </m:r>
                    <m:r>
                      <a:rPr lang="en-CA" i="1">
                        <a:latin typeface="Cambria Math" panose="02040503050406030204" pitchFamily="18" charset="0"/>
                        <a:ea typeface="Cambria Math" panose="02040503050406030204" pitchFamily="18" charset="0"/>
                      </a:rPr>
                      <m:t>=1×</m:t>
                    </m:r>
                    <m:r>
                      <m:rPr>
                        <m:sty m:val="p"/>
                      </m:rPr>
                      <a:rPr lang="en-CA">
                        <a:latin typeface="Cambria Math" panose="02040503050406030204" pitchFamily="18" charset="0"/>
                        <a:ea typeface="Cambria Math" panose="02040503050406030204" pitchFamily="18" charset="0"/>
                      </a:rPr>
                      <m:t>drug</m:t>
                    </m:r>
                    <m:r>
                      <a:rPr lang="en-CA" i="1">
                        <a:latin typeface="Cambria Math" panose="02040503050406030204" pitchFamily="18" charset="0"/>
                        <a:ea typeface="Cambria Math" panose="02040503050406030204" pitchFamily="18" charset="0"/>
                      </a:rPr>
                      <m:t>+</m:t>
                    </m:r>
                    <m:r>
                      <a:rPr lang="en-CA" i="1">
                        <a:latin typeface="Cambria Math" panose="02040503050406030204" pitchFamily="18" charset="0"/>
                        <a:ea typeface="Cambria Math" panose="02040503050406030204" pitchFamily="18" charset="0"/>
                      </a:rPr>
                      <m:t>𝜀</m:t>
                    </m:r>
                  </m:oMath>
                </a14:m>
                <a:endParaRPr lang="en-US" dirty="0"/>
              </a:p>
              <a:p>
                <a:pPr lvl="1">
                  <a:buFont typeface=".AppleSystemUIFont"/>
                  <a:buChar char=" "/>
                </a:pPr>
                <a14:m>
                  <m:oMath xmlns:m="http://schemas.openxmlformats.org/officeDocument/2006/math">
                    <m:r>
                      <a:rPr lang="en-CA" i="1">
                        <a:latin typeface="Cambria Math" panose="02040503050406030204" pitchFamily="18" charset="0"/>
                        <a:ea typeface="Cambria Math" panose="02040503050406030204" pitchFamily="18" charset="0"/>
                      </a:rPr>
                      <m:t>𝜀</m:t>
                    </m:r>
                    <m:r>
                      <a:rPr lang="en-CA" i="1">
                        <a:latin typeface="Cambria Math" panose="02040503050406030204" pitchFamily="18" charset="0"/>
                        <a:ea typeface="Cambria Math" panose="02040503050406030204" pitchFamily="18" charset="0"/>
                      </a:rPr>
                      <m:t>~</m:t>
                    </m:r>
                    <m:r>
                      <a:rPr lang="en-CA" i="1">
                        <a:latin typeface="Cambria Math" panose="02040503050406030204" pitchFamily="18" charset="0"/>
                        <a:ea typeface="Cambria Math" panose="02040503050406030204" pitchFamily="18" charset="0"/>
                      </a:rPr>
                      <m:t>𝑁</m:t>
                    </m:r>
                    <m:d>
                      <m:dPr>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0,</m:t>
                        </m:r>
                        <m:sSup>
                          <m:sSupPr>
                            <m:ctrlPr>
                              <a:rPr lang="en-CA" i="1">
                                <a:latin typeface="Cambria Math" panose="02040503050406030204" pitchFamily="18" charset="0"/>
                                <a:ea typeface="Cambria Math" panose="02040503050406030204" pitchFamily="18" charset="0"/>
                              </a:rPr>
                            </m:ctrlPr>
                          </m:sSupPr>
                          <m:e>
                            <m:r>
                              <a:rPr lang="en-CA" i="1">
                                <a:latin typeface="Cambria Math" panose="02040503050406030204" pitchFamily="18" charset="0"/>
                                <a:ea typeface="Cambria Math" panose="02040503050406030204" pitchFamily="18" charset="0"/>
                              </a:rPr>
                              <m:t>𝜎</m:t>
                            </m:r>
                          </m:e>
                          <m:sup>
                            <m:r>
                              <a:rPr lang="en-CA" i="1">
                                <a:latin typeface="Cambria Math" panose="02040503050406030204" pitchFamily="18" charset="0"/>
                                <a:ea typeface="Cambria Math" panose="02040503050406030204" pitchFamily="18" charset="0"/>
                              </a:rPr>
                              <m:t>2</m:t>
                            </m:r>
                          </m:sup>
                        </m:sSup>
                        <m:r>
                          <a:rPr lang="en-CA" i="1">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9</m:t>
                        </m:r>
                      </m:e>
                    </m:d>
                  </m:oMath>
                </a14:m>
                <a:endParaRPr lang="en-CA" i="1" dirty="0">
                  <a:latin typeface="Cambria Math" panose="02040503050406030204" pitchFamily="18" charset="0"/>
                  <a:ea typeface="Cambria Math" panose="02040503050406030204" pitchFamily="18" charset="0"/>
                </a:endParaRPr>
              </a:p>
            </p:txBody>
          </p:sp>
        </mc:Choice>
        <mc:Fallback xmlns="">
          <p:sp>
            <p:nvSpPr>
              <p:cNvPr id="5" name="Content Placeholder 4">
                <a:extLst>
                  <a:ext uri="{FF2B5EF4-FFF2-40B4-BE49-F238E27FC236}">
                    <a16:creationId xmlns:a16="http://schemas.microsoft.com/office/drawing/2014/main" id="{554B4BFE-FC96-9E4D-92CE-3ACE44E4F001}"/>
                  </a:ext>
                </a:extLst>
              </p:cNvPr>
              <p:cNvSpPr>
                <a:spLocks noGrp="1" noRot="1" noChangeAspect="1" noMove="1" noResize="1" noEditPoints="1" noAdjustHandles="1" noChangeArrowheads="1" noChangeShapeType="1" noTextEdit="1"/>
              </p:cNvSpPr>
              <p:nvPr>
                <p:ph sz="half" idx="1"/>
              </p:nvPr>
            </p:nvSpPr>
            <p:spPr>
              <a:blipFill>
                <a:blip r:embed="rId2"/>
                <a:stretch>
                  <a:fillRect t="-2047"/>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A7CF06FC-7CCF-1F41-8B12-349D4DEFB4AB}"/>
              </a:ext>
            </a:extLst>
          </p:cNvPr>
          <p:cNvPicPr>
            <a:picLocks noChangeAspect="1"/>
          </p:cNvPicPr>
          <p:nvPr/>
        </p:nvPicPr>
        <p:blipFill>
          <a:blip r:embed="rId3"/>
          <a:stretch>
            <a:fillRect/>
          </a:stretch>
        </p:blipFill>
        <p:spPr>
          <a:xfrm>
            <a:off x="6096000" y="1690688"/>
            <a:ext cx="5693229" cy="4129541"/>
          </a:xfrm>
          <a:prstGeom prst="rect">
            <a:avLst/>
          </a:prstGeom>
        </p:spPr>
      </p:pic>
      <p:sp>
        <p:nvSpPr>
          <p:cNvPr id="3" name="Footer Placeholder 2">
            <a:extLst>
              <a:ext uri="{FF2B5EF4-FFF2-40B4-BE49-F238E27FC236}">
                <a16:creationId xmlns:a16="http://schemas.microsoft.com/office/drawing/2014/main" id="{4B6EB848-35E4-314C-AA3F-F25C2066BFC0}"/>
              </a:ext>
            </a:extLst>
          </p:cNvPr>
          <p:cNvSpPr>
            <a:spLocks noGrp="1"/>
          </p:cNvSpPr>
          <p:nvPr>
            <p:ph type="ftr" sz="quarter" idx="11"/>
          </p:nvPr>
        </p:nvSpPr>
        <p:spPr/>
        <p:txBody>
          <a:bodyPr/>
          <a:lstStyle/>
          <a:p>
            <a:r>
              <a:rPr lang="en-US"/>
              <a:t>Grootendorst Stata Conference Vancouver</a:t>
            </a:r>
          </a:p>
        </p:txBody>
      </p:sp>
      <p:sp>
        <p:nvSpPr>
          <p:cNvPr id="4" name="Slide Number Placeholder 3">
            <a:extLst>
              <a:ext uri="{FF2B5EF4-FFF2-40B4-BE49-F238E27FC236}">
                <a16:creationId xmlns:a16="http://schemas.microsoft.com/office/drawing/2014/main" id="{4633CD57-70B0-C742-859F-08383E823087}"/>
              </a:ext>
            </a:extLst>
          </p:cNvPr>
          <p:cNvSpPr>
            <a:spLocks noGrp="1"/>
          </p:cNvSpPr>
          <p:nvPr>
            <p:ph type="sldNum" sz="quarter" idx="12"/>
          </p:nvPr>
        </p:nvSpPr>
        <p:spPr/>
        <p:txBody>
          <a:bodyPr/>
          <a:lstStyle/>
          <a:p>
            <a:fld id="{07A34A5B-A4B3-D44A-AAC9-BD3FEB11F3C0}" type="slidenum">
              <a:rPr lang="en-US" smtClean="0"/>
              <a:t>20</a:t>
            </a:fld>
            <a:endParaRPr lang="en-US"/>
          </a:p>
        </p:txBody>
      </p:sp>
    </p:spTree>
    <p:extLst>
      <p:ext uri="{BB962C8B-B14F-4D97-AF65-F5344CB8AC3E}">
        <p14:creationId xmlns:p14="http://schemas.microsoft.com/office/powerpoint/2010/main" val="1499732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5590-A42C-2444-990F-715709BB814D}"/>
              </a:ext>
            </a:extLst>
          </p:cNvPr>
          <p:cNvSpPr>
            <a:spLocks noGrp="1"/>
          </p:cNvSpPr>
          <p:nvPr>
            <p:ph type="title"/>
          </p:nvPr>
        </p:nvSpPr>
        <p:spPr/>
        <p:txBody>
          <a:bodyPr/>
          <a:lstStyle/>
          <a:p>
            <a:endParaRPr lang="en-US"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554B4BFE-FC96-9E4D-92CE-3ACE44E4F001}"/>
                  </a:ext>
                </a:extLst>
              </p:cNvPr>
              <p:cNvSpPr>
                <a:spLocks noGrp="1"/>
              </p:cNvSpPr>
              <p:nvPr>
                <p:ph sz="half" idx="1"/>
              </p:nvPr>
            </p:nvSpPr>
            <p:spPr/>
            <p:txBody>
              <a:bodyPr/>
              <a:lstStyle/>
              <a:p>
                <a:pPr lvl="1">
                  <a:buFont typeface=".AppleSystemUIFont"/>
                  <a:buChar char=" "/>
                </a:pPr>
                <a14:m>
                  <m:oMath xmlns:m="http://schemas.openxmlformats.org/officeDocument/2006/math">
                    <m:r>
                      <m:rPr>
                        <m:sty m:val="p"/>
                      </m:rPr>
                      <a:rPr lang="en-CA" smtClean="0">
                        <a:latin typeface="Cambria Math" panose="02040503050406030204" pitchFamily="18" charset="0"/>
                        <a:ea typeface="Cambria Math" panose="02040503050406030204" pitchFamily="18" charset="0"/>
                      </a:rPr>
                      <m:t>health</m:t>
                    </m:r>
                    <m:r>
                      <a:rPr lang="en-CA" i="1">
                        <a:latin typeface="Cambria Math" panose="02040503050406030204" pitchFamily="18" charset="0"/>
                        <a:ea typeface="Cambria Math" panose="02040503050406030204" pitchFamily="18" charset="0"/>
                      </a:rPr>
                      <m:t>=1×</m:t>
                    </m:r>
                    <m:r>
                      <m:rPr>
                        <m:sty m:val="p"/>
                      </m:rPr>
                      <a:rPr lang="en-CA">
                        <a:latin typeface="Cambria Math" panose="02040503050406030204" pitchFamily="18" charset="0"/>
                        <a:ea typeface="Cambria Math" panose="02040503050406030204" pitchFamily="18" charset="0"/>
                      </a:rPr>
                      <m:t>drug</m:t>
                    </m:r>
                    <m:r>
                      <a:rPr lang="en-CA" i="1">
                        <a:latin typeface="Cambria Math" panose="02040503050406030204" pitchFamily="18" charset="0"/>
                        <a:ea typeface="Cambria Math" panose="02040503050406030204" pitchFamily="18" charset="0"/>
                      </a:rPr>
                      <m:t>+</m:t>
                    </m:r>
                    <m:r>
                      <a:rPr lang="en-CA" i="1">
                        <a:latin typeface="Cambria Math" panose="02040503050406030204" pitchFamily="18" charset="0"/>
                        <a:ea typeface="Cambria Math" panose="02040503050406030204" pitchFamily="18" charset="0"/>
                      </a:rPr>
                      <m:t>𝜀</m:t>
                    </m:r>
                  </m:oMath>
                </a14:m>
                <a:endParaRPr lang="en-US" dirty="0"/>
              </a:p>
              <a:p>
                <a:pPr lvl="1">
                  <a:buFont typeface=".AppleSystemUIFont"/>
                  <a:buChar char=" "/>
                </a:pPr>
                <a14:m>
                  <m:oMath xmlns:m="http://schemas.openxmlformats.org/officeDocument/2006/math">
                    <m:r>
                      <a:rPr lang="en-CA" i="1">
                        <a:latin typeface="Cambria Math" panose="02040503050406030204" pitchFamily="18" charset="0"/>
                        <a:ea typeface="Cambria Math" panose="02040503050406030204" pitchFamily="18" charset="0"/>
                      </a:rPr>
                      <m:t>𝜀</m:t>
                    </m:r>
                    <m:r>
                      <a:rPr lang="en-CA" i="1">
                        <a:latin typeface="Cambria Math" panose="02040503050406030204" pitchFamily="18" charset="0"/>
                        <a:ea typeface="Cambria Math" panose="02040503050406030204" pitchFamily="18" charset="0"/>
                      </a:rPr>
                      <m:t>~</m:t>
                    </m:r>
                    <m:r>
                      <a:rPr lang="en-CA" i="1">
                        <a:latin typeface="Cambria Math" panose="02040503050406030204" pitchFamily="18" charset="0"/>
                        <a:ea typeface="Cambria Math" panose="02040503050406030204" pitchFamily="18" charset="0"/>
                      </a:rPr>
                      <m:t>𝑁</m:t>
                    </m:r>
                    <m:d>
                      <m:dPr>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0,</m:t>
                        </m:r>
                        <m:sSup>
                          <m:sSupPr>
                            <m:ctrlPr>
                              <a:rPr lang="en-CA" i="1">
                                <a:latin typeface="Cambria Math" panose="02040503050406030204" pitchFamily="18" charset="0"/>
                                <a:ea typeface="Cambria Math" panose="02040503050406030204" pitchFamily="18" charset="0"/>
                              </a:rPr>
                            </m:ctrlPr>
                          </m:sSupPr>
                          <m:e>
                            <m:r>
                              <a:rPr lang="en-CA" i="1">
                                <a:latin typeface="Cambria Math" panose="02040503050406030204" pitchFamily="18" charset="0"/>
                                <a:ea typeface="Cambria Math" panose="02040503050406030204" pitchFamily="18" charset="0"/>
                              </a:rPr>
                              <m:t>𝜎</m:t>
                            </m:r>
                          </m:e>
                          <m:sup>
                            <m:r>
                              <a:rPr lang="en-CA" i="1">
                                <a:latin typeface="Cambria Math" panose="02040503050406030204" pitchFamily="18" charset="0"/>
                                <a:ea typeface="Cambria Math" panose="02040503050406030204" pitchFamily="18" charset="0"/>
                              </a:rPr>
                              <m:t>2</m:t>
                            </m:r>
                          </m:sup>
                        </m:sSup>
                        <m:r>
                          <a:rPr lang="en-CA" i="1">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16</m:t>
                        </m:r>
                      </m:e>
                    </m:d>
                  </m:oMath>
                </a14:m>
                <a:endParaRPr lang="en-CA" i="1" dirty="0">
                  <a:latin typeface="Cambria Math" panose="02040503050406030204" pitchFamily="18" charset="0"/>
                  <a:ea typeface="Cambria Math" panose="02040503050406030204" pitchFamily="18" charset="0"/>
                </a:endParaRPr>
              </a:p>
            </p:txBody>
          </p:sp>
        </mc:Choice>
        <mc:Fallback xmlns="">
          <p:sp>
            <p:nvSpPr>
              <p:cNvPr id="5" name="Content Placeholder 4">
                <a:extLst>
                  <a:ext uri="{FF2B5EF4-FFF2-40B4-BE49-F238E27FC236}">
                    <a16:creationId xmlns:a16="http://schemas.microsoft.com/office/drawing/2014/main" id="{554B4BFE-FC96-9E4D-92CE-3ACE44E4F001}"/>
                  </a:ext>
                </a:extLst>
              </p:cNvPr>
              <p:cNvSpPr>
                <a:spLocks noGrp="1" noRot="1" noChangeAspect="1" noMove="1" noResize="1" noEditPoints="1" noAdjustHandles="1" noChangeArrowheads="1" noChangeShapeType="1" noTextEdit="1"/>
              </p:cNvSpPr>
              <p:nvPr>
                <p:ph sz="half" idx="1"/>
              </p:nvPr>
            </p:nvSpPr>
            <p:spPr>
              <a:blipFill>
                <a:blip r:embed="rId2"/>
                <a:stretch>
                  <a:fillRect t="-204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A529D3A2-0CBC-EA4B-9A2C-97669F68F70A}"/>
              </a:ext>
            </a:extLst>
          </p:cNvPr>
          <p:cNvPicPr>
            <a:picLocks noChangeAspect="1"/>
          </p:cNvPicPr>
          <p:nvPr/>
        </p:nvPicPr>
        <p:blipFill>
          <a:blip r:embed="rId3"/>
          <a:stretch>
            <a:fillRect/>
          </a:stretch>
        </p:blipFill>
        <p:spPr>
          <a:xfrm>
            <a:off x="6096000" y="1690688"/>
            <a:ext cx="5693229" cy="4129541"/>
          </a:xfrm>
          <a:prstGeom prst="rect">
            <a:avLst/>
          </a:prstGeom>
        </p:spPr>
      </p:pic>
      <p:sp>
        <p:nvSpPr>
          <p:cNvPr id="3" name="Footer Placeholder 2">
            <a:extLst>
              <a:ext uri="{FF2B5EF4-FFF2-40B4-BE49-F238E27FC236}">
                <a16:creationId xmlns:a16="http://schemas.microsoft.com/office/drawing/2014/main" id="{744A3760-77C7-B043-856D-65A9DF8485CF}"/>
              </a:ext>
            </a:extLst>
          </p:cNvPr>
          <p:cNvSpPr>
            <a:spLocks noGrp="1"/>
          </p:cNvSpPr>
          <p:nvPr>
            <p:ph type="ftr" sz="quarter" idx="11"/>
          </p:nvPr>
        </p:nvSpPr>
        <p:spPr/>
        <p:txBody>
          <a:bodyPr/>
          <a:lstStyle/>
          <a:p>
            <a:r>
              <a:rPr lang="en-US"/>
              <a:t>Grootendorst Stata Conference Vancouver</a:t>
            </a:r>
          </a:p>
        </p:txBody>
      </p:sp>
      <p:sp>
        <p:nvSpPr>
          <p:cNvPr id="4" name="Slide Number Placeholder 3">
            <a:extLst>
              <a:ext uri="{FF2B5EF4-FFF2-40B4-BE49-F238E27FC236}">
                <a16:creationId xmlns:a16="http://schemas.microsoft.com/office/drawing/2014/main" id="{AAD30F68-0926-544C-969D-CCF93CACFD3C}"/>
              </a:ext>
            </a:extLst>
          </p:cNvPr>
          <p:cNvSpPr>
            <a:spLocks noGrp="1"/>
          </p:cNvSpPr>
          <p:nvPr>
            <p:ph type="sldNum" sz="quarter" idx="12"/>
          </p:nvPr>
        </p:nvSpPr>
        <p:spPr/>
        <p:txBody>
          <a:bodyPr/>
          <a:lstStyle/>
          <a:p>
            <a:fld id="{07A34A5B-A4B3-D44A-AAC9-BD3FEB11F3C0}" type="slidenum">
              <a:rPr lang="en-US" smtClean="0"/>
              <a:t>21</a:t>
            </a:fld>
            <a:endParaRPr lang="en-US"/>
          </a:p>
        </p:txBody>
      </p:sp>
    </p:spTree>
    <p:extLst>
      <p:ext uri="{BB962C8B-B14F-4D97-AF65-F5344CB8AC3E}">
        <p14:creationId xmlns:p14="http://schemas.microsoft.com/office/powerpoint/2010/main" val="3007518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D956-38F1-984A-A65F-84E57CBF6CB4}"/>
              </a:ext>
            </a:extLst>
          </p:cNvPr>
          <p:cNvSpPr>
            <a:spLocks noGrp="1"/>
          </p:cNvSpPr>
          <p:nvPr>
            <p:ph type="title"/>
          </p:nvPr>
        </p:nvSpPr>
        <p:spPr/>
        <p:txBody>
          <a:bodyPr/>
          <a:lstStyle/>
          <a:p>
            <a:r>
              <a:rPr lang="en-US" dirty="0">
                <a:solidFill>
                  <a:srgbClr val="000090"/>
                </a:solidFill>
              </a:rPr>
              <a:t>Treatment effects vary</a:t>
            </a:r>
          </a:p>
        </p:txBody>
      </p:sp>
      <p:sp>
        <p:nvSpPr>
          <p:cNvPr id="3" name="Content Placeholder 2">
            <a:extLst>
              <a:ext uri="{FF2B5EF4-FFF2-40B4-BE49-F238E27FC236}">
                <a16:creationId xmlns:a16="http://schemas.microsoft.com/office/drawing/2014/main" id="{D4E27FB9-14F9-BA4E-8D5F-25950A153643}"/>
              </a:ext>
            </a:extLst>
          </p:cNvPr>
          <p:cNvSpPr>
            <a:spLocks noGrp="1"/>
          </p:cNvSpPr>
          <p:nvPr>
            <p:ph idx="1"/>
          </p:nvPr>
        </p:nvSpPr>
        <p:spPr/>
        <p:txBody>
          <a:bodyPr>
            <a:normAutofit/>
          </a:bodyPr>
          <a:lstStyle/>
          <a:p>
            <a:r>
              <a:rPr lang="en-US" dirty="0"/>
              <a:t>Thus when analyzing binary outcomes, two studies can evaluate the same treatment and get different results only because of differences in variability in underlying latent index that creates the binary outcome</a:t>
            </a:r>
          </a:p>
        </p:txBody>
      </p:sp>
      <p:sp>
        <p:nvSpPr>
          <p:cNvPr id="5" name="Footer Placeholder 4">
            <a:extLst>
              <a:ext uri="{FF2B5EF4-FFF2-40B4-BE49-F238E27FC236}">
                <a16:creationId xmlns:a16="http://schemas.microsoft.com/office/drawing/2014/main" id="{55BC5022-42A7-444C-919D-DC219EF1C8D0}"/>
              </a:ext>
            </a:extLst>
          </p:cNvPr>
          <p:cNvSpPr>
            <a:spLocks noGrp="1"/>
          </p:cNvSpPr>
          <p:nvPr>
            <p:ph type="ftr" sz="quarter" idx="11"/>
          </p:nvPr>
        </p:nvSpPr>
        <p:spPr/>
        <p:txBody>
          <a:bodyPr/>
          <a:lstStyle/>
          <a:p>
            <a:r>
              <a:rPr lang="en-US"/>
              <a:t>Grootendorst Stata Conference Vancouver</a:t>
            </a:r>
          </a:p>
        </p:txBody>
      </p:sp>
      <p:sp>
        <p:nvSpPr>
          <p:cNvPr id="6" name="Slide Number Placeholder 5">
            <a:extLst>
              <a:ext uri="{FF2B5EF4-FFF2-40B4-BE49-F238E27FC236}">
                <a16:creationId xmlns:a16="http://schemas.microsoft.com/office/drawing/2014/main" id="{A1E97EEC-65F1-2546-A066-71F3C78088ED}"/>
              </a:ext>
            </a:extLst>
          </p:cNvPr>
          <p:cNvSpPr>
            <a:spLocks noGrp="1"/>
          </p:cNvSpPr>
          <p:nvPr>
            <p:ph type="sldNum" sz="quarter" idx="12"/>
          </p:nvPr>
        </p:nvSpPr>
        <p:spPr/>
        <p:txBody>
          <a:bodyPr/>
          <a:lstStyle/>
          <a:p>
            <a:fld id="{B25B1D5C-CB62-EF44-9DBD-DE95655583C4}" type="slidenum">
              <a:rPr lang="en-US" smtClean="0"/>
              <a:t>22</a:t>
            </a:fld>
            <a:endParaRPr lang="en-US"/>
          </a:p>
        </p:txBody>
      </p:sp>
    </p:spTree>
    <p:extLst>
      <p:ext uri="{BB962C8B-B14F-4D97-AF65-F5344CB8AC3E}">
        <p14:creationId xmlns:p14="http://schemas.microsoft.com/office/powerpoint/2010/main" val="4250124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3851-ACDB-124E-B46B-7C4E7345D18F}"/>
              </a:ext>
            </a:extLst>
          </p:cNvPr>
          <p:cNvSpPr>
            <a:spLocks noGrp="1"/>
          </p:cNvSpPr>
          <p:nvPr>
            <p:ph type="title"/>
          </p:nvPr>
        </p:nvSpPr>
        <p:spPr/>
        <p:txBody>
          <a:bodyPr/>
          <a:lstStyle/>
          <a:p>
            <a:r>
              <a:rPr lang="en-US" dirty="0">
                <a:solidFill>
                  <a:srgbClr val="002060"/>
                </a:solidFill>
              </a:rPr>
              <a:t>Why use Stata instead of R?</a:t>
            </a:r>
          </a:p>
        </p:txBody>
      </p:sp>
      <p:sp>
        <p:nvSpPr>
          <p:cNvPr id="3" name="Content Placeholder 2">
            <a:extLst>
              <a:ext uri="{FF2B5EF4-FFF2-40B4-BE49-F238E27FC236}">
                <a16:creationId xmlns:a16="http://schemas.microsoft.com/office/drawing/2014/main" id="{65E1E752-FB95-CE40-9231-718EB68EF5E3}"/>
              </a:ext>
            </a:extLst>
          </p:cNvPr>
          <p:cNvSpPr>
            <a:spLocks noGrp="1"/>
          </p:cNvSpPr>
          <p:nvPr>
            <p:ph idx="1"/>
          </p:nvPr>
        </p:nvSpPr>
        <p:spPr/>
        <p:txBody>
          <a:bodyPr>
            <a:normAutofit/>
          </a:bodyPr>
          <a:lstStyle/>
          <a:p>
            <a:r>
              <a:rPr lang="en-US" dirty="0"/>
              <a:t>Stata is relatively easy to use and teach in one term course</a:t>
            </a:r>
          </a:p>
          <a:p>
            <a:pPr lvl="1"/>
            <a:r>
              <a:rPr lang="en-US" dirty="0"/>
              <a:t>Common syntax for many commands</a:t>
            </a:r>
          </a:p>
          <a:p>
            <a:r>
              <a:rPr lang="en-US" dirty="0"/>
              <a:t>Very good data management features</a:t>
            </a:r>
          </a:p>
          <a:p>
            <a:r>
              <a:rPr lang="en-US" dirty="0"/>
              <a:t>I have used Stata for 25 years</a:t>
            </a:r>
          </a:p>
          <a:p>
            <a:r>
              <a:rPr lang="en-US" dirty="0"/>
              <a:t>Downsides</a:t>
            </a:r>
          </a:p>
          <a:p>
            <a:pPr lvl="1"/>
            <a:r>
              <a:rPr lang="en-US" dirty="0"/>
              <a:t>Costs money</a:t>
            </a:r>
          </a:p>
          <a:p>
            <a:pPr lvl="1"/>
            <a:r>
              <a:rPr lang="en-US" dirty="0"/>
              <a:t>.</a:t>
            </a:r>
            <a:r>
              <a:rPr lang="en-US" dirty="0" err="1"/>
              <a:t>dta</a:t>
            </a:r>
            <a:r>
              <a:rPr lang="en-US" dirty="0"/>
              <a:t> compatibility </a:t>
            </a:r>
          </a:p>
          <a:p>
            <a:endParaRPr lang="en-US" dirty="0"/>
          </a:p>
        </p:txBody>
      </p:sp>
      <p:sp>
        <p:nvSpPr>
          <p:cNvPr id="4" name="Footer Placeholder 3">
            <a:extLst>
              <a:ext uri="{FF2B5EF4-FFF2-40B4-BE49-F238E27FC236}">
                <a16:creationId xmlns:a16="http://schemas.microsoft.com/office/drawing/2014/main" id="{90711792-B34E-214A-9C51-AB316A8F1CBB}"/>
              </a:ext>
            </a:extLst>
          </p:cNvPr>
          <p:cNvSpPr>
            <a:spLocks noGrp="1"/>
          </p:cNvSpPr>
          <p:nvPr>
            <p:ph type="ftr" sz="quarter" idx="11"/>
          </p:nvPr>
        </p:nvSpPr>
        <p:spPr/>
        <p:txBody>
          <a:bodyPr/>
          <a:lstStyle/>
          <a:p>
            <a:r>
              <a:rPr lang="en-US"/>
              <a:t>Grootendorst Stata Conference Vancouver</a:t>
            </a:r>
          </a:p>
        </p:txBody>
      </p:sp>
      <p:sp>
        <p:nvSpPr>
          <p:cNvPr id="5" name="Slide Number Placeholder 4">
            <a:extLst>
              <a:ext uri="{FF2B5EF4-FFF2-40B4-BE49-F238E27FC236}">
                <a16:creationId xmlns:a16="http://schemas.microsoft.com/office/drawing/2014/main" id="{43399F36-9F9E-A542-B910-3782F01D87D9}"/>
              </a:ext>
            </a:extLst>
          </p:cNvPr>
          <p:cNvSpPr>
            <a:spLocks noGrp="1"/>
          </p:cNvSpPr>
          <p:nvPr>
            <p:ph type="sldNum" sz="quarter" idx="12"/>
          </p:nvPr>
        </p:nvSpPr>
        <p:spPr/>
        <p:txBody>
          <a:bodyPr/>
          <a:lstStyle/>
          <a:p>
            <a:fld id="{07A34A5B-A4B3-D44A-AAC9-BD3FEB11F3C0}" type="slidenum">
              <a:rPr lang="en-US" smtClean="0"/>
              <a:t>3</a:t>
            </a:fld>
            <a:endParaRPr lang="en-US"/>
          </a:p>
        </p:txBody>
      </p:sp>
    </p:spTree>
    <p:extLst>
      <p:ext uri="{BB962C8B-B14F-4D97-AF65-F5344CB8AC3E}">
        <p14:creationId xmlns:p14="http://schemas.microsoft.com/office/powerpoint/2010/main" val="4121659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3851-ACDB-124E-B46B-7C4E7345D18F}"/>
              </a:ext>
            </a:extLst>
          </p:cNvPr>
          <p:cNvSpPr>
            <a:spLocks noGrp="1"/>
          </p:cNvSpPr>
          <p:nvPr>
            <p:ph type="title"/>
          </p:nvPr>
        </p:nvSpPr>
        <p:spPr/>
        <p:txBody>
          <a:bodyPr/>
          <a:lstStyle/>
          <a:p>
            <a:r>
              <a:rPr lang="en-US" dirty="0">
                <a:solidFill>
                  <a:srgbClr val="002060"/>
                </a:solidFill>
              </a:rPr>
              <a:t>Course overview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5E1E752-FB95-CE40-9231-718EB68EF5E3}"/>
                  </a:ext>
                </a:extLst>
              </p:cNvPr>
              <p:cNvSpPr>
                <a:spLocks noGrp="1"/>
              </p:cNvSpPr>
              <p:nvPr>
                <p:ph idx="1"/>
              </p:nvPr>
            </p:nvSpPr>
            <p:spPr/>
            <p:txBody>
              <a:bodyPr>
                <a:noAutofit/>
              </a:bodyPr>
              <a:lstStyle/>
              <a:p>
                <a:r>
                  <a:rPr lang="en-US" sz="2400" dirty="0"/>
                  <a:t>Review of probability [100 slides]</a:t>
                </a:r>
              </a:p>
              <a:p>
                <a:r>
                  <a:rPr lang="en-US" sz="2400" dirty="0"/>
                  <a:t>Overview of estimation and inference in the two group RCT [288]</a:t>
                </a:r>
              </a:p>
              <a:p>
                <a:pPr lvl="1"/>
                <a:r>
                  <a:rPr lang="en-US" sz="2200" dirty="0"/>
                  <a:t>Linear regression model: </a:t>
                </a:r>
                <a14:m>
                  <m:oMath xmlns:m="http://schemas.openxmlformats.org/officeDocument/2006/math">
                    <m:r>
                      <a:rPr lang="en-CA" sz="2200" i="1">
                        <a:latin typeface="Cambria Math" charset="0"/>
                        <a:ea typeface="Cambria Math" charset="0"/>
                        <a:cs typeface="Cambria Math" charset="0"/>
                      </a:rPr>
                      <m:t>𝑦</m:t>
                    </m:r>
                    <m:r>
                      <a:rPr lang="en-CA" sz="2200" i="1">
                        <a:latin typeface="Cambria Math" charset="0"/>
                      </a:rPr>
                      <m:t>=</m:t>
                    </m:r>
                    <m:sSub>
                      <m:sSubPr>
                        <m:ctrlPr>
                          <a:rPr lang="en-US" sz="2200" i="1">
                            <a:latin typeface="Cambria Math" panose="02040503050406030204" pitchFamily="18" charset="0"/>
                          </a:rPr>
                        </m:ctrlPr>
                      </m:sSubPr>
                      <m:e>
                        <m:r>
                          <a:rPr lang="en-CA" sz="2200" i="1">
                            <a:latin typeface="Cambria Math" charset="0"/>
                            <a:ea typeface="Cambria Math" charset="0"/>
                            <a:cs typeface="Cambria Math" charset="0"/>
                          </a:rPr>
                          <m:t>𝛽</m:t>
                        </m:r>
                      </m:e>
                      <m:sub>
                        <m:r>
                          <a:rPr lang="en-CA" sz="2200" i="1">
                            <a:latin typeface="Cambria Math" charset="0"/>
                          </a:rPr>
                          <m:t>0</m:t>
                        </m:r>
                      </m:sub>
                    </m:sSub>
                    <m:r>
                      <a:rPr lang="en-CA" sz="2200" i="1">
                        <a:latin typeface="Cambria Math" charset="0"/>
                      </a:rPr>
                      <m:t>+</m:t>
                    </m:r>
                    <m:sSub>
                      <m:sSubPr>
                        <m:ctrlPr>
                          <a:rPr lang="en-US" sz="2200" i="1">
                            <a:latin typeface="Cambria Math" panose="02040503050406030204" pitchFamily="18" charset="0"/>
                          </a:rPr>
                        </m:ctrlPr>
                      </m:sSubPr>
                      <m:e>
                        <m:r>
                          <a:rPr lang="en-CA" sz="2200" i="1">
                            <a:latin typeface="Cambria Math" charset="0"/>
                            <a:ea typeface="Cambria Math" charset="0"/>
                            <a:cs typeface="Cambria Math" charset="0"/>
                          </a:rPr>
                          <m:t>𝛽</m:t>
                        </m:r>
                      </m:e>
                      <m:sub>
                        <m:r>
                          <a:rPr lang="en-CA" sz="2200" i="1">
                            <a:latin typeface="Cambria Math" charset="0"/>
                          </a:rPr>
                          <m:t>1</m:t>
                        </m:r>
                      </m:sub>
                    </m:sSub>
                    <m:r>
                      <a:rPr lang="en-CA" sz="2200" i="1">
                        <a:latin typeface="Cambria Math" charset="0"/>
                      </a:rPr>
                      <m:t>𝑥</m:t>
                    </m:r>
                    <m:r>
                      <a:rPr lang="en-CA" sz="2200" i="1">
                        <a:latin typeface="Cambria Math" charset="0"/>
                      </a:rPr>
                      <m:t>+</m:t>
                    </m:r>
                    <m:r>
                      <a:rPr lang="en-CA" sz="2200" i="1">
                        <a:latin typeface="Cambria Math" charset="0"/>
                        <a:ea typeface="Cambria Math" charset="0"/>
                        <a:cs typeface="Cambria Math" charset="0"/>
                      </a:rPr>
                      <m:t>𝜀</m:t>
                    </m:r>
                  </m:oMath>
                </a14:m>
                <a:r>
                  <a:rPr lang="en-US" sz="2200" dirty="0"/>
                  <a:t> with cross sectional data, binary </a:t>
                </a:r>
                <a14:m>
                  <m:oMath xmlns:m="http://schemas.openxmlformats.org/officeDocument/2006/math">
                    <m:r>
                      <a:rPr lang="en-CA" sz="2200" i="1">
                        <a:latin typeface="Cambria Math" charset="0"/>
                      </a:rPr>
                      <m:t>𝑥</m:t>
                    </m:r>
                  </m:oMath>
                </a14:m>
                <a:r>
                  <a:rPr lang="en-US" sz="2200" dirty="0"/>
                  <a:t> with values randomly assigned to each of </a:t>
                </a:r>
                <a14:m>
                  <m:oMath xmlns:m="http://schemas.openxmlformats.org/officeDocument/2006/math">
                    <m:r>
                      <a:rPr lang="en-CA" sz="2200" b="0" i="1" smtClean="0">
                        <a:latin typeface="Cambria Math" panose="02040503050406030204" pitchFamily="18" charset="0"/>
                      </a:rPr>
                      <m:t>𝑛</m:t>
                    </m:r>
                  </m:oMath>
                </a14:m>
                <a:r>
                  <a:rPr lang="en-US" sz="2200" dirty="0"/>
                  <a:t> subjects</a:t>
                </a:r>
              </a:p>
            </p:txBody>
          </p:sp>
        </mc:Choice>
        <mc:Fallback>
          <p:sp>
            <p:nvSpPr>
              <p:cNvPr id="3" name="Content Placeholder 2">
                <a:extLst>
                  <a:ext uri="{FF2B5EF4-FFF2-40B4-BE49-F238E27FC236}">
                    <a16:creationId xmlns:a16="http://schemas.microsoft.com/office/drawing/2014/main" id="{65E1E752-FB95-CE40-9231-718EB68EF5E3}"/>
                  </a:ext>
                </a:extLst>
              </p:cNvPr>
              <p:cNvSpPr>
                <a:spLocks noGrp="1" noRot="1" noChangeAspect="1" noMove="1" noResize="1" noEditPoints="1" noAdjustHandles="1" noChangeArrowheads="1" noChangeShapeType="1" noTextEdit="1"/>
              </p:cNvSpPr>
              <p:nvPr>
                <p:ph idx="1"/>
              </p:nvPr>
            </p:nvSpPr>
            <p:spPr>
              <a:blipFill>
                <a:blip r:embed="rId2"/>
                <a:stretch>
                  <a:fillRect l="-724" t="-2047"/>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AB6CAD82-428E-2349-A4A5-71F10B9AEE6F}"/>
              </a:ext>
            </a:extLst>
          </p:cNvPr>
          <p:cNvSpPr>
            <a:spLocks noGrp="1"/>
          </p:cNvSpPr>
          <p:nvPr>
            <p:ph type="ftr" sz="quarter" idx="11"/>
          </p:nvPr>
        </p:nvSpPr>
        <p:spPr/>
        <p:txBody>
          <a:bodyPr/>
          <a:lstStyle/>
          <a:p>
            <a:r>
              <a:rPr lang="en-US"/>
              <a:t>Grootendorst Stata Conference Vancouver</a:t>
            </a:r>
          </a:p>
        </p:txBody>
      </p:sp>
      <p:sp>
        <p:nvSpPr>
          <p:cNvPr id="5" name="Slide Number Placeholder 4">
            <a:extLst>
              <a:ext uri="{FF2B5EF4-FFF2-40B4-BE49-F238E27FC236}">
                <a16:creationId xmlns:a16="http://schemas.microsoft.com/office/drawing/2014/main" id="{CBDAAC3C-0E96-4541-A3E9-A8AD14760328}"/>
              </a:ext>
            </a:extLst>
          </p:cNvPr>
          <p:cNvSpPr>
            <a:spLocks noGrp="1"/>
          </p:cNvSpPr>
          <p:nvPr>
            <p:ph type="sldNum" sz="quarter" idx="12"/>
          </p:nvPr>
        </p:nvSpPr>
        <p:spPr/>
        <p:txBody>
          <a:bodyPr/>
          <a:lstStyle/>
          <a:p>
            <a:fld id="{07A34A5B-A4B3-D44A-AAC9-BD3FEB11F3C0}" type="slidenum">
              <a:rPr lang="en-US" smtClean="0"/>
              <a:t>4</a:t>
            </a:fld>
            <a:endParaRPr lang="en-US"/>
          </a:p>
        </p:txBody>
      </p:sp>
    </p:spTree>
    <p:extLst>
      <p:ext uri="{BB962C8B-B14F-4D97-AF65-F5344CB8AC3E}">
        <p14:creationId xmlns:p14="http://schemas.microsoft.com/office/powerpoint/2010/main" val="1607614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1949" y="349729"/>
            <a:ext cx="3905369" cy="954107"/>
          </a:xfrm>
          <a:prstGeom prst="rect">
            <a:avLst/>
          </a:prstGeom>
          <a:noFill/>
        </p:spPr>
        <p:txBody>
          <a:bodyPr wrap="square" rtlCol="0">
            <a:spAutoFit/>
          </a:bodyPr>
          <a:lstStyle/>
          <a:p>
            <a:pPr algn="ctr"/>
            <a:r>
              <a:rPr lang="en-US" sz="1400" b="1" dirty="0">
                <a:solidFill>
                  <a:srgbClr val="000090"/>
                </a:solidFill>
              </a:rPr>
              <a:t>Data Generating Process </a:t>
            </a:r>
            <a:r>
              <a:rPr lang="en-US" sz="1400" dirty="0"/>
              <a:t>(DGP) for </a:t>
            </a:r>
            <a:r>
              <a:rPr lang="en-US" sz="1400" i="1" dirty="0"/>
              <a:t>Y</a:t>
            </a:r>
          </a:p>
          <a:p>
            <a:pPr marL="285750" indent="-285750" algn="ctr">
              <a:buFont typeface="Arial"/>
              <a:buChar char="•"/>
            </a:pPr>
            <a:r>
              <a:rPr lang="en-US" sz="1400" dirty="0"/>
              <a:t>DGP is unobserved</a:t>
            </a:r>
          </a:p>
          <a:p>
            <a:pPr marL="285750" indent="-285750" algn="ctr">
              <a:buFont typeface="Arial"/>
              <a:buChar char="•"/>
            </a:pPr>
            <a:r>
              <a:rPr lang="en-US" sz="1400" dirty="0"/>
              <a:t>reflects how systematic and idiosyncratic (random) factors determine </a:t>
            </a:r>
            <a:r>
              <a:rPr lang="en-US" sz="1400" i="1" dirty="0"/>
              <a:t>Y</a:t>
            </a:r>
          </a:p>
        </p:txBody>
      </p:sp>
      <p:grpSp>
        <p:nvGrpSpPr>
          <p:cNvPr id="5" name="Group 4"/>
          <p:cNvGrpSpPr/>
          <p:nvPr/>
        </p:nvGrpSpPr>
        <p:grpSpPr>
          <a:xfrm>
            <a:off x="7115537" y="3109031"/>
            <a:ext cx="2913389" cy="2206188"/>
            <a:chOff x="5591536" y="3109031"/>
            <a:chExt cx="2913389" cy="2206188"/>
          </a:xfrm>
        </p:grpSpPr>
        <p:sp>
          <p:nvSpPr>
            <p:cNvPr id="8" name="TextBox 7"/>
            <p:cNvSpPr txBox="1"/>
            <p:nvPr/>
          </p:nvSpPr>
          <p:spPr>
            <a:xfrm>
              <a:off x="5591536" y="3714781"/>
              <a:ext cx="2913389" cy="1600438"/>
            </a:xfrm>
            <a:prstGeom prst="rect">
              <a:avLst/>
            </a:prstGeom>
            <a:noFill/>
          </p:spPr>
          <p:txBody>
            <a:bodyPr wrap="square" rtlCol="0">
              <a:spAutoFit/>
            </a:bodyPr>
            <a:lstStyle/>
            <a:p>
              <a:pPr algn="ctr"/>
              <a:r>
                <a:rPr lang="en-US" sz="1400" b="1" dirty="0">
                  <a:solidFill>
                    <a:srgbClr val="000090"/>
                  </a:solidFill>
                </a:rPr>
                <a:t>Estimator</a:t>
              </a:r>
              <a:r>
                <a:rPr lang="en-US" sz="1400" dirty="0">
                  <a:solidFill>
                    <a:srgbClr val="000090"/>
                  </a:solidFill>
                </a:rPr>
                <a:t> </a:t>
              </a:r>
              <a:r>
                <a:rPr lang="en-US" sz="1400" dirty="0"/>
                <a:t>of unobserved parameters in our model</a:t>
              </a:r>
            </a:p>
            <a:p>
              <a:pPr marL="285750" indent="-285750" algn="ctr">
                <a:buFont typeface="Arial"/>
                <a:buChar char="•"/>
              </a:pPr>
              <a:r>
                <a:rPr lang="en-US" sz="1400" dirty="0"/>
                <a:t>Plug data set into estimator to get numerical estimates</a:t>
              </a:r>
            </a:p>
            <a:p>
              <a:pPr marL="285750" indent="-285750" algn="ctr">
                <a:buFont typeface="Arial"/>
                <a:buChar char="•"/>
              </a:pPr>
              <a:r>
                <a:rPr lang="en-US" sz="1400" dirty="0"/>
                <a:t>Quality of the estimates depends on features of estimator’s sampling distribution</a:t>
              </a:r>
            </a:p>
          </p:txBody>
        </p:sp>
        <p:sp>
          <p:nvSpPr>
            <p:cNvPr id="16" name="Down Arrow 15"/>
            <p:cNvSpPr/>
            <p:nvPr/>
          </p:nvSpPr>
          <p:spPr>
            <a:xfrm flipV="1">
              <a:off x="6710627" y="3109031"/>
              <a:ext cx="518224" cy="501920"/>
            </a:xfrm>
            <a:prstGeom prst="down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a:t>
              </a:r>
            </a:p>
          </p:txBody>
        </p:sp>
      </p:grpSp>
      <p:grpSp>
        <p:nvGrpSpPr>
          <p:cNvPr id="7" name="Group 6"/>
          <p:cNvGrpSpPr/>
          <p:nvPr/>
        </p:nvGrpSpPr>
        <p:grpSpPr>
          <a:xfrm>
            <a:off x="1833404" y="4050796"/>
            <a:ext cx="5184710" cy="2031325"/>
            <a:chOff x="309404" y="4050795"/>
            <a:chExt cx="5184710" cy="2031325"/>
          </a:xfrm>
        </p:grpSpPr>
        <p:sp>
          <p:nvSpPr>
            <p:cNvPr id="9" name="TextBox 8"/>
            <p:cNvSpPr txBox="1"/>
            <p:nvPr/>
          </p:nvSpPr>
          <p:spPr>
            <a:xfrm>
              <a:off x="309404" y="4050795"/>
              <a:ext cx="4394908" cy="2031325"/>
            </a:xfrm>
            <a:prstGeom prst="rect">
              <a:avLst/>
            </a:prstGeom>
            <a:noFill/>
          </p:spPr>
          <p:txBody>
            <a:bodyPr wrap="square" rtlCol="0">
              <a:spAutoFit/>
            </a:bodyPr>
            <a:lstStyle/>
            <a:p>
              <a:pPr algn="ctr"/>
              <a:r>
                <a:rPr lang="en-US" sz="1400" b="1" dirty="0">
                  <a:solidFill>
                    <a:srgbClr val="000090"/>
                  </a:solidFill>
                </a:rPr>
                <a:t>Estimator’s Sampling Distribution</a:t>
              </a:r>
            </a:p>
            <a:p>
              <a:pPr marL="285750" indent="-285750" algn="ctr">
                <a:buFont typeface="Arial"/>
                <a:buChar char="•"/>
              </a:pPr>
              <a:r>
                <a:rPr lang="en-US" sz="1400" dirty="0"/>
                <a:t>Is the probability distribution of estimates one would get by obtaining very large number of data sets from DGP, and for each data set, getting estimate.</a:t>
              </a:r>
            </a:p>
            <a:p>
              <a:pPr marL="285750" indent="-285750" algn="ctr">
                <a:buFont typeface="Arial"/>
                <a:buChar char="•"/>
              </a:pPr>
              <a:r>
                <a:rPr lang="en-US" sz="1400" dirty="0"/>
                <a:t>Unobserved, but you can sometimes deduce its </a:t>
              </a:r>
              <a:r>
                <a:rPr lang="en-US" sz="1400" b="1" dirty="0">
                  <a:solidFill>
                    <a:srgbClr val="000090"/>
                  </a:solidFill>
                </a:rPr>
                <a:t>general shape</a:t>
              </a:r>
              <a:r>
                <a:rPr lang="en-US" sz="1400" b="1" dirty="0"/>
                <a:t> </a:t>
              </a:r>
              <a:r>
                <a:rPr lang="en-US" sz="1400" dirty="0"/>
                <a:t>(normal?), its </a:t>
              </a:r>
              <a:r>
                <a:rPr lang="en-US" sz="1400" b="1" dirty="0">
                  <a:solidFill>
                    <a:srgbClr val="000090"/>
                  </a:solidFill>
                </a:rPr>
                <a:t>location</a:t>
              </a:r>
              <a:r>
                <a:rPr lang="en-US" sz="1400" dirty="0">
                  <a:solidFill>
                    <a:srgbClr val="000090"/>
                  </a:solidFill>
                </a:rPr>
                <a:t> </a:t>
              </a:r>
              <a:r>
                <a:rPr lang="en-US" sz="1400" dirty="0"/>
                <a:t>(unbiased or biased?) and its width (</a:t>
              </a:r>
              <a:r>
                <a:rPr lang="en-US" sz="1400" b="1" dirty="0">
                  <a:solidFill>
                    <a:srgbClr val="000090"/>
                  </a:solidFill>
                </a:rPr>
                <a:t>variance</a:t>
              </a:r>
              <a:r>
                <a:rPr lang="en-US" sz="1400" dirty="0"/>
                <a:t>)</a:t>
              </a:r>
            </a:p>
            <a:p>
              <a:pPr marL="285750" indent="-285750" algn="ctr">
                <a:buFont typeface="Arial"/>
                <a:buChar char="•"/>
              </a:pPr>
              <a:r>
                <a:rPr lang="en-US" sz="1400" i="1" dirty="0"/>
                <a:t>The degree of confidence in our estimate is higher if estimator unbiased and low variance.</a:t>
              </a:r>
            </a:p>
          </p:txBody>
        </p:sp>
        <p:sp>
          <p:nvSpPr>
            <p:cNvPr id="11" name="Down Arrow 10"/>
            <p:cNvSpPr/>
            <p:nvPr/>
          </p:nvSpPr>
          <p:spPr>
            <a:xfrm rot="3546829" flipV="1">
              <a:off x="4984042" y="4461530"/>
              <a:ext cx="518224" cy="501920"/>
            </a:xfrm>
            <a:prstGeom prst="down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a:t>
              </a:r>
            </a:p>
          </p:txBody>
        </p:sp>
      </p:grpSp>
      <p:grpSp>
        <p:nvGrpSpPr>
          <p:cNvPr id="3" name="Group 2"/>
          <p:cNvGrpSpPr/>
          <p:nvPr/>
        </p:nvGrpSpPr>
        <p:grpSpPr>
          <a:xfrm>
            <a:off x="5565355" y="896483"/>
            <a:ext cx="5037974" cy="2031325"/>
            <a:chOff x="4041355" y="896482"/>
            <a:chExt cx="5037974" cy="2031325"/>
          </a:xfrm>
        </p:grpSpPr>
        <p:sp>
          <p:nvSpPr>
            <p:cNvPr id="12" name="TextBox 11"/>
            <p:cNvSpPr txBox="1"/>
            <p:nvPr/>
          </p:nvSpPr>
          <p:spPr>
            <a:xfrm>
              <a:off x="4704312" y="896482"/>
              <a:ext cx="4375017" cy="2031325"/>
            </a:xfrm>
            <a:prstGeom prst="rect">
              <a:avLst/>
            </a:prstGeom>
            <a:noFill/>
          </p:spPr>
          <p:txBody>
            <a:bodyPr wrap="square" rtlCol="0">
              <a:spAutoFit/>
            </a:bodyPr>
            <a:lstStyle/>
            <a:p>
              <a:pPr algn="ctr"/>
              <a:r>
                <a:rPr lang="en-US" sz="1400" b="1" dirty="0">
                  <a:solidFill>
                    <a:srgbClr val="000090"/>
                  </a:solidFill>
                </a:rPr>
                <a:t>Model</a:t>
              </a:r>
              <a:r>
                <a:rPr lang="en-US" sz="1400" b="1" dirty="0"/>
                <a:t> </a:t>
              </a:r>
              <a:r>
                <a:rPr lang="en-US" sz="1400" dirty="0"/>
                <a:t>of DGP for </a:t>
              </a:r>
              <a:r>
                <a:rPr lang="en-US" sz="1400" i="1" dirty="0"/>
                <a:t>Y</a:t>
              </a:r>
            </a:p>
            <a:p>
              <a:pPr marL="285750" indent="-285750" algn="ctr">
                <a:buFont typeface="Arial"/>
                <a:buChar char="•"/>
              </a:pPr>
              <a:r>
                <a:rPr lang="en-US" sz="1400" dirty="0"/>
                <a:t>Reflects our best guess as to how systematic and random factors determine </a:t>
              </a:r>
              <a:r>
                <a:rPr lang="en-US" sz="1400" i="1" dirty="0"/>
                <a:t>Y</a:t>
              </a:r>
            </a:p>
            <a:p>
              <a:pPr marL="285750" indent="-285750" algn="ctr">
                <a:buFont typeface="Arial"/>
                <a:buChar char="•"/>
              </a:pPr>
              <a:r>
                <a:rPr lang="en-US" sz="1400" dirty="0"/>
                <a:t>Two types of models: </a:t>
              </a:r>
              <a:r>
                <a:rPr lang="en-US" sz="1400" i="1" dirty="0"/>
                <a:t>Conditional</a:t>
              </a:r>
              <a:r>
                <a:rPr lang="en-US" sz="1400" dirty="0"/>
                <a:t> on other variables (causal effects estimation, prediction) and </a:t>
              </a:r>
              <a:r>
                <a:rPr lang="en-US" sz="1400" i="1" dirty="0"/>
                <a:t>unconditional</a:t>
              </a:r>
              <a:r>
                <a:rPr lang="en-US" sz="1400" dirty="0"/>
                <a:t> (estimating mean, median, variance and other features of probability distribution of </a:t>
              </a:r>
              <a:r>
                <a:rPr lang="en-US" sz="1400" i="1" dirty="0"/>
                <a:t>Y</a:t>
              </a:r>
              <a:r>
                <a:rPr lang="en-US" sz="1400" dirty="0"/>
                <a:t>)</a:t>
              </a:r>
            </a:p>
            <a:p>
              <a:pPr marL="285750" indent="-285750" algn="ctr">
                <a:buFont typeface="Arial"/>
                <a:buChar char="•"/>
              </a:pPr>
              <a:r>
                <a:rPr lang="en-US" sz="1400" dirty="0"/>
                <a:t>In this course, models depends on unknown constants called </a:t>
              </a:r>
              <a:r>
                <a:rPr lang="en-US" sz="1400" b="1" dirty="0">
                  <a:solidFill>
                    <a:srgbClr val="000090"/>
                  </a:solidFill>
                </a:rPr>
                <a:t>parameters</a:t>
              </a:r>
            </a:p>
          </p:txBody>
        </p:sp>
        <p:sp>
          <p:nvSpPr>
            <p:cNvPr id="14" name="Down Arrow 13"/>
            <p:cNvSpPr/>
            <p:nvPr/>
          </p:nvSpPr>
          <p:spPr>
            <a:xfrm rot="17883474" flipV="1">
              <a:off x="4033203" y="1052875"/>
              <a:ext cx="518224" cy="501920"/>
            </a:xfrm>
            <a:prstGeom prst="down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a:t>
              </a:r>
            </a:p>
          </p:txBody>
        </p:sp>
      </p:grpSp>
      <p:grpSp>
        <p:nvGrpSpPr>
          <p:cNvPr id="10" name="Group 9"/>
          <p:cNvGrpSpPr/>
          <p:nvPr/>
        </p:nvGrpSpPr>
        <p:grpSpPr>
          <a:xfrm>
            <a:off x="6251879" y="5608221"/>
            <a:ext cx="3519156" cy="847702"/>
            <a:chOff x="4727879" y="5608221"/>
            <a:chExt cx="3519156" cy="847702"/>
          </a:xfrm>
        </p:grpSpPr>
        <p:sp>
          <p:nvSpPr>
            <p:cNvPr id="15" name="TextBox 14"/>
            <p:cNvSpPr txBox="1"/>
            <p:nvPr/>
          </p:nvSpPr>
          <p:spPr>
            <a:xfrm>
              <a:off x="5333646" y="5932703"/>
              <a:ext cx="2913389" cy="523220"/>
            </a:xfrm>
            <a:prstGeom prst="rect">
              <a:avLst/>
            </a:prstGeom>
            <a:noFill/>
          </p:spPr>
          <p:txBody>
            <a:bodyPr wrap="square" rtlCol="0">
              <a:spAutoFit/>
            </a:bodyPr>
            <a:lstStyle/>
            <a:p>
              <a:pPr algn="ctr"/>
              <a:r>
                <a:rPr lang="en-US" sz="1400" b="1" dirty="0">
                  <a:solidFill>
                    <a:srgbClr val="000090"/>
                  </a:solidFill>
                </a:rPr>
                <a:t>Estimator</a:t>
              </a:r>
              <a:r>
                <a:rPr lang="en-US" sz="1400" dirty="0">
                  <a:solidFill>
                    <a:srgbClr val="000090"/>
                  </a:solidFill>
                </a:rPr>
                <a:t> </a:t>
              </a:r>
              <a:r>
                <a:rPr lang="en-US" sz="1400" dirty="0"/>
                <a:t>of variance of estimator of the parameters in our model</a:t>
              </a:r>
            </a:p>
          </p:txBody>
        </p:sp>
        <p:sp>
          <p:nvSpPr>
            <p:cNvPr id="17" name="Down Arrow 16"/>
            <p:cNvSpPr/>
            <p:nvPr/>
          </p:nvSpPr>
          <p:spPr>
            <a:xfrm rot="17878484" flipV="1">
              <a:off x="4719727" y="5616373"/>
              <a:ext cx="518224" cy="501920"/>
            </a:xfrm>
            <a:prstGeom prst="down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a:t>
              </a:r>
            </a:p>
          </p:txBody>
        </p:sp>
      </p:grpSp>
      <p:grpSp>
        <p:nvGrpSpPr>
          <p:cNvPr id="20" name="Group 19"/>
          <p:cNvGrpSpPr/>
          <p:nvPr/>
        </p:nvGrpSpPr>
        <p:grpSpPr>
          <a:xfrm>
            <a:off x="2216727" y="1581345"/>
            <a:ext cx="3460590" cy="2300465"/>
            <a:chOff x="692727" y="1581344"/>
            <a:chExt cx="2988989" cy="2300465"/>
          </a:xfrm>
        </p:grpSpPr>
        <p:sp>
          <p:nvSpPr>
            <p:cNvPr id="6" name="TextBox 5"/>
            <p:cNvSpPr txBox="1"/>
            <p:nvPr/>
          </p:nvSpPr>
          <p:spPr>
            <a:xfrm>
              <a:off x="692727" y="2281371"/>
              <a:ext cx="2988989" cy="1600438"/>
            </a:xfrm>
            <a:prstGeom prst="rect">
              <a:avLst/>
            </a:prstGeom>
            <a:noFill/>
          </p:spPr>
          <p:txBody>
            <a:bodyPr wrap="square" rtlCol="0">
              <a:spAutoFit/>
            </a:bodyPr>
            <a:lstStyle/>
            <a:p>
              <a:pPr algn="ctr"/>
              <a:r>
                <a:rPr lang="en-US" sz="1400" b="1" dirty="0">
                  <a:solidFill>
                    <a:srgbClr val="000090"/>
                  </a:solidFill>
                </a:rPr>
                <a:t>Data Set</a:t>
              </a:r>
            </a:p>
            <a:p>
              <a:pPr marL="285750" indent="-285750" algn="ctr">
                <a:buFont typeface="Arial"/>
                <a:buChar char="•"/>
              </a:pPr>
              <a:r>
                <a:rPr lang="en-US" sz="1400" i="1" dirty="0"/>
                <a:t>n</a:t>
              </a:r>
              <a:r>
                <a:rPr lang="en-US" sz="1400" dirty="0"/>
                <a:t> observations on </a:t>
              </a:r>
              <a:r>
                <a:rPr lang="en-US" sz="1400" i="1" dirty="0"/>
                <a:t>Y</a:t>
              </a:r>
              <a:r>
                <a:rPr lang="en-US" sz="1400" dirty="0"/>
                <a:t>: {</a:t>
              </a:r>
              <a:r>
                <a:rPr lang="en-US" sz="1400" i="1" dirty="0"/>
                <a:t>Y</a:t>
              </a:r>
              <a:r>
                <a:rPr lang="en-US" sz="1400" baseline="-25000" dirty="0"/>
                <a:t>1</a:t>
              </a:r>
              <a:r>
                <a:rPr lang="en-US" sz="1400" dirty="0"/>
                <a:t>, …</a:t>
              </a:r>
              <a:r>
                <a:rPr lang="en-US" sz="1400" i="1" dirty="0"/>
                <a:t>,</a:t>
              </a:r>
              <a:r>
                <a:rPr lang="en-US" sz="1400" i="1" dirty="0" err="1"/>
                <a:t>Y</a:t>
              </a:r>
              <a:r>
                <a:rPr lang="en-US" sz="1400" baseline="-25000" dirty="0" err="1"/>
                <a:t>n</a:t>
              </a:r>
              <a:r>
                <a:rPr lang="en-US" sz="1400" dirty="0"/>
                <a:t>}, possibly other “X” variables as well</a:t>
              </a:r>
            </a:p>
            <a:p>
              <a:pPr marL="285750" indent="-285750" algn="ctr">
                <a:buFont typeface="Arial"/>
                <a:buChar char="•"/>
              </a:pPr>
              <a:r>
                <a:rPr lang="en-US" sz="1400" dirty="0"/>
                <a:t>Represents 1 set of realizations of DGP</a:t>
              </a:r>
            </a:p>
            <a:p>
              <a:pPr marL="285750" indent="-285750" algn="ctr">
                <a:buFont typeface="Arial"/>
                <a:buChar char="•"/>
              </a:pPr>
              <a:r>
                <a:rPr lang="en-US" sz="1400" i="1" dirty="0"/>
                <a:t>How</a:t>
              </a:r>
              <a:r>
                <a:rPr lang="en-US" sz="1400" dirty="0"/>
                <a:t> the observations were sampled from DGP (SRS, non-random, etc.) affects the sampling distribution</a:t>
              </a:r>
            </a:p>
          </p:txBody>
        </p:sp>
        <p:sp>
          <p:nvSpPr>
            <p:cNvPr id="18" name="Down Arrow 17"/>
            <p:cNvSpPr/>
            <p:nvPr/>
          </p:nvSpPr>
          <p:spPr>
            <a:xfrm rot="10800000" flipV="1">
              <a:off x="1951535" y="1581344"/>
              <a:ext cx="518224" cy="501920"/>
            </a:xfrm>
            <a:prstGeom prst="down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a:t>
              </a:r>
            </a:p>
          </p:txBody>
        </p:sp>
      </p:grpSp>
      <p:sp>
        <p:nvSpPr>
          <p:cNvPr id="19" name="Down Arrow 18"/>
          <p:cNvSpPr/>
          <p:nvPr/>
        </p:nvSpPr>
        <p:spPr>
          <a:xfrm rot="7122455" flipV="1">
            <a:off x="5866566" y="2856884"/>
            <a:ext cx="518224" cy="915697"/>
          </a:xfrm>
          <a:prstGeom prst="down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a:t>
            </a:r>
          </a:p>
        </p:txBody>
      </p:sp>
      <p:sp>
        <p:nvSpPr>
          <p:cNvPr id="2" name="Rectangle 1"/>
          <p:cNvSpPr/>
          <p:nvPr/>
        </p:nvSpPr>
        <p:spPr>
          <a:xfrm>
            <a:off x="7124706" y="165062"/>
            <a:ext cx="2726615" cy="400110"/>
          </a:xfrm>
          <a:prstGeom prst="rect">
            <a:avLst/>
          </a:prstGeom>
        </p:spPr>
        <p:txBody>
          <a:bodyPr wrap="none">
            <a:spAutoFit/>
          </a:bodyPr>
          <a:lstStyle/>
          <a:p>
            <a:pPr algn="ctr"/>
            <a:r>
              <a:rPr lang="en-US" sz="2000" b="1" dirty="0">
                <a:solidFill>
                  <a:srgbClr val="FF0000"/>
                </a:solidFill>
              </a:rPr>
              <a:t>Overview of Estimation</a:t>
            </a:r>
            <a:endParaRPr lang="en-US" sz="2000" i="1" dirty="0">
              <a:solidFill>
                <a:srgbClr val="FF0000"/>
              </a:solidFill>
            </a:endParaRPr>
          </a:p>
        </p:txBody>
      </p:sp>
      <p:sp>
        <p:nvSpPr>
          <p:cNvPr id="13" name="Footer Placeholder 12"/>
          <p:cNvSpPr>
            <a:spLocks noGrp="1"/>
          </p:cNvSpPr>
          <p:nvPr>
            <p:ph type="ftr" sz="quarter" idx="11"/>
          </p:nvPr>
        </p:nvSpPr>
        <p:spPr/>
        <p:txBody>
          <a:bodyPr/>
          <a:lstStyle/>
          <a:p>
            <a:r>
              <a:rPr lang="en-US"/>
              <a:t>Grootendorst Fall 2015</a:t>
            </a:r>
            <a:endParaRPr lang="en-US" dirty="0"/>
          </a:p>
        </p:txBody>
      </p:sp>
      <p:sp>
        <p:nvSpPr>
          <p:cNvPr id="21" name="Slide Number Placeholder 20"/>
          <p:cNvSpPr>
            <a:spLocks noGrp="1"/>
          </p:cNvSpPr>
          <p:nvPr>
            <p:ph type="sldNum" sz="quarter" idx="12"/>
          </p:nvPr>
        </p:nvSpPr>
        <p:spPr/>
        <p:txBody>
          <a:bodyPr/>
          <a:lstStyle/>
          <a:p>
            <a:fld id="{6C7F5984-ECCB-B447-A0DD-81E172756C99}" type="slidenum">
              <a:rPr lang="en-US" smtClean="0"/>
              <a:t>5</a:t>
            </a:fld>
            <a:endParaRPr lang="en-US"/>
          </a:p>
        </p:txBody>
      </p:sp>
    </p:spTree>
    <p:extLst>
      <p:ext uri="{BB962C8B-B14F-4D97-AF65-F5344CB8AC3E}">
        <p14:creationId xmlns:p14="http://schemas.microsoft.com/office/powerpoint/2010/main" val="16702564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3851-ACDB-124E-B46B-7C4E7345D18F}"/>
              </a:ext>
            </a:extLst>
          </p:cNvPr>
          <p:cNvSpPr>
            <a:spLocks noGrp="1"/>
          </p:cNvSpPr>
          <p:nvPr>
            <p:ph type="title"/>
          </p:nvPr>
        </p:nvSpPr>
        <p:spPr/>
        <p:txBody>
          <a:bodyPr/>
          <a:lstStyle/>
          <a:p>
            <a:r>
              <a:rPr lang="en-US" dirty="0">
                <a:solidFill>
                  <a:srgbClr val="002060"/>
                </a:solidFill>
              </a:rPr>
              <a:t>Course overview </a:t>
            </a:r>
          </a:p>
        </p:txBody>
      </p:sp>
      <p:sp>
        <p:nvSpPr>
          <p:cNvPr id="3" name="Content Placeholder 2">
            <a:extLst>
              <a:ext uri="{FF2B5EF4-FFF2-40B4-BE49-F238E27FC236}">
                <a16:creationId xmlns:a16="http://schemas.microsoft.com/office/drawing/2014/main" id="{65E1E752-FB95-CE40-9231-718EB68EF5E3}"/>
              </a:ext>
            </a:extLst>
          </p:cNvPr>
          <p:cNvSpPr>
            <a:spLocks noGrp="1"/>
          </p:cNvSpPr>
          <p:nvPr>
            <p:ph idx="1"/>
          </p:nvPr>
        </p:nvSpPr>
        <p:spPr/>
        <p:txBody>
          <a:bodyPr>
            <a:noAutofit/>
          </a:bodyPr>
          <a:lstStyle/>
          <a:p>
            <a:r>
              <a:rPr lang="en-US" sz="2400" dirty="0"/>
              <a:t>Extensions to the two group RCT [236]</a:t>
            </a:r>
          </a:p>
          <a:p>
            <a:pPr lvl="1"/>
            <a:r>
              <a:rPr lang="en-CA" sz="2200" dirty="0"/>
              <a:t>modeling proportional, not absolute, differences between treatment groups</a:t>
            </a:r>
            <a:r>
              <a:rPr lang="en-US" sz="2200" dirty="0"/>
              <a:t> </a:t>
            </a:r>
          </a:p>
          <a:p>
            <a:pPr lvl="1"/>
            <a:r>
              <a:rPr lang="en-US" sz="2200" dirty="0"/>
              <a:t>b</a:t>
            </a:r>
            <a:r>
              <a:rPr lang="en-CA" sz="2200" dirty="0" err="1"/>
              <a:t>ootstrapping</a:t>
            </a:r>
            <a:endParaRPr lang="en-US" sz="2200" dirty="0"/>
          </a:p>
          <a:p>
            <a:pPr lvl="1"/>
            <a:r>
              <a:rPr lang="en-US" sz="2200" dirty="0"/>
              <a:t>improving estimator precision by taking multiple observations per subject</a:t>
            </a:r>
          </a:p>
          <a:p>
            <a:pPr lvl="1"/>
            <a:r>
              <a:rPr lang="en-US" sz="2200" dirty="0"/>
              <a:t>Randomized Block Design</a:t>
            </a:r>
          </a:p>
          <a:p>
            <a:pPr lvl="1"/>
            <a:r>
              <a:rPr lang="en-US" sz="2200" dirty="0"/>
              <a:t>estimating sample size requirements by simulation</a:t>
            </a:r>
            <a:endParaRPr lang="en-CA" sz="2200" dirty="0"/>
          </a:p>
          <a:p>
            <a:pPr lvl="1"/>
            <a:r>
              <a:rPr lang="en-US" sz="2200" dirty="0"/>
              <a:t>quantile regression model estimation …</a:t>
            </a:r>
          </a:p>
        </p:txBody>
      </p:sp>
      <p:sp>
        <p:nvSpPr>
          <p:cNvPr id="4" name="Footer Placeholder 3">
            <a:extLst>
              <a:ext uri="{FF2B5EF4-FFF2-40B4-BE49-F238E27FC236}">
                <a16:creationId xmlns:a16="http://schemas.microsoft.com/office/drawing/2014/main" id="{AB6CAD82-428E-2349-A4A5-71F10B9AEE6F}"/>
              </a:ext>
            </a:extLst>
          </p:cNvPr>
          <p:cNvSpPr>
            <a:spLocks noGrp="1"/>
          </p:cNvSpPr>
          <p:nvPr>
            <p:ph type="ftr" sz="quarter" idx="11"/>
          </p:nvPr>
        </p:nvSpPr>
        <p:spPr/>
        <p:txBody>
          <a:bodyPr/>
          <a:lstStyle/>
          <a:p>
            <a:r>
              <a:rPr lang="en-US"/>
              <a:t>Grootendorst Stata Conference Vancouver</a:t>
            </a:r>
          </a:p>
        </p:txBody>
      </p:sp>
      <p:sp>
        <p:nvSpPr>
          <p:cNvPr id="5" name="Slide Number Placeholder 4">
            <a:extLst>
              <a:ext uri="{FF2B5EF4-FFF2-40B4-BE49-F238E27FC236}">
                <a16:creationId xmlns:a16="http://schemas.microsoft.com/office/drawing/2014/main" id="{CBDAAC3C-0E96-4541-A3E9-A8AD14760328}"/>
              </a:ext>
            </a:extLst>
          </p:cNvPr>
          <p:cNvSpPr>
            <a:spLocks noGrp="1"/>
          </p:cNvSpPr>
          <p:nvPr>
            <p:ph type="sldNum" sz="quarter" idx="12"/>
          </p:nvPr>
        </p:nvSpPr>
        <p:spPr/>
        <p:txBody>
          <a:bodyPr/>
          <a:lstStyle/>
          <a:p>
            <a:fld id="{07A34A5B-A4B3-D44A-AAC9-BD3FEB11F3C0}" type="slidenum">
              <a:rPr lang="en-US" smtClean="0"/>
              <a:t>6</a:t>
            </a:fld>
            <a:endParaRPr lang="en-US"/>
          </a:p>
        </p:txBody>
      </p:sp>
    </p:spTree>
    <p:extLst>
      <p:ext uri="{BB962C8B-B14F-4D97-AF65-F5344CB8AC3E}">
        <p14:creationId xmlns:p14="http://schemas.microsoft.com/office/powerpoint/2010/main" val="257299720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3851-ACDB-124E-B46B-7C4E7345D18F}"/>
              </a:ext>
            </a:extLst>
          </p:cNvPr>
          <p:cNvSpPr>
            <a:spLocks noGrp="1"/>
          </p:cNvSpPr>
          <p:nvPr>
            <p:ph type="title"/>
          </p:nvPr>
        </p:nvSpPr>
        <p:spPr/>
        <p:txBody>
          <a:bodyPr/>
          <a:lstStyle/>
          <a:p>
            <a:r>
              <a:rPr lang="en-US" dirty="0">
                <a:solidFill>
                  <a:srgbClr val="002060"/>
                </a:solidFill>
              </a:rPr>
              <a:t>Course overview </a:t>
            </a:r>
          </a:p>
        </p:txBody>
      </p:sp>
      <p:sp>
        <p:nvSpPr>
          <p:cNvPr id="3" name="Content Placeholder 2">
            <a:extLst>
              <a:ext uri="{FF2B5EF4-FFF2-40B4-BE49-F238E27FC236}">
                <a16:creationId xmlns:a16="http://schemas.microsoft.com/office/drawing/2014/main" id="{65E1E752-FB95-CE40-9231-718EB68EF5E3}"/>
              </a:ext>
            </a:extLst>
          </p:cNvPr>
          <p:cNvSpPr>
            <a:spLocks noGrp="1"/>
          </p:cNvSpPr>
          <p:nvPr>
            <p:ph idx="1"/>
          </p:nvPr>
        </p:nvSpPr>
        <p:spPr/>
        <p:txBody>
          <a:bodyPr>
            <a:normAutofit/>
          </a:bodyPr>
          <a:lstStyle/>
          <a:p>
            <a:r>
              <a:rPr lang="en-US" sz="2400" dirty="0"/>
              <a:t>Multiple linear regression model [174 slides]</a:t>
            </a:r>
          </a:p>
          <a:p>
            <a:pPr lvl="1"/>
            <a:r>
              <a:rPr lang="en-US" dirty="0"/>
              <a:t>Express OLS in matrix notation</a:t>
            </a:r>
          </a:p>
          <a:p>
            <a:pPr lvl="1"/>
            <a:r>
              <a:rPr lang="en-US" dirty="0"/>
              <a:t>Contrast t vs F-tests</a:t>
            </a:r>
          </a:p>
          <a:p>
            <a:r>
              <a:rPr lang="en-US" sz="2400" dirty="0"/>
              <a:t>Extensions to the multiple linear regression model [128]</a:t>
            </a:r>
          </a:p>
          <a:p>
            <a:pPr lvl="1"/>
            <a:r>
              <a:rPr lang="en-US" dirty="0"/>
              <a:t>Modelling nonlinear functions using LRMs</a:t>
            </a:r>
          </a:p>
          <a:p>
            <a:pPr lvl="1"/>
            <a:r>
              <a:rPr lang="en-US" dirty="0"/>
              <a:t>Subgroup analyses</a:t>
            </a:r>
          </a:p>
          <a:p>
            <a:pPr lvl="1"/>
            <a:r>
              <a:rPr lang="en-US" dirty="0"/>
              <a:t>LRMs for longitudinal data</a:t>
            </a:r>
          </a:p>
          <a:p>
            <a:pPr lvl="1"/>
            <a:r>
              <a:rPr lang="en-US" dirty="0"/>
              <a:t>Using LRMs for prediction</a:t>
            </a:r>
          </a:p>
          <a:p>
            <a:pPr lvl="1"/>
            <a:r>
              <a:rPr lang="en-US" dirty="0"/>
              <a:t>Heteroskedasticity</a:t>
            </a:r>
          </a:p>
          <a:p>
            <a:pPr lvl="1"/>
            <a:r>
              <a:rPr lang="en-US" dirty="0"/>
              <a:t>Using matching to estimate TEs </a:t>
            </a:r>
          </a:p>
        </p:txBody>
      </p:sp>
      <p:sp>
        <p:nvSpPr>
          <p:cNvPr id="4" name="Footer Placeholder 3">
            <a:extLst>
              <a:ext uri="{FF2B5EF4-FFF2-40B4-BE49-F238E27FC236}">
                <a16:creationId xmlns:a16="http://schemas.microsoft.com/office/drawing/2014/main" id="{8D960A07-C361-604D-BF07-214422EBCF98}"/>
              </a:ext>
            </a:extLst>
          </p:cNvPr>
          <p:cNvSpPr>
            <a:spLocks noGrp="1"/>
          </p:cNvSpPr>
          <p:nvPr>
            <p:ph type="ftr" sz="quarter" idx="11"/>
          </p:nvPr>
        </p:nvSpPr>
        <p:spPr/>
        <p:txBody>
          <a:bodyPr/>
          <a:lstStyle/>
          <a:p>
            <a:r>
              <a:rPr lang="en-US"/>
              <a:t>Grootendorst Stata Conference Vancouver</a:t>
            </a:r>
          </a:p>
        </p:txBody>
      </p:sp>
      <p:sp>
        <p:nvSpPr>
          <p:cNvPr id="5" name="Slide Number Placeholder 4">
            <a:extLst>
              <a:ext uri="{FF2B5EF4-FFF2-40B4-BE49-F238E27FC236}">
                <a16:creationId xmlns:a16="http://schemas.microsoft.com/office/drawing/2014/main" id="{A0F6D68C-0BDF-FB43-8786-7C230070157B}"/>
              </a:ext>
            </a:extLst>
          </p:cNvPr>
          <p:cNvSpPr>
            <a:spLocks noGrp="1"/>
          </p:cNvSpPr>
          <p:nvPr>
            <p:ph type="sldNum" sz="quarter" idx="12"/>
          </p:nvPr>
        </p:nvSpPr>
        <p:spPr/>
        <p:txBody>
          <a:bodyPr/>
          <a:lstStyle/>
          <a:p>
            <a:fld id="{07A34A5B-A4B3-D44A-AAC9-BD3FEB11F3C0}" type="slidenum">
              <a:rPr lang="en-US" smtClean="0"/>
              <a:t>7</a:t>
            </a:fld>
            <a:endParaRPr lang="en-US"/>
          </a:p>
        </p:txBody>
      </p:sp>
    </p:spTree>
    <p:extLst>
      <p:ext uri="{BB962C8B-B14F-4D97-AF65-F5344CB8AC3E}">
        <p14:creationId xmlns:p14="http://schemas.microsoft.com/office/powerpoint/2010/main" val="2560566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3851-ACDB-124E-B46B-7C4E7345D18F}"/>
              </a:ext>
            </a:extLst>
          </p:cNvPr>
          <p:cNvSpPr>
            <a:spLocks noGrp="1"/>
          </p:cNvSpPr>
          <p:nvPr>
            <p:ph type="title"/>
          </p:nvPr>
        </p:nvSpPr>
        <p:spPr/>
        <p:txBody>
          <a:bodyPr/>
          <a:lstStyle/>
          <a:p>
            <a:r>
              <a:rPr lang="en-US" dirty="0">
                <a:solidFill>
                  <a:srgbClr val="002060"/>
                </a:solidFill>
              </a:rPr>
              <a:t>Course overview </a:t>
            </a:r>
          </a:p>
        </p:txBody>
      </p:sp>
      <p:sp>
        <p:nvSpPr>
          <p:cNvPr id="3" name="Content Placeholder 2">
            <a:extLst>
              <a:ext uri="{FF2B5EF4-FFF2-40B4-BE49-F238E27FC236}">
                <a16:creationId xmlns:a16="http://schemas.microsoft.com/office/drawing/2014/main" id="{65E1E752-FB95-CE40-9231-718EB68EF5E3}"/>
              </a:ext>
            </a:extLst>
          </p:cNvPr>
          <p:cNvSpPr>
            <a:spLocks noGrp="1"/>
          </p:cNvSpPr>
          <p:nvPr>
            <p:ph idx="1"/>
          </p:nvPr>
        </p:nvSpPr>
        <p:spPr/>
        <p:txBody>
          <a:bodyPr>
            <a:normAutofit/>
          </a:bodyPr>
          <a:lstStyle/>
          <a:p>
            <a:r>
              <a:rPr lang="en-US" dirty="0"/>
              <a:t>Logit models for binary outcomes [77 slides]</a:t>
            </a:r>
          </a:p>
          <a:p>
            <a:pPr lvl="1"/>
            <a:r>
              <a:rPr lang="en-US" dirty="0"/>
              <a:t>Expressing treatment effects in logit models</a:t>
            </a:r>
          </a:p>
          <a:p>
            <a:r>
              <a:rPr lang="en-US" dirty="0"/>
              <a:t>Models for time to event outcomes [73]</a:t>
            </a:r>
          </a:p>
        </p:txBody>
      </p:sp>
      <p:sp>
        <p:nvSpPr>
          <p:cNvPr id="4" name="Footer Placeholder 3">
            <a:extLst>
              <a:ext uri="{FF2B5EF4-FFF2-40B4-BE49-F238E27FC236}">
                <a16:creationId xmlns:a16="http://schemas.microsoft.com/office/drawing/2014/main" id="{1F326569-41E8-1B46-9E67-A0D7D9A3987C}"/>
              </a:ext>
            </a:extLst>
          </p:cNvPr>
          <p:cNvSpPr>
            <a:spLocks noGrp="1"/>
          </p:cNvSpPr>
          <p:nvPr>
            <p:ph type="ftr" sz="quarter" idx="11"/>
          </p:nvPr>
        </p:nvSpPr>
        <p:spPr/>
        <p:txBody>
          <a:bodyPr/>
          <a:lstStyle/>
          <a:p>
            <a:r>
              <a:rPr lang="en-US"/>
              <a:t>Grootendorst Stata Conference Vancouver</a:t>
            </a:r>
          </a:p>
        </p:txBody>
      </p:sp>
      <p:sp>
        <p:nvSpPr>
          <p:cNvPr id="5" name="Slide Number Placeholder 4">
            <a:extLst>
              <a:ext uri="{FF2B5EF4-FFF2-40B4-BE49-F238E27FC236}">
                <a16:creationId xmlns:a16="http://schemas.microsoft.com/office/drawing/2014/main" id="{83A76DA8-F239-454C-B572-EE06C51687EC}"/>
              </a:ext>
            </a:extLst>
          </p:cNvPr>
          <p:cNvSpPr>
            <a:spLocks noGrp="1"/>
          </p:cNvSpPr>
          <p:nvPr>
            <p:ph type="sldNum" sz="quarter" idx="12"/>
          </p:nvPr>
        </p:nvSpPr>
        <p:spPr/>
        <p:txBody>
          <a:bodyPr/>
          <a:lstStyle/>
          <a:p>
            <a:fld id="{07A34A5B-A4B3-D44A-AAC9-BD3FEB11F3C0}" type="slidenum">
              <a:rPr lang="en-US" smtClean="0"/>
              <a:t>8</a:t>
            </a:fld>
            <a:endParaRPr lang="en-US"/>
          </a:p>
        </p:txBody>
      </p:sp>
    </p:spTree>
    <p:extLst>
      <p:ext uri="{BB962C8B-B14F-4D97-AF65-F5344CB8AC3E}">
        <p14:creationId xmlns:p14="http://schemas.microsoft.com/office/powerpoint/2010/main" val="39786008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3851-ACDB-124E-B46B-7C4E7345D18F}"/>
              </a:ext>
            </a:extLst>
          </p:cNvPr>
          <p:cNvSpPr>
            <a:spLocks noGrp="1"/>
          </p:cNvSpPr>
          <p:nvPr>
            <p:ph type="title"/>
          </p:nvPr>
        </p:nvSpPr>
        <p:spPr/>
        <p:txBody>
          <a:bodyPr/>
          <a:lstStyle/>
          <a:p>
            <a:r>
              <a:rPr lang="en-US" dirty="0">
                <a:solidFill>
                  <a:srgbClr val="002060"/>
                </a:solidFill>
              </a:rPr>
              <a:t>Using </a:t>
            </a:r>
            <a:r>
              <a:rPr lang="en-US" dirty="0" err="1">
                <a:solidFill>
                  <a:srgbClr val="002060"/>
                </a:solidFill>
              </a:rPr>
              <a:t>stata</a:t>
            </a:r>
            <a:r>
              <a:rPr lang="en-US" dirty="0">
                <a:solidFill>
                  <a:srgbClr val="002060"/>
                </a:solidFill>
              </a:rPr>
              <a:t> to illustrate statistical results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E1E752-FB95-CE40-9231-718EB68EF5E3}"/>
                  </a:ext>
                </a:extLst>
              </p:cNvPr>
              <p:cNvSpPr>
                <a:spLocks noGrp="1"/>
              </p:cNvSpPr>
              <p:nvPr>
                <p:ph idx="1"/>
              </p:nvPr>
            </p:nvSpPr>
            <p:spPr/>
            <p:txBody>
              <a:bodyPr>
                <a:noAutofit/>
              </a:bodyPr>
              <a:lstStyle/>
              <a:p>
                <a:pPr marL="0" indent="0">
                  <a:buNone/>
                </a:pPr>
                <a:r>
                  <a:rPr lang="en-US" sz="2400" b="1" dirty="0"/>
                  <a:t>1. Simulating the shape of an estimator’s sampling distribution</a:t>
                </a:r>
              </a:p>
              <a:p>
                <a:pPr marL="285750" lvl="1" indent="-285750">
                  <a:spcBef>
                    <a:spcPts val="1000"/>
                  </a:spcBef>
                </a:pPr>
                <a:r>
                  <a:rPr lang="en-CA" dirty="0">
                    <a:ea typeface="Cambria Math" charset="0"/>
                    <a:cs typeface="Cambria Math" charset="0"/>
                  </a:rPr>
                  <a:t>LRM: </a:t>
                </a:r>
                <a14:m>
                  <m:oMath xmlns:m="http://schemas.openxmlformats.org/officeDocument/2006/math">
                    <m:r>
                      <a:rPr lang="en-CA" i="1">
                        <a:latin typeface="Cambria Math" charset="0"/>
                        <a:ea typeface="Cambria Math" charset="0"/>
                        <a:cs typeface="Cambria Math" charset="0"/>
                      </a:rPr>
                      <m:t>𝑦</m:t>
                    </m:r>
                    <m:r>
                      <a:rPr lang="en-CA" i="1">
                        <a:latin typeface="Cambria Math" charset="0"/>
                      </a:rPr>
                      <m:t>=</m:t>
                    </m:r>
                    <m:sSub>
                      <m:sSubPr>
                        <m:ctrlPr>
                          <a:rPr lang="en-US" i="1">
                            <a:latin typeface="Cambria Math" panose="02040503050406030204" pitchFamily="18" charset="0"/>
                          </a:rPr>
                        </m:ctrlPr>
                      </m:sSubPr>
                      <m:e>
                        <m:r>
                          <a:rPr lang="en-CA" i="1">
                            <a:latin typeface="Cambria Math" charset="0"/>
                            <a:ea typeface="Cambria Math" charset="0"/>
                            <a:cs typeface="Cambria Math" charset="0"/>
                          </a:rPr>
                          <m:t>𝛽</m:t>
                        </m:r>
                      </m:e>
                      <m:sub>
                        <m:r>
                          <a:rPr lang="en-CA" i="1">
                            <a:latin typeface="Cambria Math" charset="0"/>
                          </a:rPr>
                          <m:t>0</m:t>
                        </m:r>
                      </m:sub>
                    </m:sSub>
                    <m:r>
                      <a:rPr lang="en-CA" i="1">
                        <a:latin typeface="Cambria Math" charset="0"/>
                      </a:rPr>
                      <m:t>+</m:t>
                    </m:r>
                    <m:sSub>
                      <m:sSubPr>
                        <m:ctrlPr>
                          <a:rPr lang="en-US" i="1">
                            <a:latin typeface="Cambria Math" panose="02040503050406030204" pitchFamily="18" charset="0"/>
                          </a:rPr>
                        </m:ctrlPr>
                      </m:sSubPr>
                      <m:e>
                        <m:r>
                          <a:rPr lang="en-CA" i="1">
                            <a:latin typeface="Cambria Math" charset="0"/>
                            <a:ea typeface="Cambria Math" charset="0"/>
                            <a:cs typeface="Cambria Math" charset="0"/>
                          </a:rPr>
                          <m:t>𝛽</m:t>
                        </m:r>
                      </m:e>
                      <m:sub>
                        <m:r>
                          <a:rPr lang="en-CA" i="1">
                            <a:latin typeface="Cambria Math" charset="0"/>
                          </a:rPr>
                          <m:t>1</m:t>
                        </m:r>
                      </m:sub>
                    </m:sSub>
                    <m:r>
                      <a:rPr lang="en-CA" i="1">
                        <a:latin typeface="Cambria Math" charset="0"/>
                      </a:rPr>
                      <m:t>𝑥</m:t>
                    </m:r>
                    <m:r>
                      <a:rPr lang="en-CA" i="1">
                        <a:latin typeface="Cambria Math" charset="0"/>
                      </a:rPr>
                      <m:t>+</m:t>
                    </m:r>
                    <m:r>
                      <a:rPr lang="en-CA" i="1">
                        <a:latin typeface="Cambria Math" charset="0"/>
                        <a:ea typeface="Cambria Math" charset="0"/>
                        <a:cs typeface="Cambria Math" charset="0"/>
                      </a:rPr>
                      <m:t>𝜀</m:t>
                    </m:r>
                    <m:r>
                      <a:rPr lang="en-CA" i="1">
                        <a:latin typeface="Cambria Math" charset="0"/>
                        <a:ea typeface="Cambria Math" charset="0"/>
                        <a:cs typeface="Cambria Math" charset="0"/>
                      </a:rPr>
                      <m:t> </m:t>
                    </m:r>
                  </m:oMath>
                </a14:m>
                <a:endParaRPr lang="en-US" dirty="0"/>
              </a:p>
              <a:p>
                <a:pPr marL="285750" lvl="1" indent="-285750">
                  <a:spcBef>
                    <a:spcPts val="1000"/>
                  </a:spcBef>
                </a:pPr>
                <a:r>
                  <a:rPr lang="en-US" dirty="0"/>
                  <a:t>We use </a:t>
                </a:r>
                <a14:m>
                  <m:oMath xmlns:m="http://schemas.openxmlformats.org/officeDocument/2006/math">
                    <m:sSub>
                      <m:sSubPr>
                        <m:ctrlPr>
                          <a:rPr lang="en-US" i="1">
                            <a:solidFill>
                              <a:srgbClr val="002060"/>
                            </a:solidFill>
                            <a:latin typeface="Cambria Math" panose="02040503050406030204" pitchFamily="18" charset="0"/>
                          </a:rPr>
                        </m:ctrlPr>
                      </m:sSubPr>
                      <m:e>
                        <m:acc>
                          <m:accPr>
                            <m:chr m:val="̂"/>
                            <m:ctrlPr>
                              <a:rPr lang="en-US" i="1">
                                <a:solidFill>
                                  <a:srgbClr val="002060"/>
                                </a:solidFill>
                                <a:latin typeface="Cambria Math" panose="02040503050406030204" pitchFamily="18" charset="0"/>
                              </a:rPr>
                            </m:ctrlPr>
                          </m:accPr>
                          <m:e>
                            <m:r>
                              <a:rPr lang="en-CA" i="1">
                                <a:solidFill>
                                  <a:srgbClr val="002060"/>
                                </a:solidFill>
                                <a:latin typeface="Cambria Math" charset="0"/>
                              </a:rPr>
                              <m:t>𝑏</m:t>
                            </m:r>
                          </m:e>
                        </m:acc>
                      </m:e>
                      <m:sub>
                        <m:r>
                          <a:rPr lang="en-CA" i="1">
                            <a:solidFill>
                              <a:srgbClr val="002060"/>
                            </a:solidFill>
                            <a:latin typeface="Cambria Math" charset="0"/>
                          </a:rPr>
                          <m:t>1</m:t>
                        </m:r>
                      </m:sub>
                    </m:sSub>
                  </m:oMath>
                </a14:m>
                <a:r>
                  <a:rPr lang="en-US" dirty="0"/>
                  <a:t>, OLS estimator of </a:t>
                </a:r>
                <a14:m>
                  <m:oMath xmlns:m="http://schemas.openxmlformats.org/officeDocument/2006/math">
                    <m:sSub>
                      <m:sSubPr>
                        <m:ctrlPr>
                          <a:rPr lang="en-US" i="1">
                            <a:latin typeface="Cambria Math" panose="02040503050406030204" pitchFamily="18" charset="0"/>
                          </a:rPr>
                        </m:ctrlPr>
                      </m:sSubPr>
                      <m:e>
                        <m:r>
                          <a:rPr lang="en-CA" i="1">
                            <a:latin typeface="Cambria Math" charset="0"/>
                            <a:ea typeface="Cambria Math" charset="0"/>
                            <a:cs typeface="Cambria Math" charset="0"/>
                          </a:rPr>
                          <m:t>𝛽</m:t>
                        </m:r>
                      </m:e>
                      <m:sub>
                        <m:r>
                          <a:rPr lang="en-CA" i="1">
                            <a:latin typeface="Cambria Math" charset="0"/>
                          </a:rPr>
                          <m:t>1</m:t>
                        </m:r>
                      </m:sub>
                    </m:sSub>
                  </m:oMath>
                </a14:m>
                <a:r>
                  <a:rPr lang="en-US" dirty="0"/>
                  <a:t>.  </a:t>
                </a:r>
              </a:p>
              <a:p>
                <a:pPr marL="285750" lvl="1" indent="-285750">
                  <a:spcBef>
                    <a:spcPts val="1000"/>
                  </a:spcBef>
                </a:pPr>
                <a:r>
                  <a:rPr lang="en-US" dirty="0"/>
                  <a:t>What is the distribution of </a:t>
                </a:r>
                <a14:m>
                  <m:oMath xmlns:m="http://schemas.openxmlformats.org/officeDocument/2006/math">
                    <m:sSub>
                      <m:sSubPr>
                        <m:ctrlPr>
                          <a:rPr lang="en-US" i="1">
                            <a:solidFill>
                              <a:srgbClr val="002060"/>
                            </a:solidFill>
                            <a:latin typeface="Cambria Math" panose="02040503050406030204" pitchFamily="18" charset="0"/>
                          </a:rPr>
                        </m:ctrlPr>
                      </m:sSubPr>
                      <m:e>
                        <m:acc>
                          <m:accPr>
                            <m:chr m:val="̂"/>
                            <m:ctrlPr>
                              <a:rPr lang="en-US" i="1">
                                <a:solidFill>
                                  <a:srgbClr val="002060"/>
                                </a:solidFill>
                                <a:latin typeface="Cambria Math" panose="02040503050406030204" pitchFamily="18" charset="0"/>
                              </a:rPr>
                            </m:ctrlPr>
                          </m:accPr>
                          <m:e>
                            <m:r>
                              <a:rPr lang="en-CA" i="1">
                                <a:solidFill>
                                  <a:srgbClr val="002060"/>
                                </a:solidFill>
                                <a:latin typeface="Cambria Math" charset="0"/>
                              </a:rPr>
                              <m:t>𝑏</m:t>
                            </m:r>
                          </m:e>
                        </m:acc>
                      </m:e>
                      <m:sub>
                        <m:r>
                          <a:rPr lang="en-CA" i="1">
                            <a:solidFill>
                              <a:srgbClr val="002060"/>
                            </a:solidFill>
                            <a:latin typeface="Cambria Math" charset="0"/>
                          </a:rPr>
                          <m:t>1</m:t>
                        </m:r>
                      </m:sub>
                    </m:sSub>
                  </m:oMath>
                </a14:m>
                <a:r>
                  <a:rPr lang="en-US" dirty="0"/>
                  <a:t> in repeated samples?</a:t>
                </a:r>
              </a:p>
            </p:txBody>
          </p:sp>
        </mc:Choice>
        <mc:Fallback xmlns="">
          <p:sp>
            <p:nvSpPr>
              <p:cNvPr id="3" name="Content Placeholder 2">
                <a:extLst>
                  <a:ext uri="{FF2B5EF4-FFF2-40B4-BE49-F238E27FC236}">
                    <a16:creationId xmlns:a16="http://schemas.microsoft.com/office/drawing/2014/main" id="{65E1E752-FB95-CE40-9231-718EB68EF5E3}"/>
                  </a:ext>
                </a:extLst>
              </p:cNvPr>
              <p:cNvSpPr>
                <a:spLocks noGrp="1" noRot="1" noChangeAspect="1" noMove="1" noResize="1" noEditPoints="1" noAdjustHandles="1" noChangeArrowheads="1" noChangeShapeType="1" noTextEdit="1"/>
              </p:cNvSpPr>
              <p:nvPr>
                <p:ph idx="1"/>
              </p:nvPr>
            </p:nvSpPr>
            <p:spPr>
              <a:blipFill>
                <a:blip r:embed="rId2"/>
                <a:stretch>
                  <a:fillRect l="-844" t="-2047"/>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EE5F4CF5-6A66-2B4D-B546-83B78B256480}"/>
              </a:ext>
            </a:extLst>
          </p:cNvPr>
          <p:cNvSpPr>
            <a:spLocks noGrp="1"/>
          </p:cNvSpPr>
          <p:nvPr>
            <p:ph type="ftr" sz="quarter" idx="11"/>
          </p:nvPr>
        </p:nvSpPr>
        <p:spPr/>
        <p:txBody>
          <a:bodyPr/>
          <a:lstStyle/>
          <a:p>
            <a:r>
              <a:rPr lang="en-US"/>
              <a:t>Grootendorst Stata Conference Vancouver</a:t>
            </a:r>
          </a:p>
        </p:txBody>
      </p:sp>
      <p:sp>
        <p:nvSpPr>
          <p:cNvPr id="5" name="Slide Number Placeholder 4">
            <a:extLst>
              <a:ext uri="{FF2B5EF4-FFF2-40B4-BE49-F238E27FC236}">
                <a16:creationId xmlns:a16="http://schemas.microsoft.com/office/drawing/2014/main" id="{83D6333D-CEB2-6F41-BD19-CDB300781F45}"/>
              </a:ext>
            </a:extLst>
          </p:cNvPr>
          <p:cNvSpPr>
            <a:spLocks noGrp="1"/>
          </p:cNvSpPr>
          <p:nvPr>
            <p:ph type="sldNum" sz="quarter" idx="12"/>
          </p:nvPr>
        </p:nvSpPr>
        <p:spPr/>
        <p:txBody>
          <a:bodyPr/>
          <a:lstStyle/>
          <a:p>
            <a:fld id="{07A34A5B-A4B3-D44A-AAC9-BD3FEB11F3C0}" type="slidenum">
              <a:rPr lang="en-US" smtClean="0"/>
              <a:t>9</a:t>
            </a:fld>
            <a:endParaRPr lang="en-US"/>
          </a:p>
        </p:txBody>
      </p:sp>
    </p:spTree>
    <p:extLst>
      <p:ext uri="{BB962C8B-B14F-4D97-AF65-F5344CB8AC3E}">
        <p14:creationId xmlns:p14="http://schemas.microsoft.com/office/powerpoint/2010/main" val="2659825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TotalTime>
  <Words>1528</Words>
  <Application>Microsoft Macintosh PowerPoint</Application>
  <PresentationFormat>Widescreen</PresentationFormat>
  <Paragraphs>190</Paragraphs>
  <Slides>22</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.AppleSystemUIFont</vt:lpstr>
      <vt:lpstr>Arial</vt:lpstr>
      <vt:lpstr>Calibri</vt:lpstr>
      <vt:lpstr>Calibri Light</vt:lpstr>
      <vt:lpstr>Cambria Math</vt:lpstr>
      <vt:lpstr>System Font Regular</vt:lpstr>
      <vt:lpstr>Wingdings</vt:lpstr>
      <vt:lpstr>Office Theme</vt:lpstr>
      <vt:lpstr>Biostatistics using Stata</vt:lpstr>
      <vt:lpstr>Overview of the course</vt:lpstr>
      <vt:lpstr>Why use Stata instead of R?</vt:lpstr>
      <vt:lpstr>Course overview </vt:lpstr>
      <vt:lpstr>PowerPoint Presentation</vt:lpstr>
      <vt:lpstr>Course overview </vt:lpstr>
      <vt:lpstr>Course overview </vt:lpstr>
      <vt:lpstr>Course overview </vt:lpstr>
      <vt:lpstr>Using stata to illustrate statistical results</vt:lpstr>
      <vt:lpstr>Simulating sampling distribution of b ̂_1 </vt:lpstr>
      <vt:lpstr>Simulating sampling distribution of b ̂_1 </vt:lpstr>
      <vt:lpstr>Simulating sampling distribution of b ̂_1 </vt:lpstr>
      <vt:lpstr>Using stata to illustrate statistical results</vt:lpstr>
      <vt:lpstr>Sample size calculations</vt:lpstr>
      <vt:lpstr>Using stata to illustrate statistical results</vt:lpstr>
      <vt:lpstr>Treatment effects vary – simple illustration </vt:lpstr>
      <vt:lpstr>Treatment effects vary – simple illustration </vt:lpstr>
      <vt:lpstr>TE size depends on variation in latent error term</vt:lpstr>
      <vt:lpstr>PowerPoint Presentation</vt:lpstr>
      <vt:lpstr>PowerPoint Presentation</vt:lpstr>
      <vt:lpstr>PowerPoint Presentation</vt:lpstr>
      <vt:lpstr>Treatment effects vary</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Biostatistics using Stata</dc:title>
  <dc:creator>Microsoft Office User</dc:creator>
  <cp:lastModifiedBy>Microsoft Office User</cp:lastModifiedBy>
  <cp:revision>38</cp:revision>
  <dcterms:created xsi:type="dcterms:W3CDTF">2018-07-18T13:42:38Z</dcterms:created>
  <dcterms:modified xsi:type="dcterms:W3CDTF">2018-07-27T19:06:24Z</dcterms:modified>
</cp:coreProperties>
</file>